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80" r:id="rId6"/>
  </p:sldMasterIdLst>
  <p:notesMasterIdLst>
    <p:notesMasterId r:id="rId97"/>
  </p:notesMasterIdLst>
  <p:sldIdLst>
    <p:sldId id="1369" r:id="rId7"/>
    <p:sldId id="1371" r:id="rId8"/>
    <p:sldId id="260" r:id="rId9"/>
    <p:sldId id="1462" r:id="rId10"/>
    <p:sldId id="1364" r:id="rId11"/>
    <p:sldId id="1363" r:id="rId12"/>
    <p:sldId id="1472" r:id="rId13"/>
    <p:sldId id="559" r:id="rId14"/>
    <p:sldId id="1365" r:id="rId15"/>
    <p:sldId id="1381" r:id="rId16"/>
    <p:sldId id="1380" r:id="rId17"/>
    <p:sldId id="1343" r:id="rId18"/>
    <p:sldId id="1344" r:id="rId19"/>
    <p:sldId id="1470" r:id="rId20"/>
    <p:sldId id="1345" r:id="rId21"/>
    <p:sldId id="1346" r:id="rId22"/>
    <p:sldId id="1347" r:id="rId23"/>
    <p:sldId id="1348" r:id="rId24"/>
    <p:sldId id="1424" r:id="rId25"/>
    <p:sldId id="1349" r:id="rId26"/>
    <p:sldId id="1394" r:id="rId27"/>
    <p:sldId id="1399" r:id="rId28"/>
    <p:sldId id="1396" r:id="rId29"/>
    <p:sldId id="1397" r:id="rId30"/>
    <p:sldId id="1350" r:id="rId31"/>
    <p:sldId id="1351" r:id="rId32"/>
    <p:sldId id="1352" r:id="rId33"/>
    <p:sldId id="1353" r:id="rId34"/>
    <p:sldId id="1355" r:id="rId35"/>
    <p:sldId id="1356" r:id="rId36"/>
    <p:sldId id="1357" r:id="rId37"/>
    <p:sldId id="1376" r:id="rId38"/>
    <p:sldId id="558" r:id="rId39"/>
    <p:sldId id="1400" r:id="rId40"/>
    <p:sldId id="1402" r:id="rId41"/>
    <p:sldId id="1405" r:id="rId42"/>
    <p:sldId id="1342" r:id="rId43"/>
    <p:sldId id="1403" r:id="rId44"/>
    <p:sldId id="1417" r:id="rId45"/>
    <p:sldId id="1418" r:id="rId46"/>
    <p:sldId id="1419" r:id="rId47"/>
    <p:sldId id="1420" r:id="rId48"/>
    <p:sldId id="1421" r:id="rId49"/>
    <p:sldId id="1375" r:id="rId50"/>
    <p:sldId id="1358" r:id="rId51"/>
    <p:sldId id="1359" r:id="rId52"/>
    <p:sldId id="1416" r:id="rId53"/>
    <p:sldId id="1422" r:id="rId54"/>
    <p:sldId id="1423" r:id="rId55"/>
    <p:sldId id="1432" r:id="rId56"/>
    <p:sldId id="1377" r:id="rId57"/>
    <p:sldId id="441" r:id="rId58"/>
    <p:sldId id="1407" r:id="rId59"/>
    <p:sldId id="1408" r:id="rId60"/>
    <p:sldId id="1409" r:id="rId61"/>
    <p:sldId id="1411" r:id="rId62"/>
    <p:sldId id="1410" r:id="rId63"/>
    <p:sldId id="1412" r:id="rId64"/>
    <p:sldId id="1415" r:id="rId65"/>
    <p:sldId id="1413" r:id="rId66"/>
    <p:sldId id="1414" r:id="rId67"/>
    <p:sldId id="1383" r:id="rId68"/>
    <p:sldId id="259" r:id="rId69"/>
    <p:sldId id="269" r:id="rId70"/>
    <p:sldId id="1341" r:id="rId71"/>
    <p:sldId id="273" r:id="rId72"/>
    <p:sldId id="271" r:id="rId73"/>
    <p:sldId id="1382" r:id="rId74"/>
    <p:sldId id="1362" r:id="rId75"/>
    <p:sldId id="989" r:id="rId76"/>
    <p:sldId id="1386" r:id="rId77"/>
    <p:sldId id="1385" r:id="rId78"/>
    <p:sldId id="1373" r:id="rId79"/>
    <p:sldId id="1361" r:id="rId80"/>
    <p:sldId id="740" r:id="rId81"/>
    <p:sldId id="440" r:id="rId82"/>
    <p:sldId id="1425" r:id="rId83"/>
    <p:sldId id="1429" r:id="rId84"/>
    <p:sldId id="1431" r:id="rId85"/>
    <p:sldId id="1426" r:id="rId86"/>
    <p:sldId id="1428" r:id="rId87"/>
    <p:sldId id="1430" r:id="rId88"/>
    <p:sldId id="1433" r:id="rId89"/>
    <p:sldId id="1436" r:id="rId90"/>
    <p:sldId id="1435" r:id="rId91"/>
    <p:sldId id="1473" r:id="rId92"/>
    <p:sldId id="1477" r:id="rId93"/>
    <p:sldId id="1474" r:id="rId94"/>
    <p:sldId id="1475" r:id="rId95"/>
    <p:sldId id="1387" r:id="rId96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579D02-2B86-4D19-623E-F180C6A1B4C1}" name="Татьяна Токарева" initials="ТТ" userId="Татьяна Токарева" providerId="None"/>
  <p188:author id="{38CE8B1B-D76F-2E3D-DDC1-E8CEB623C322}" name="Alexander Skakunov" initials="AS" userId="f98a331467a31fd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27880"/>
    <a:srgbClr val="FAFBFD"/>
    <a:srgbClr val="FFFFFF"/>
    <a:srgbClr val="65A637"/>
    <a:srgbClr val="DDDDDD"/>
    <a:srgbClr val="5F5F5F"/>
    <a:srgbClr val="B2B2B2"/>
    <a:srgbClr val="80808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17" autoAdjust="0"/>
    <p:restoredTop sz="82313" autoAdjust="0"/>
  </p:normalViewPr>
  <p:slideViewPr>
    <p:cSldViewPr snapToObjects="1">
      <p:cViewPr varScale="1">
        <p:scale>
          <a:sx n="104" d="100"/>
          <a:sy n="104" d="100"/>
        </p:scale>
        <p:origin x="808" y="200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25" d="100"/>
        <a:sy n="25" d="100"/>
      </p:scale>
      <p:origin x="0" y="-14040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microsoft.com/office/2018/10/relationships/authors" Target="authors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Отдел 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0F-9E46-A4B7-549C46886D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Отдел HR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0F-9E46-A4B7-549C46886D0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Дирекция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0F-9E46-A4B7-549C46886D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7923488"/>
        <c:axId val="297925136"/>
      </c:barChart>
      <c:catAx>
        <c:axId val="29792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297925136"/>
        <c:crosses val="autoZero"/>
        <c:auto val="1"/>
        <c:lblAlgn val="ctr"/>
        <c:lblOffset val="100"/>
        <c:noMultiLvlLbl val="0"/>
      </c:catAx>
      <c:valAx>
        <c:axId val="29792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29792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98431651679961"/>
          <c:y val="0.17700153315895992"/>
          <c:w val="0.50603161428533983"/>
          <c:h val="0.6152086722855434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F1-AF44-A7ED-1A776F02C2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F1-AF44-A7ED-1A776F02C2E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F1-AF44-A7ED-1A776F02C2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F1-AF44-A7ED-1A776F02C2E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CF1-AF44-A7ED-1A776F02C2E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F1-AF44-A7ED-1A776F02C2E7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0.35</c:v>
                </c:pt>
                <c:pt idx="1">
                  <c:v>0.16</c:v>
                </c:pt>
                <c:pt idx="2">
                  <c:v>0.21</c:v>
                </c:pt>
                <c:pt idx="3">
                  <c:v>0.19</c:v>
                </c:pt>
                <c:pt idx="4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CF1-AF44-A7ED-1A776F02C2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32102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C99-4D4F-A922-EA50DD40FD84}"/>
                </c:ext>
              </c:extLst>
            </c:dLbl>
            <c:dLbl>
              <c:idx val="1"/>
              <c:tx>
                <c:rich>
                  <a:bodyPr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rgbClr val="2A2A2A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defRPr>
                    </a:pPr>
                    <a:r>
                      <a:rPr lang="en-US" sz="1100" b="0" i="0" u="none" strike="noStrike" kern="1200" baseline="0" dirty="0">
                        <a:solidFill>
                          <a:srgbClr val="2A2A2A"/>
                        </a:solidFill>
                        <a:latin typeface="Trebuchet MS" panose="020B0703020202090204" pitchFamily="34" charset="0"/>
                      </a:rPr>
                      <a:t>35102</a:t>
                    </a:r>
                  </a:p>
                </c:rich>
              </c:tx>
              <c:numFmt formatCode="0&quot;mbps&quot;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C99-4D4F-A922-EA50DD40FD84}"/>
                </c:ext>
              </c:extLst>
            </c:dLbl>
            <c:dLbl>
              <c:idx val="2"/>
              <c:tx>
                <c:rich>
                  <a:bodyPr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rgbClr val="2A2A2A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defRPr>
                    </a:pPr>
                    <a:r>
                      <a:rPr lang="en-US" sz="1100" b="0" i="0" u="none" strike="noStrike" kern="1200" baseline="0" dirty="0">
                        <a:solidFill>
                          <a:srgbClr val="2A2A2A"/>
                        </a:solidFill>
                        <a:latin typeface="Trebuchet MS" panose="020B0703020202090204" pitchFamily="34" charset="0"/>
                      </a:rPr>
                      <a:t>40111</a:t>
                    </a:r>
                  </a:p>
                </c:rich>
              </c:tx>
              <c:numFmt formatCode="0&quot;mbps&quot;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C99-4D4F-A922-EA50DD40FD8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51230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C99-4D4F-A922-EA50DD40FD84}"/>
                </c:ext>
              </c:extLst>
            </c:dLbl>
            <c:dLbl>
              <c:idx val="4"/>
              <c:layout>
                <c:manualLayout>
                  <c:x val="-2.6162790697674524E-2"/>
                  <c:y val="2.2450890334692834E-2"/>
                </c:manualLayout>
              </c:layout>
              <c:tx>
                <c:rich>
                  <a:bodyPr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rgbClr val="2A2A2A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defRPr>
                    </a:pPr>
                    <a:r>
                      <a:rPr lang="en-US" sz="1100" b="0" i="0" u="none" strike="noStrike" kern="1200" baseline="0" dirty="0">
                        <a:solidFill>
                          <a:srgbClr val="2A2A2A"/>
                        </a:solidFill>
                        <a:latin typeface="Trebuchet MS" panose="020B0703020202090204" pitchFamily="34" charset="0"/>
                      </a:rPr>
                      <a:t>63430</a:t>
                    </a:r>
                  </a:p>
                </c:rich>
              </c:tx>
              <c:numFmt formatCode="0&quot;mbps&quot;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C99-4D4F-A922-EA50DD40FD84}"/>
                </c:ext>
              </c:extLst>
            </c:dLbl>
            <c:numFmt formatCode="0&quot;mbps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>
                    <a:solidFill>
                      <a:srgbClr val="2A2A2A"/>
                    </a:solidFill>
                    <a:latin typeface="Trebuchet MS" panose="020B0703020202090204" pitchFamily="34" charset="0"/>
                  </a:defRPr>
                </a:pPr>
                <a:endParaRPr lang="en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</c:v>
                </c:pt>
                <c:pt idx="1">
                  <c:v>22</c:v>
                </c:pt>
                <c:pt idx="2">
                  <c:v>30</c:v>
                </c:pt>
                <c:pt idx="3">
                  <c:v>45</c:v>
                </c:pt>
                <c:pt idx="4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99-4D4F-A922-EA50DD40F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-10"/>
        <c:axId val="809372368"/>
        <c:axId val="809360400"/>
      </c:barChart>
      <c:catAx>
        <c:axId val="809372368"/>
        <c:scaling>
          <c:orientation val="minMax"/>
        </c:scaling>
        <c:delete val="0"/>
        <c:axPos val="b"/>
        <c:majorGridlines>
          <c:spPr>
            <a:ln w="3175" cmpd="sng">
              <a:noFill/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alpha val="30000"/>
              </a:schemeClr>
            </a:solidFill>
          </a:ln>
        </c:spPr>
        <c:txPr>
          <a:bodyPr/>
          <a:lstStyle/>
          <a:p>
            <a:pPr>
              <a:defRPr sz="1100" b="0" i="0">
                <a:solidFill>
                  <a:schemeClr val="tx1"/>
                </a:solidFill>
                <a:latin typeface="Trebuchet MS" panose="020B0703020202090204" pitchFamily="34" charset="0"/>
              </a:defRPr>
            </a:pPr>
            <a:endParaRPr lang="en-RU"/>
          </a:p>
        </c:txPr>
        <c:crossAx val="809360400"/>
        <c:crosses val="autoZero"/>
        <c:auto val="1"/>
        <c:lblAlgn val="ctr"/>
        <c:lblOffset val="100"/>
        <c:noMultiLvlLbl val="0"/>
      </c:catAx>
      <c:valAx>
        <c:axId val="809360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09372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500">
          <a:solidFill>
            <a:schemeClr val="tx1">
              <a:lumMod val="50000"/>
              <a:lumOff val="50000"/>
            </a:schemeClr>
          </a:solidFill>
        </a:defRPr>
      </a:pPr>
      <a:endParaRPr lang="en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0.64445</cdr:x>
      <cdr:y>0.1918</cdr:y>
    </cdr:from>
    <cdr:to>
      <cdr:x>0.81698</cdr:x>
      <cdr:y>0.3131</cdr:y>
    </cdr:to>
    <cdr:sp macro="" textlink="">
      <cdr:nvSpPr>
        <cdr:cNvPr id="2" name="Freeform 35">
          <a:extLst xmlns:a="http://schemas.openxmlformats.org/drawingml/2006/main">
            <a:ext uri="{FF2B5EF4-FFF2-40B4-BE49-F238E27FC236}">
              <a16:creationId xmlns:a16="http://schemas.microsoft.com/office/drawing/2014/main" id="{489E908A-B9EC-7349-9AB4-D34AD5A46317}"/>
            </a:ext>
          </a:extLst>
        </cdr:cNvPr>
        <cdr:cNvSpPr/>
      </cdr:nvSpPr>
      <cdr:spPr>
        <a:xfrm xmlns:a="http://schemas.openxmlformats.org/drawingml/2006/main" flipH="1">
          <a:off x="2413092" y="723063"/>
          <a:ext cx="646007" cy="457323"/>
        </a:xfrm>
        <a:custGeom xmlns:a="http://schemas.openxmlformats.org/drawingml/2006/main">
          <a:avLst/>
          <a:gdLst>
            <a:gd name="connsiteX0" fmla="*/ 670560 w 670560"/>
            <a:gd name="connsiteY0" fmla="*/ 304800 h 304800"/>
            <a:gd name="connsiteX1" fmla="*/ 345440 w 670560"/>
            <a:gd name="connsiteY1" fmla="*/ 0 h 304800"/>
            <a:gd name="connsiteX2" fmla="*/ 0 w 670560"/>
            <a:gd name="connsiteY2" fmla="*/ 0 h 304800"/>
            <a:gd name="connsiteX0" fmla="*/ 626054 w 626054"/>
            <a:gd name="connsiteY0" fmla="*/ 265258 h 265258"/>
            <a:gd name="connsiteX1" fmla="*/ 345440 w 626054"/>
            <a:gd name="connsiteY1" fmla="*/ 0 h 265258"/>
            <a:gd name="connsiteX2" fmla="*/ 0 w 626054"/>
            <a:gd name="connsiteY2" fmla="*/ 0 h 265258"/>
            <a:gd name="connsiteX0" fmla="*/ 626054 w 626054"/>
            <a:gd name="connsiteY0" fmla="*/ 278439 h 278439"/>
            <a:gd name="connsiteX1" fmla="*/ 345440 w 626054"/>
            <a:gd name="connsiteY1" fmla="*/ 0 h 278439"/>
            <a:gd name="connsiteX2" fmla="*/ 0 w 626054"/>
            <a:gd name="connsiteY2" fmla="*/ 0 h 278439"/>
            <a:gd name="connsiteX0" fmla="*/ 548910 w 548910"/>
            <a:gd name="connsiteY0" fmla="*/ 304800 h 304800"/>
            <a:gd name="connsiteX1" fmla="*/ 345440 w 548910"/>
            <a:gd name="connsiteY1" fmla="*/ 0 h 304800"/>
            <a:gd name="connsiteX2" fmla="*/ 0 w 548910"/>
            <a:gd name="connsiteY2" fmla="*/ 0 h 30480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548910" h="304800">
              <a:moveTo>
                <a:pt x="548910" y="304800"/>
              </a:moveTo>
              <a:lnTo>
                <a:pt x="345440" y="0"/>
              </a:lnTo>
              <a:lnTo>
                <a:pt x="0" y="0"/>
              </a:lnTo>
            </a:path>
          </a:pathLst>
        </a:custGeom>
        <a:noFill xmlns:a="http://schemas.openxmlformats.org/drawingml/2006/main"/>
        <a:ln xmlns:a="http://schemas.openxmlformats.org/drawingml/2006/main" w="3175">
          <a:solidFill>
            <a:schemeClr val="accent1"/>
          </a:solidFill>
          <a:tailEnd type="oval" w="med" len="med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609585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219170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828754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438339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3047924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657509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4267093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876678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dirty="0">
            <a:solidFill>
              <a:schemeClr val="tx1"/>
            </a:solidFill>
            <a:latin typeface="Trebuchet MS" panose="020B0703020202090204" pitchFamily="34" charset="0"/>
          </a:endParaRPr>
        </a:p>
      </cdr:txBody>
    </cdr:sp>
  </cdr:relSizeAnchor>
  <cdr:relSizeAnchor xmlns:cdr="http://schemas.openxmlformats.org/drawingml/2006/chartDrawing">
    <cdr:from>
      <cdr:x>0.65407</cdr:x>
      <cdr:y>0.61982</cdr:y>
    </cdr:from>
    <cdr:to>
      <cdr:x>0.81438</cdr:x>
      <cdr:y>0.69213</cdr:y>
    </cdr:to>
    <cdr:sp macro="" textlink="">
      <cdr:nvSpPr>
        <cdr:cNvPr id="3" name="Freeform 14">
          <a:extLst xmlns:a="http://schemas.openxmlformats.org/drawingml/2006/main">
            <a:ext uri="{FF2B5EF4-FFF2-40B4-BE49-F238E27FC236}">
              <a16:creationId xmlns:a16="http://schemas.microsoft.com/office/drawing/2014/main" id="{D912B183-E1CC-174C-AAA2-CAEC818CFF97}"/>
            </a:ext>
          </a:extLst>
        </cdr:cNvPr>
        <cdr:cNvSpPr/>
      </cdr:nvSpPr>
      <cdr:spPr>
        <a:xfrm xmlns:a="http://schemas.openxmlformats.org/drawingml/2006/main" flipH="1" flipV="1">
          <a:off x="2449096" y="2336689"/>
          <a:ext cx="600287" cy="272627"/>
        </a:xfrm>
        <a:custGeom xmlns:a="http://schemas.openxmlformats.org/drawingml/2006/main">
          <a:avLst/>
          <a:gdLst>
            <a:gd name="connsiteX0" fmla="*/ 670560 w 670560"/>
            <a:gd name="connsiteY0" fmla="*/ 304800 h 304800"/>
            <a:gd name="connsiteX1" fmla="*/ 345440 w 670560"/>
            <a:gd name="connsiteY1" fmla="*/ 0 h 304800"/>
            <a:gd name="connsiteX2" fmla="*/ 0 w 670560"/>
            <a:gd name="connsiteY2" fmla="*/ 0 h 304800"/>
            <a:gd name="connsiteX0" fmla="*/ 525915 w 525915"/>
            <a:gd name="connsiteY0" fmla="*/ 265258 h 265258"/>
            <a:gd name="connsiteX1" fmla="*/ 345440 w 525915"/>
            <a:gd name="connsiteY1" fmla="*/ 0 h 265258"/>
            <a:gd name="connsiteX2" fmla="*/ 0 w 525915"/>
            <a:gd name="connsiteY2" fmla="*/ 0 h 26525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525915" h="265258">
              <a:moveTo>
                <a:pt x="525915" y="265258"/>
              </a:moveTo>
              <a:lnTo>
                <a:pt x="345440" y="0"/>
              </a:lnTo>
              <a:lnTo>
                <a:pt x="0" y="0"/>
              </a:lnTo>
            </a:path>
          </a:pathLst>
        </a:custGeom>
        <a:noFill xmlns:a="http://schemas.openxmlformats.org/drawingml/2006/main"/>
        <a:ln xmlns:a="http://schemas.openxmlformats.org/drawingml/2006/main" w="3175">
          <a:solidFill>
            <a:schemeClr val="accent2"/>
          </a:solidFill>
          <a:tailEnd type="oval" w="med" len="med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609585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219170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828754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438339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3047924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657509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4267093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876678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dirty="0">
            <a:solidFill>
              <a:schemeClr val="tx1"/>
            </a:solidFill>
            <a:latin typeface="Trebuchet MS" panose="020B0703020202090204" pitchFamily="34" charset="0"/>
          </a:endParaRPr>
        </a:p>
      </cdr:txBody>
    </cdr:sp>
  </cdr:relSizeAnchor>
  <cdr:relSizeAnchor xmlns:cdr="http://schemas.openxmlformats.org/drawingml/2006/chartDrawing">
    <cdr:from>
      <cdr:x>0.25134</cdr:x>
      <cdr:y>0.67879</cdr:y>
    </cdr:from>
    <cdr:to>
      <cdr:x>0.49895</cdr:x>
      <cdr:y>0.76804</cdr:y>
    </cdr:to>
    <cdr:sp macro="" textlink="">
      <cdr:nvSpPr>
        <cdr:cNvPr id="4" name="Freeform 23">
          <a:extLst xmlns:a="http://schemas.openxmlformats.org/drawingml/2006/main">
            <a:ext uri="{FF2B5EF4-FFF2-40B4-BE49-F238E27FC236}">
              <a16:creationId xmlns:a16="http://schemas.microsoft.com/office/drawing/2014/main" id="{FC4BF42D-2478-784E-8634-4902EAC40E1B}"/>
            </a:ext>
          </a:extLst>
        </cdr:cNvPr>
        <cdr:cNvSpPr/>
      </cdr:nvSpPr>
      <cdr:spPr>
        <a:xfrm xmlns:a="http://schemas.openxmlformats.org/drawingml/2006/main" flipV="1">
          <a:off x="941116" y="2559017"/>
          <a:ext cx="927148" cy="336459"/>
        </a:xfrm>
        <a:custGeom xmlns:a="http://schemas.openxmlformats.org/drawingml/2006/main">
          <a:avLst/>
          <a:gdLst>
            <a:gd name="connsiteX0" fmla="*/ 670560 w 670560"/>
            <a:gd name="connsiteY0" fmla="*/ 304800 h 304800"/>
            <a:gd name="connsiteX1" fmla="*/ 345440 w 670560"/>
            <a:gd name="connsiteY1" fmla="*/ 0 h 304800"/>
            <a:gd name="connsiteX2" fmla="*/ 0 w 670560"/>
            <a:gd name="connsiteY2" fmla="*/ 0 h 304800"/>
            <a:gd name="connsiteX0" fmla="*/ 552619 w 552619"/>
            <a:gd name="connsiteY0" fmla="*/ 255373 h 255373"/>
            <a:gd name="connsiteX1" fmla="*/ 345440 w 552619"/>
            <a:gd name="connsiteY1" fmla="*/ 0 h 255373"/>
            <a:gd name="connsiteX2" fmla="*/ 0 w 552619"/>
            <a:gd name="connsiteY2" fmla="*/ 0 h 25537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552619" h="255373">
              <a:moveTo>
                <a:pt x="552619" y="255373"/>
              </a:moveTo>
              <a:lnTo>
                <a:pt x="345440" y="0"/>
              </a:lnTo>
              <a:lnTo>
                <a:pt x="0" y="0"/>
              </a:lnTo>
            </a:path>
          </a:pathLst>
        </a:custGeom>
        <a:noFill xmlns:a="http://schemas.openxmlformats.org/drawingml/2006/main"/>
        <a:ln xmlns:a="http://schemas.openxmlformats.org/drawingml/2006/main" w="3175">
          <a:solidFill>
            <a:schemeClr val="accent3"/>
          </a:solidFill>
          <a:tailEnd type="oval" w="med" len="med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609585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219170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828754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438339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3047924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657509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4267093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876678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dirty="0">
            <a:solidFill>
              <a:schemeClr val="tx1"/>
            </a:solidFill>
            <a:latin typeface="Trebuchet MS" panose="020B070302020209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2/27/24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&gt;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22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90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59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26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29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28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66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81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84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8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6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0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11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20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47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870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06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98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90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09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06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24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572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220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776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55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444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71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639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379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4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9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886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980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054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585" lvl="1" indent="0">
              <a:buFont typeface="Arial" panose="020B0604020202020204" pitchFamily="34" charset="0"/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850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064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585" lvl="1" indent="0">
              <a:buFont typeface="Arial" panose="020B0604020202020204" pitchFamily="34" charset="0"/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42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228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06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706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1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356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558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549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352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5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628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06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5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Сбер</a:t>
            </a:r>
            <a:r>
              <a:rPr lang="ru-RU" dirty="0"/>
              <a:t>-Решения (</a:t>
            </a:r>
            <a:r>
              <a:rPr lang="ru-RU" dirty="0" err="1"/>
              <a:t>Интеркомп</a:t>
            </a:r>
            <a:r>
              <a:rPr lang="ru-RU" dirty="0"/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573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589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57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029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288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17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63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73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31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952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4565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1C98-F9D3-604B-BD46-83DED73C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A1CB7-20E9-4544-AE57-FF0030ECAC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6626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BB91-1066-9E49-941E-E24C1FFB0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000B1-6982-AB46-9274-827EDFFD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65444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B3069-6E76-F749-9B0E-878CF23CA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3F704-8DB7-6B4A-BF11-C70C500CA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84721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56F89-EE05-3F4F-BA5D-CCE180CD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7AAF3-E8F9-E541-B7F6-8519182C2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949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4986-A374-2045-A36C-F71E57E7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9EC9-79F8-D448-885F-831472B16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2C9B6-945C-D847-A4B1-2E9CADFCE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28698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DD500-68F4-414C-B84B-59D46FC39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BE747-2F87-B642-B81B-0447F26FC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3FA01-73DD-EA48-8596-C290055B1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94D54-2526-5C4E-AEB0-CE5065882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27EA8-1E36-3040-BAA1-732A038DC2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62905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9B9A1-22E7-AA4B-827B-6FCADE9E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97450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99A82-946D-5A43-8C85-258AE9B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7657A-E44E-ED49-95F3-87475CA77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D5DAB-3057-7A43-891C-A1FAD0B27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0144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6461-33CA-2B43-8007-E8FAD5A9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2B53D-7CA8-6E4B-9EFE-D3BF9B218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2104D-EF57-2C40-BB80-54783E209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2664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CE90-16FB-4B45-91BD-1DDB1BCE9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22FC9-268F-AC47-A9D5-AB648AA11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8094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F63D81-6558-8246-B519-722A271A9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576A9-0811-A64A-9AB4-D84A25F91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658526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233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188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10253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80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63119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8819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4236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9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114.xml"/><Relationship Id="rId42" Type="http://schemas.openxmlformats.org/officeDocument/2006/relationships/slideLayout" Target="../slideLayouts/slideLayout122.xml"/><Relationship Id="rId47" Type="http://schemas.openxmlformats.org/officeDocument/2006/relationships/slideLayout" Target="../slideLayouts/slideLayout127.xml"/><Relationship Id="rId50" Type="http://schemas.openxmlformats.org/officeDocument/2006/relationships/slideLayout" Target="../slideLayouts/slideLayout130.xml"/><Relationship Id="rId55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12.xml"/><Relationship Id="rId37" Type="http://schemas.openxmlformats.org/officeDocument/2006/relationships/slideLayout" Target="../slideLayouts/slideLayout117.xml"/><Relationship Id="rId40" Type="http://schemas.openxmlformats.org/officeDocument/2006/relationships/slideLayout" Target="../slideLayouts/slideLayout120.xml"/><Relationship Id="rId45" Type="http://schemas.openxmlformats.org/officeDocument/2006/relationships/slideLayout" Target="../slideLayouts/slideLayout125.xml"/><Relationship Id="rId53" Type="http://schemas.openxmlformats.org/officeDocument/2006/relationships/slideLayout" Target="../slideLayouts/slideLayout133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35" Type="http://schemas.openxmlformats.org/officeDocument/2006/relationships/slideLayout" Target="../slideLayouts/slideLayout115.xml"/><Relationship Id="rId43" Type="http://schemas.openxmlformats.org/officeDocument/2006/relationships/slideLayout" Target="../slideLayouts/slideLayout123.xml"/><Relationship Id="rId48" Type="http://schemas.openxmlformats.org/officeDocument/2006/relationships/slideLayout" Target="../slideLayouts/slideLayout128.xml"/><Relationship Id="rId56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88.xml"/><Relationship Id="rId51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13.xml"/><Relationship Id="rId38" Type="http://schemas.openxmlformats.org/officeDocument/2006/relationships/slideLayout" Target="../slideLayouts/slideLayout118.xml"/><Relationship Id="rId46" Type="http://schemas.openxmlformats.org/officeDocument/2006/relationships/slideLayout" Target="../slideLayouts/slideLayout126.xml"/><Relationship Id="rId59" Type="http://schemas.openxmlformats.org/officeDocument/2006/relationships/image" Target="../media/image5.png"/><Relationship Id="rId20" Type="http://schemas.openxmlformats.org/officeDocument/2006/relationships/slideLayout" Target="../slideLayouts/slideLayout100.xml"/><Relationship Id="rId41" Type="http://schemas.openxmlformats.org/officeDocument/2006/relationships/slideLayout" Target="../slideLayouts/slideLayout121.xml"/><Relationship Id="rId54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36" Type="http://schemas.openxmlformats.org/officeDocument/2006/relationships/slideLayout" Target="../slideLayouts/slideLayout116.xml"/><Relationship Id="rId49" Type="http://schemas.openxmlformats.org/officeDocument/2006/relationships/slideLayout" Target="../slideLayouts/slideLayout129.xml"/><Relationship Id="rId57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11.xml"/><Relationship Id="rId44" Type="http://schemas.openxmlformats.org/officeDocument/2006/relationships/slideLayout" Target="../slideLayouts/slideLayout124.xml"/><Relationship Id="rId52" Type="http://schemas.openxmlformats.org/officeDocument/2006/relationships/slideLayout" Target="../slideLayouts/slideLayout132.xml"/><Relationship Id="rId60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038160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tx1"/>
                </a:solidFill>
                <a:latin typeface="Trebuchet MS" panose="020B0703020202090204" pitchFamily="34" charset="0"/>
              </a:rPr>
              <a:pPr algn="ctr"/>
              <a:t>‹#›</a:t>
            </a:fld>
            <a:endParaRPr lang="en-US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945437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rebuchet MS" panose="020B070302020209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A4BD56-40B7-344B-89E4-D7FB9F0DCCA1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909882" y="6333283"/>
            <a:ext cx="1276586" cy="2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910" r:id="rId2"/>
    <p:sldLayoutId id="2147483888" r:id="rId3"/>
    <p:sldLayoutId id="2147483889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650" r:id="rId11"/>
    <p:sldLayoutId id="2147483911" r:id="rId12"/>
    <p:sldLayoutId id="2147483664" r:id="rId13"/>
    <p:sldLayoutId id="2147483678" r:id="rId14"/>
    <p:sldLayoutId id="2147483679" r:id="rId15"/>
    <p:sldLayoutId id="2147483652" r:id="rId16"/>
    <p:sldLayoutId id="2147483665" r:id="rId17"/>
    <p:sldLayoutId id="2147483653" r:id="rId18"/>
    <p:sldLayoutId id="2147483666" r:id="rId19"/>
    <p:sldLayoutId id="2147483654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4" r:id="rId27"/>
    <p:sldLayoutId id="2147483905" r:id="rId28"/>
    <p:sldLayoutId id="2147483906" r:id="rId29"/>
    <p:sldLayoutId id="2147483907" r:id="rId30"/>
    <p:sldLayoutId id="2147483908" r:id="rId31"/>
    <p:sldLayoutId id="2147483909" r:id="rId32"/>
    <p:sldLayoutId id="2147483667" r:id="rId33"/>
    <p:sldLayoutId id="2147483655" r:id="rId34"/>
    <p:sldLayoutId id="2147483734" r:id="rId35"/>
    <p:sldLayoutId id="2147483735" r:id="rId36"/>
    <p:sldLayoutId id="2147483736" r:id="rId37"/>
    <p:sldLayoutId id="2147483844" r:id="rId38"/>
    <p:sldLayoutId id="2147483845" r:id="rId39"/>
    <p:sldLayoutId id="2147483846" r:id="rId40"/>
    <p:sldLayoutId id="2147483847" r:id="rId41"/>
    <p:sldLayoutId id="2147483848" r:id="rId42"/>
    <p:sldLayoutId id="2147483849" r:id="rId43"/>
    <p:sldLayoutId id="2147483850" r:id="rId44"/>
    <p:sldLayoutId id="2147483851" r:id="rId45"/>
    <p:sldLayoutId id="2147483852" r:id="rId46"/>
    <p:sldLayoutId id="2147483853" r:id="rId47"/>
    <p:sldLayoutId id="2147483854" r:id="rId48"/>
    <p:sldLayoutId id="2147483855" r:id="rId49"/>
    <p:sldLayoutId id="2147483856" r:id="rId50"/>
    <p:sldLayoutId id="2147483857" r:id="rId51"/>
    <p:sldLayoutId id="2147483858" r:id="rId52"/>
    <p:sldLayoutId id="2147483859" r:id="rId53"/>
    <p:sldLayoutId id="2147483860" r:id="rId54"/>
    <p:sldLayoutId id="2147483861" r:id="rId55"/>
    <p:sldLayoutId id="2147483862" r:id="rId56"/>
    <p:sldLayoutId id="2147483863" r:id="rId57"/>
    <p:sldLayoutId id="2147483864" r:id="rId58"/>
    <p:sldLayoutId id="2147483865" r:id="rId59"/>
    <p:sldLayoutId id="2147483866" r:id="rId60"/>
    <p:sldLayoutId id="2147483867" r:id="rId61"/>
    <p:sldLayoutId id="2147483868" r:id="rId62"/>
    <p:sldLayoutId id="2147483869" r:id="rId63"/>
    <p:sldLayoutId id="2147483870" r:id="rId64"/>
    <p:sldLayoutId id="2147483871" r:id="rId65"/>
    <p:sldLayoutId id="2147483872" r:id="rId66"/>
    <p:sldLayoutId id="2147483873" r:id="rId67"/>
    <p:sldLayoutId id="2147483874" r:id="rId68"/>
    <p:sldLayoutId id="2147483875" r:id="rId69"/>
    <p:sldLayoutId id="2147483876" r:id="rId70"/>
    <p:sldLayoutId id="2147483877" r:id="rId71"/>
    <p:sldLayoutId id="2147483878" r:id="rId72"/>
    <p:sldLayoutId id="2147483879" r:id="rId73"/>
    <p:sldLayoutId id="2147483880" r:id="rId74"/>
    <p:sldLayoutId id="2147483881" r:id="rId75"/>
    <p:sldLayoutId id="2147483882" r:id="rId76"/>
    <p:sldLayoutId id="2147483883" r:id="rId77"/>
    <p:sldLayoutId id="2147483884" r:id="rId78"/>
    <p:sldLayoutId id="2147483885" r:id="rId79"/>
    <p:sldLayoutId id="2147483886" r:id="rId8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640616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latin typeface="Trebuchet MS" panose="020B0703020202090204" pitchFamily="34" charset="0"/>
              </a:rPr>
              <a:pPr algn="ctr"/>
              <a:t>‹#›</a:t>
            </a:fld>
            <a:endParaRPr lang="en-US" sz="1200" dirty="0">
              <a:latin typeface="Trebuchet MS" panose="020B070302020209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154372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rebuchet MS" panose="020B070302020209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03D604C-2EA4-F942-8F4F-263927D9B301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14400" y="6337678"/>
            <a:ext cx="1276586" cy="2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tif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microsoft.com/office/2007/relationships/hdphoto" Target="../media/hdphoto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6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68.png"/><Relationship Id="rId4" Type="http://schemas.openxmlformats.org/officeDocument/2006/relationships/image" Target="../media/image6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69.png"/><Relationship Id="rId4" Type="http://schemas.openxmlformats.org/officeDocument/2006/relationships/image" Target="../media/image6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2.sv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gif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F377388-E4FC-3746-A5A1-A99AC1A2A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617" y="1880828"/>
            <a:ext cx="10382766" cy="30963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2A6B93-EFF1-4548-A7D5-11C255C996EF}"/>
              </a:ext>
            </a:extLst>
          </p:cNvPr>
          <p:cNvSpPr/>
          <p:nvPr/>
        </p:nvSpPr>
        <p:spPr>
          <a:xfrm>
            <a:off x="11100556" y="1526062"/>
            <a:ext cx="630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RU" sz="5400" b="1" dirty="0">
                <a:latin typeface="Trebuchet MS" panose="020B0703020202090204" pitchFamily="34" charset="0"/>
              </a:rPr>
              <a:t>™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0DBA33-B72D-1044-ADE1-92A6F57B0EE8}"/>
              </a:ext>
            </a:extLst>
          </p:cNvPr>
          <p:cNvSpPr/>
          <p:nvPr/>
        </p:nvSpPr>
        <p:spPr>
          <a:xfrm>
            <a:off x="4079776" y="4478999"/>
            <a:ext cx="7308812" cy="710323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4400" dirty="0">
                <a:latin typeface="Trebuchet MS" panose="020B0703020202090204" pitchFamily="34" charset="0"/>
              </a:rPr>
              <a:t>Обзор       платформы </a:t>
            </a:r>
            <a:r>
              <a:rPr lang="en-US" sz="4400" b="1" dirty="0">
                <a:latin typeface="Trebuchet MS" panose="020B0703020202090204" pitchFamily="34" charset="0"/>
              </a:rPr>
              <a:t>v</a:t>
            </a:r>
            <a:r>
              <a:rPr lang="ru-RU" sz="4400" b="1" dirty="0">
                <a:latin typeface="Trebuchet MS" panose="020B0703020202090204" pitchFamily="34" charset="0"/>
              </a:rPr>
              <a:t>3</a:t>
            </a:r>
            <a:r>
              <a:rPr lang="en-US" sz="4400" b="1" dirty="0">
                <a:latin typeface="Trebuchet MS" panose="020B0703020202090204" pitchFamily="34" charset="0"/>
              </a:rPr>
              <a:t>.</a:t>
            </a:r>
            <a:r>
              <a:rPr lang="ru-RU" sz="4400" b="1" dirty="0">
                <a:latin typeface="Trebuchet MS" panose="020B0703020202090204" pitchFamily="34" charset="0"/>
              </a:rPr>
              <a:t>1</a:t>
            </a:r>
            <a:endParaRPr lang="en-US" sz="2000" b="1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6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0B4BF-9488-ED40-9BF8-A0B000E5D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Модули </a:t>
            </a:r>
            <a:r>
              <a:rPr lang="en-US" dirty="0"/>
              <a:t>Smart Monitor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B6807F-B4B8-5E4B-9962-AFFB4AC09D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Свой набор модулей для реализации практических задач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859346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4DC9-F577-B941-B77C-4D9934D132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Core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1701D-EE7E-7543-87F5-7FB28E6A50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Аналитическое ядро </a:t>
            </a:r>
            <a:r>
              <a:rPr lang="en-US" dirty="0"/>
              <a:t>Smart Monitor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55034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Core: Smart Monitor Engine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A29C652-DAA1-B84D-AFF2-396481C832A6}"/>
              </a:ext>
            </a:extLst>
          </p:cNvPr>
          <p:cNvGrpSpPr/>
          <p:nvPr/>
        </p:nvGrpSpPr>
        <p:grpSpPr>
          <a:xfrm>
            <a:off x="3824967" y="1504066"/>
            <a:ext cx="7415252" cy="461665"/>
            <a:chOff x="3824967" y="1504066"/>
            <a:chExt cx="7415252" cy="4616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C3EEE4-4EBB-4A46-98B6-345554D27EEC}"/>
                </a:ext>
              </a:extLst>
            </p:cNvPr>
            <p:cNvSpPr txBox="1"/>
            <p:nvPr/>
          </p:nvSpPr>
          <p:spPr>
            <a:xfrm>
              <a:off x="4036756" y="1504066"/>
              <a:ext cx="7203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Аналитический движок для обработки данных</a:t>
              </a: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3B5B9F4A-9747-2242-A37F-B7FA05EB1014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348D810-5491-C94B-87C5-00BCF4285A03}"/>
              </a:ext>
            </a:extLst>
          </p:cNvPr>
          <p:cNvGrpSpPr/>
          <p:nvPr/>
        </p:nvGrpSpPr>
        <p:grpSpPr>
          <a:xfrm>
            <a:off x="3824967" y="2402055"/>
            <a:ext cx="7311735" cy="830997"/>
            <a:chOff x="3824967" y="2488827"/>
            <a:chExt cx="7311735" cy="83099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E94314-6473-6F46-95ED-16FEA45645A3}"/>
                </a:ext>
              </a:extLst>
            </p:cNvPr>
            <p:cNvSpPr txBox="1"/>
            <p:nvPr/>
          </p:nvSpPr>
          <p:spPr>
            <a:xfrm>
              <a:off x="4036756" y="2488827"/>
              <a:ext cx="70999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Trebuchet MS" charset="0"/>
                  <a:ea typeface="Trebuchet MS" charset="0"/>
                  <a:cs typeface="Trebuchet MS" charset="0"/>
                </a:rPr>
                <a:t>Search Anywhere </a:t>
              </a: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-</a:t>
              </a:r>
              <a:r>
                <a:rPr lang="en-US" sz="2400" dirty="0"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хранение и поиск</a:t>
              </a:r>
              <a:r>
                <a:rPr lang="en-US" sz="2400" dirty="0"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данных в </a:t>
              </a:r>
              <a:r>
                <a:rPr lang="en-US" sz="2400" dirty="0">
                  <a:latin typeface="Trebuchet MS" charset="0"/>
                  <a:ea typeface="Trebuchet MS" charset="0"/>
                  <a:cs typeface="Trebuchet MS" charset="0"/>
                </a:rPr>
                <a:t>Elasticsearch</a:t>
              </a: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 и не только</a:t>
              </a: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8F228F65-C5B9-F843-AA41-DE92E2150473}"/>
                </a:ext>
              </a:extLst>
            </p:cNvPr>
            <p:cNvSpPr/>
            <p:nvPr/>
          </p:nvSpPr>
          <p:spPr>
            <a:xfrm>
              <a:off x="3824967" y="2515646"/>
              <a:ext cx="94129" cy="7841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D856BE4-3B22-3242-9BE9-19EA15A51A20}"/>
              </a:ext>
            </a:extLst>
          </p:cNvPr>
          <p:cNvGrpSpPr/>
          <p:nvPr/>
        </p:nvGrpSpPr>
        <p:grpSpPr>
          <a:xfrm>
            <a:off x="3824967" y="3669376"/>
            <a:ext cx="6722830" cy="830997"/>
            <a:chOff x="3824967" y="3777430"/>
            <a:chExt cx="6722830" cy="83099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C1CA58-267E-E34E-9965-09B5D43B44B9}"/>
                </a:ext>
              </a:extLst>
            </p:cNvPr>
            <p:cNvSpPr txBox="1"/>
            <p:nvPr/>
          </p:nvSpPr>
          <p:spPr>
            <a:xfrm>
              <a:off x="4036756" y="3777430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Собственный язык запросов </a:t>
              </a:r>
              <a:r>
                <a:rPr lang="en-US" sz="2400" dirty="0">
                  <a:latin typeface="Trebuchet MS" charset="0"/>
                  <a:ea typeface="Trebuchet MS" charset="0"/>
                  <a:cs typeface="Trebuchet MS" charset="0"/>
                </a:rPr>
                <a:t>Smart Monitor</a:t>
              </a: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en-US" sz="2400" dirty="0">
                  <a:latin typeface="Trebuchet MS" charset="0"/>
                  <a:ea typeface="Trebuchet MS" charset="0"/>
                  <a:cs typeface="Trebuchet MS" charset="0"/>
                </a:rPr>
                <a:t>Language, </a:t>
              </a: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поддержка </a:t>
              </a:r>
              <a:r>
                <a:rPr lang="en-US" sz="2400" dirty="0">
                  <a:latin typeface="Trebuchet MS" charset="0"/>
                  <a:ea typeface="Trebuchet MS" charset="0"/>
                  <a:cs typeface="Trebuchet MS" charset="0"/>
                </a:rPr>
                <a:t>pipeline-</a:t>
              </a: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обработки</a:t>
              </a: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7F0359FB-8733-1848-B4E4-ED79CC38CC03}"/>
                </a:ext>
              </a:extLst>
            </p:cNvPr>
            <p:cNvSpPr/>
            <p:nvPr/>
          </p:nvSpPr>
          <p:spPr>
            <a:xfrm>
              <a:off x="3824967" y="3849995"/>
              <a:ext cx="94129" cy="6858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Picture 52">
            <a:extLst>
              <a:ext uri="{FF2B5EF4-FFF2-40B4-BE49-F238E27FC236}">
                <a16:creationId xmlns:a16="http://schemas.microsoft.com/office/drawing/2014/main" id="{4049D680-1318-814A-B27F-32BC69008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28" y="2920842"/>
            <a:ext cx="1328088" cy="1016315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510C073-6A5D-3B4A-A38E-22BD2FB7394C}"/>
              </a:ext>
            </a:extLst>
          </p:cNvPr>
          <p:cNvGrpSpPr/>
          <p:nvPr/>
        </p:nvGrpSpPr>
        <p:grpSpPr>
          <a:xfrm>
            <a:off x="3823257" y="4936697"/>
            <a:ext cx="6722830" cy="830997"/>
            <a:chOff x="3823257" y="4936697"/>
            <a:chExt cx="6722830" cy="8309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BC37DE1-2574-F940-8F9A-028AAD700206}"/>
                </a:ext>
              </a:extLst>
            </p:cNvPr>
            <p:cNvSpPr txBox="1"/>
            <p:nvPr/>
          </p:nvSpPr>
          <p:spPr>
            <a:xfrm>
              <a:off x="4035046" y="4936697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Многопоточная обработка данных при выполнении команд</a:t>
              </a: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579CCDD6-61B6-4744-A0AC-0FE7B10129C6}"/>
                </a:ext>
              </a:extLst>
            </p:cNvPr>
            <p:cNvSpPr/>
            <p:nvPr/>
          </p:nvSpPr>
          <p:spPr>
            <a:xfrm>
              <a:off x="3823257" y="5009262"/>
              <a:ext cx="94129" cy="6858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575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Концепция </a:t>
            </a:r>
            <a:r>
              <a:rPr lang="en-US" dirty="0"/>
              <a:t>Search Anywhere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D580215-FBFC-A648-8FA7-2DE9501E2D2D}"/>
              </a:ext>
            </a:extLst>
          </p:cNvPr>
          <p:cNvGrpSpPr/>
          <p:nvPr/>
        </p:nvGrpSpPr>
        <p:grpSpPr>
          <a:xfrm>
            <a:off x="3824967" y="1743293"/>
            <a:ext cx="7311735" cy="830997"/>
            <a:chOff x="3824967" y="2488827"/>
            <a:chExt cx="7311735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9FD06A-5C62-D848-831D-39B227BE7949}"/>
                </a:ext>
              </a:extLst>
            </p:cNvPr>
            <p:cNvSpPr txBox="1"/>
            <p:nvPr/>
          </p:nvSpPr>
          <p:spPr>
            <a:xfrm>
              <a:off x="4036756" y="2488827"/>
              <a:ext cx="70999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Поиск</a:t>
              </a:r>
              <a:r>
                <a:rPr lang="en-US" sz="2400" dirty="0"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по данным в любом подключенном хранилище с единым синтаксисом</a:t>
              </a: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4A9D14C9-1D80-8E46-A6ED-821049361F2E}"/>
                </a:ext>
              </a:extLst>
            </p:cNvPr>
            <p:cNvSpPr/>
            <p:nvPr/>
          </p:nvSpPr>
          <p:spPr>
            <a:xfrm>
              <a:off x="3824967" y="2512275"/>
              <a:ext cx="94129" cy="784102"/>
            </a:xfrm>
            <a:prstGeom prst="rect">
              <a:avLst/>
            </a:prstGeom>
            <a:solidFill>
              <a:srgbClr val="3278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88C61F9-4DF7-E14E-BAB5-D45413D90FEE}"/>
              </a:ext>
            </a:extLst>
          </p:cNvPr>
          <p:cNvGrpSpPr/>
          <p:nvPr/>
        </p:nvGrpSpPr>
        <p:grpSpPr>
          <a:xfrm>
            <a:off x="3824967" y="3010614"/>
            <a:ext cx="6722830" cy="830997"/>
            <a:chOff x="3824967" y="3777430"/>
            <a:chExt cx="6722830" cy="8309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605E18-7AED-C54A-8C84-BEB407E961DA}"/>
                </a:ext>
              </a:extLst>
            </p:cNvPr>
            <p:cNvSpPr txBox="1"/>
            <p:nvPr/>
          </p:nvSpPr>
          <p:spPr>
            <a:xfrm>
              <a:off x="4036756" y="3777430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Исходные данные остаются нетронутыми, переиндексация не происходит</a:t>
              </a: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B48B76AF-D02F-1E48-B3C2-72FAF353D537}"/>
                </a:ext>
              </a:extLst>
            </p:cNvPr>
            <p:cNvSpPr/>
            <p:nvPr/>
          </p:nvSpPr>
          <p:spPr>
            <a:xfrm>
              <a:off x="3824967" y="3824326"/>
              <a:ext cx="92419" cy="784101"/>
            </a:xfrm>
            <a:prstGeom prst="rect">
              <a:avLst/>
            </a:prstGeom>
            <a:solidFill>
              <a:srgbClr val="3278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Picture 52">
            <a:extLst>
              <a:ext uri="{FF2B5EF4-FFF2-40B4-BE49-F238E27FC236}">
                <a16:creationId xmlns:a16="http://schemas.microsoft.com/office/drawing/2014/main" id="{20BA3B6D-8A2E-2B4C-A79A-D0A09C2F9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28" y="2920842"/>
            <a:ext cx="1328088" cy="1016315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3075FB1-D9D2-FF4C-BE19-1040BA5F3253}"/>
              </a:ext>
            </a:extLst>
          </p:cNvPr>
          <p:cNvGrpSpPr/>
          <p:nvPr/>
        </p:nvGrpSpPr>
        <p:grpSpPr>
          <a:xfrm>
            <a:off x="3823257" y="4277935"/>
            <a:ext cx="6722830" cy="830997"/>
            <a:chOff x="3823257" y="4936697"/>
            <a:chExt cx="6722830" cy="83099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51EBF5-296F-C545-BD9E-CD5A6DD2CAB4}"/>
                </a:ext>
              </a:extLst>
            </p:cNvPr>
            <p:cNvSpPr txBox="1"/>
            <p:nvPr/>
          </p:nvSpPr>
          <p:spPr>
            <a:xfrm>
              <a:off x="4035046" y="4936697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Можно «положить» результаты рядом в любое хранилище</a:t>
              </a: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85F991A0-23B1-304A-AE6B-CAA12E3F7C7E}"/>
                </a:ext>
              </a:extLst>
            </p:cNvPr>
            <p:cNvSpPr/>
            <p:nvPr/>
          </p:nvSpPr>
          <p:spPr>
            <a:xfrm>
              <a:off x="3823257" y="5009262"/>
              <a:ext cx="92419" cy="758432"/>
            </a:xfrm>
            <a:prstGeom prst="rect">
              <a:avLst/>
            </a:prstGeom>
            <a:solidFill>
              <a:srgbClr val="3278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61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D3F82C80-818B-A964-CDFD-8DF184608F21}"/>
              </a:ext>
            </a:extLst>
          </p:cNvPr>
          <p:cNvSpPr txBox="1"/>
          <p:nvPr/>
        </p:nvSpPr>
        <p:spPr>
          <a:xfrm>
            <a:off x="2975487" y="529876"/>
            <a:ext cx="6245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rebuchet MS" panose="020B0703020202090204" pitchFamily="34" charset="0"/>
              </a:rPr>
              <a:t>Хранилища данных</a:t>
            </a:r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8D5B4D-6D33-0BB3-C5B5-F943C8219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2127" y="944724"/>
            <a:ext cx="12816254" cy="469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21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использовать?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4ECF28-403C-0E41-B10F-20B53ED17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6421"/>
            <a:ext cx="12192000" cy="585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0" dirty="0">
                <a:solidFill>
                  <a:srgbClr val="2662FC"/>
                </a:solidFill>
                <a:effectLst/>
                <a:latin typeface="Consolas" panose="020B0609020204030204" pitchFamily="49" charset="0"/>
              </a:rPr>
              <a:t>source</a:t>
            </a:r>
            <a:r>
              <a:rPr lang="en-US" sz="2800" b="0" dirty="0">
                <a:effectLst/>
                <a:latin typeface="Consolas" panose="020B0609020204030204" pitchFamily="49" charset="0"/>
              </a:rPr>
              <a:t> win_events</a:t>
            </a:r>
            <a:r>
              <a:rPr lang="en-US" sz="2800" b="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en-US" sz="2800" b="0" dirty="0">
                <a:effectLst/>
                <a:latin typeface="Consolas" panose="020B0609020204030204" pitchFamily="49" charset="0"/>
              </a:rPr>
              <a:t>1000, </a:t>
            </a:r>
            <a:r>
              <a:rPr lang="en-US" sz="2800" b="0" dirty="0" err="1">
                <a:effectLst/>
                <a:latin typeface="Consolas" panose="020B0609020204030204" pitchFamily="49" charset="0"/>
              </a:rPr>
              <a:t>clk</a:t>
            </a:r>
            <a:r>
              <a:rPr lang="en-US" sz="2800" b="0" dirty="0" err="1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en-US" sz="2800" b="0" dirty="0" err="1">
                <a:effectLst/>
                <a:latin typeface="Consolas" panose="020B0609020204030204" pitchFamily="49" charset="0"/>
              </a:rPr>
              <a:t>events.nix_events</a:t>
            </a:r>
            <a:r>
              <a:rPr lang="en-US" sz="2800" b="0" dirty="0">
                <a:effectLst/>
                <a:latin typeface="Consolas" panose="020B0609020204030204" pitchFamily="49" charset="0"/>
              </a:rPr>
              <a:t> </a:t>
            </a:r>
            <a:r>
              <a:rPr lang="en-US" sz="2800" b="0" dirty="0">
                <a:solidFill>
                  <a:schemeClr val="accent2"/>
                </a:solidFill>
                <a:effectLst/>
                <a:latin typeface="Consolas" panose="020B0609020204030204" pitchFamily="49" charset="0"/>
              </a:rPr>
              <a:t>qsize</a:t>
            </a:r>
            <a:r>
              <a:rPr lang="en-US" sz="2800" b="0" dirty="0">
                <a:effectLst/>
                <a:latin typeface="Consolas" panose="020B0609020204030204" pitchFamily="49" charset="0"/>
              </a:rPr>
              <a:t>=5000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CA8BC00-B499-4349-A028-979CC0A7126A}"/>
              </a:ext>
            </a:extLst>
          </p:cNvPr>
          <p:cNvGrpSpPr/>
          <p:nvPr/>
        </p:nvGrpSpPr>
        <p:grpSpPr>
          <a:xfrm>
            <a:off x="2990224" y="2598003"/>
            <a:ext cx="6722830" cy="830997"/>
            <a:chOff x="3824967" y="3777430"/>
            <a:chExt cx="6722830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5AA94B-2F20-B343-B810-23BCE80BA718}"/>
                </a:ext>
              </a:extLst>
            </p:cNvPr>
            <p:cNvSpPr txBox="1"/>
            <p:nvPr/>
          </p:nvSpPr>
          <p:spPr>
            <a:xfrm>
              <a:off x="4036756" y="3777430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1000 событий из индекса </a:t>
              </a:r>
              <a:r>
                <a:rPr lang="en-US" sz="2400" dirty="0" err="1">
                  <a:latin typeface="Trebuchet MS" charset="0"/>
                  <a:ea typeface="Trebuchet MS" charset="0"/>
                  <a:cs typeface="Trebuchet MS" charset="0"/>
                </a:rPr>
                <a:t>win_events</a:t>
              </a:r>
              <a:r>
                <a:rPr lang="en-US" sz="2400" dirty="0"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в </a:t>
              </a:r>
              <a:r>
                <a:rPr lang="en-US" dirty="0">
                  <a:latin typeface="Trebuchet MS" charset="0"/>
                  <a:ea typeface="Trebuchet MS" charset="0"/>
                  <a:cs typeface="Trebuchet MS" charset="0"/>
                </a:rPr>
                <a:t>OpenSearch</a:t>
              </a:r>
              <a:endParaRPr lang="ru-RU" sz="2400" dirty="0"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0AC9A845-F7E4-E448-81C6-FACF43E999E8}"/>
                </a:ext>
              </a:extLst>
            </p:cNvPr>
            <p:cNvSpPr/>
            <p:nvPr/>
          </p:nvSpPr>
          <p:spPr>
            <a:xfrm>
              <a:off x="3824967" y="3849995"/>
              <a:ext cx="94129" cy="6858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2366043-5CE1-534F-A3B3-3D2740E22E1D}"/>
              </a:ext>
            </a:extLst>
          </p:cNvPr>
          <p:cNvGrpSpPr/>
          <p:nvPr/>
        </p:nvGrpSpPr>
        <p:grpSpPr>
          <a:xfrm>
            <a:off x="2988514" y="3865324"/>
            <a:ext cx="6722830" cy="830997"/>
            <a:chOff x="3823257" y="4936697"/>
            <a:chExt cx="6722830" cy="83099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F375BDA-C1EC-0F4E-A339-669A33E9AE33}"/>
                </a:ext>
              </a:extLst>
            </p:cNvPr>
            <p:cNvSpPr txBox="1"/>
            <p:nvPr/>
          </p:nvSpPr>
          <p:spPr>
            <a:xfrm>
              <a:off x="4035046" y="4936697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5000 событий из таблицы </a:t>
              </a:r>
              <a:r>
                <a:rPr lang="en-US" sz="2400" dirty="0" err="1">
                  <a:latin typeface="Trebuchet MS" charset="0"/>
                  <a:ea typeface="Trebuchet MS" charset="0"/>
                  <a:cs typeface="Trebuchet MS" charset="0"/>
                </a:rPr>
                <a:t>nix_events</a:t>
              </a: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 в </a:t>
              </a:r>
              <a:r>
                <a:rPr lang="en-US" sz="2400" dirty="0" err="1">
                  <a:latin typeface="Trebuchet MS" charset="0"/>
                  <a:ea typeface="Trebuchet MS" charset="0"/>
                  <a:cs typeface="Trebuchet MS" charset="0"/>
                </a:rPr>
                <a:t>Clickhouse</a:t>
              </a:r>
              <a:endParaRPr lang="ru-RU" sz="2400" dirty="0"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sp>
          <p:nvSpPr>
            <p:cNvPr id="35" name="Rectangle 14">
              <a:extLst>
                <a:ext uri="{FF2B5EF4-FFF2-40B4-BE49-F238E27FC236}">
                  <a16:creationId xmlns:a16="http://schemas.microsoft.com/office/drawing/2014/main" id="{37125B08-27C7-BF43-9BC8-48857CA9CAAF}"/>
                </a:ext>
              </a:extLst>
            </p:cNvPr>
            <p:cNvSpPr/>
            <p:nvPr/>
          </p:nvSpPr>
          <p:spPr>
            <a:xfrm>
              <a:off x="3823257" y="5009262"/>
              <a:ext cx="94129" cy="6858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5666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использовать?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4ECF28-403C-0E41-B10F-20B53ED17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6421"/>
            <a:ext cx="12192000" cy="585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0" dirty="0">
                <a:solidFill>
                  <a:srgbClr val="2662FC"/>
                </a:solidFill>
                <a:effectLst/>
                <a:latin typeface="Consolas" panose="020B0609020204030204" pitchFamily="49" charset="0"/>
              </a:rPr>
              <a:t>source</a:t>
            </a:r>
            <a:r>
              <a:rPr lang="en-US" sz="2800" b="0" dirty="0">
                <a:effectLst/>
                <a:latin typeface="Consolas" panose="020B0609020204030204" pitchFamily="49" charset="0"/>
              </a:rPr>
              <a:t> win_events</a:t>
            </a:r>
            <a:r>
              <a:rPr lang="en-US" sz="2800" b="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en-US" sz="2800" b="0" dirty="0">
                <a:effectLst/>
                <a:latin typeface="Consolas" panose="020B0609020204030204" pitchFamily="49" charset="0"/>
              </a:rPr>
              <a:t>1000, </a:t>
            </a:r>
            <a:r>
              <a:rPr lang="en-US" sz="2800" b="0" dirty="0" err="1">
                <a:effectLst/>
                <a:latin typeface="Consolas" panose="020B0609020204030204" pitchFamily="49" charset="0"/>
              </a:rPr>
              <a:t>clk</a:t>
            </a:r>
            <a:r>
              <a:rPr lang="en-US" sz="2800" b="0" dirty="0" err="1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en-US" sz="2800" b="0" dirty="0" err="1">
                <a:effectLst/>
                <a:latin typeface="Consolas" panose="020B0609020204030204" pitchFamily="49" charset="0"/>
              </a:rPr>
              <a:t>events.nix_events</a:t>
            </a:r>
            <a:r>
              <a:rPr lang="en-US" sz="2800" b="0" dirty="0">
                <a:effectLst/>
                <a:latin typeface="Consolas" panose="020B0609020204030204" pitchFamily="49" charset="0"/>
              </a:rPr>
              <a:t> </a:t>
            </a:r>
            <a:r>
              <a:rPr lang="en-US" sz="2800" b="0" dirty="0">
                <a:solidFill>
                  <a:schemeClr val="accent2"/>
                </a:solidFill>
                <a:effectLst/>
                <a:latin typeface="Consolas" panose="020B0609020204030204" pitchFamily="49" charset="0"/>
              </a:rPr>
              <a:t>qsize</a:t>
            </a:r>
            <a:r>
              <a:rPr lang="en-US" sz="2800" b="0" dirty="0">
                <a:effectLst/>
                <a:latin typeface="Consolas" panose="020B0609020204030204" pitchFamily="49" charset="0"/>
              </a:rPr>
              <a:t>=5000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F07B58-CD89-A343-B10B-08DF98220902}"/>
              </a:ext>
            </a:extLst>
          </p:cNvPr>
          <p:cNvSpPr txBox="1"/>
          <p:nvPr/>
        </p:nvSpPr>
        <p:spPr>
          <a:xfrm>
            <a:off x="4223662" y="2951946"/>
            <a:ext cx="3744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onsolas" panose="020B0609020204030204" pitchFamily="49" charset="0"/>
              </a:rPr>
              <a:t>clk</a:t>
            </a:r>
            <a:r>
              <a:rPr lang="en-US" sz="2800" b="1" dirty="0">
                <a:solidFill>
                  <a:srgbClr val="C00000"/>
                </a:solidFill>
                <a:latin typeface="Consolas" panose="020B0609020204030204" pitchFamily="49" charset="0"/>
              </a:rPr>
              <a:t>:</a:t>
            </a:r>
            <a:r>
              <a:rPr lang="ru-RU" sz="2800" b="1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ru-RU" sz="2800" dirty="0">
                <a:latin typeface="Consolas" panose="020B0609020204030204" pitchFamily="49" charset="0"/>
              </a:rPr>
              <a:t>/</a:t>
            </a:r>
            <a:r>
              <a:rPr lang="ru-RU" sz="2800" b="1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US" sz="2800" b="1" dirty="0">
                <a:latin typeface="Consolas" panose="020B0609020204030204" pitchFamily="49" charset="0"/>
              </a:rPr>
              <a:t>had</a:t>
            </a:r>
            <a:r>
              <a:rPr lang="en-US" sz="2800" b="1" dirty="0">
                <a:solidFill>
                  <a:srgbClr val="C00000"/>
                </a:solidFill>
                <a:latin typeface="Consolas" panose="020B0609020204030204" pitchFamily="49" charset="0"/>
              </a:rPr>
              <a:t>:</a:t>
            </a:r>
            <a:r>
              <a:rPr lang="ru-RU" sz="2800" b="1" dirty="0">
                <a:solidFill>
                  <a:srgbClr val="C00000"/>
                </a:solidFill>
                <a:latin typeface="Consolas" panose="020B0609020204030204" pitchFamily="49" charset="0"/>
              </a:rPr>
              <a:t> </a:t>
            </a:r>
            <a:r>
              <a:rPr lang="ru-RU" sz="2800" dirty="0">
                <a:latin typeface="Consolas" panose="020B0609020204030204" pitchFamily="49" charset="0"/>
              </a:rPr>
              <a:t>/</a:t>
            </a:r>
            <a:r>
              <a:rPr lang="ru-RU" sz="2800" b="1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US" sz="2800" b="1" dirty="0" err="1">
                <a:latin typeface="Consolas" panose="020B0609020204030204" pitchFamily="49" charset="0"/>
              </a:rPr>
              <a:t>db</a:t>
            </a:r>
            <a:r>
              <a:rPr lang="en-US" sz="2800" b="1" dirty="0">
                <a:solidFill>
                  <a:srgbClr val="C00000"/>
                </a:solidFill>
                <a:latin typeface="Consolas" panose="020B0609020204030204" pitchFamily="49" charset="0"/>
              </a:rPr>
              <a:t>:</a:t>
            </a:r>
            <a:r>
              <a:rPr lang="ru-RU" sz="2800" b="1" dirty="0">
                <a:solidFill>
                  <a:srgbClr val="C00000"/>
                </a:solidFill>
                <a:latin typeface="Consolas" panose="020B0609020204030204" pitchFamily="49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648370-5A29-5E46-B9AF-93DAEFE2DB15}"/>
              </a:ext>
            </a:extLst>
          </p:cNvPr>
          <p:cNvSpPr txBox="1"/>
          <p:nvPr/>
        </p:nvSpPr>
        <p:spPr>
          <a:xfrm>
            <a:off x="2630949" y="3906053"/>
            <a:ext cx="693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rebuchet MS" panose="020B0703020202090204" pitchFamily="34" charset="0"/>
              </a:rPr>
              <a:t>префикс для указания конкретного хранилища</a:t>
            </a: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50013CDB-331E-F649-BF08-2BB0FD78BEB6}"/>
              </a:ext>
            </a:extLst>
          </p:cNvPr>
          <p:cNvSpPr/>
          <p:nvPr/>
        </p:nvSpPr>
        <p:spPr>
          <a:xfrm rot="16200000">
            <a:off x="5599782" y="1602579"/>
            <a:ext cx="94129" cy="6858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1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использовать?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4ECF28-403C-0E41-B10F-20B53ED17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6421"/>
            <a:ext cx="12192000" cy="585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2662FC"/>
                </a:solidFill>
                <a:latin typeface="Consolas" panose="020B0609020204030204" pitchFamily="49" charset="0"/>
              </a:rPr>
              <a:t>source</a:t>
            </a:r>
            <a:r>
              <a:rPr lang="en-US" sz="2800" dirty="0">
                <a:latin typeface="Consolas" panose="020B0609020204030204" pitchFamily="49" charset="0"/>
              </a:rPr>
              <a:t> win_events</a:t>
            </a:r>
            <a:r>
              <a:rPr lang="en-US" sz="2800" dirty="0">
                <a:solidFill>
                  <a:srgbClr val="C00000"/>
                </a:solidFill>
                <a:latin typeface="Consolas" panose="020B0609020204030204" pitchFamily="49" charset="0"/>
              </a:rPr>
              <a:t>:</a:t>
            </a:r>
            <a:r>
              <a:rPr lang="en-US" sz="2800" dirty="0">
                <a:latin typeface="Consolas" panose="020B0609020204030204" pitchFamily="49" charset="0"/>
              </a:rPr>
              <a:t>1000, </a:t>
            </a:r>
            <a:r>
              <a:rPr lang="en-US" sz="2800" dirty="0" err="1">
                <a:latin typeface="Consolas" panose="020B0609020204030204" pitchFamily="49" charset="0"/>
              </a:rPr>
              <a:t>clk</a:t>
            </a:r>
            <a:r>
              <a:rPr lang="en-US" sz="2800" dirty="0" err="1">
                <a:solidFill>
                  <a:srgbClr val="C00000"/>
                </a:solidFill>
                <a:latin typeface="Consolas" panose="020B0609020204030204" pitchFamily="49" charset="0"/>
              </a:rPr>
              <a:t>:</a:t>
            </a:r>
            <a:r>
              <a:rPr lang="en-US" sz="2800" dirty="0" err="1">
                <a:latin typeface="Consolas" panose="020B0609020204030204" pitchFamily="49" charset="0"/>
              </a:rPr>
              <a:t>events.nix_events</a:t>
            </a:r>
            <a:r>
              <a:rPr lang="en-US" sz="2800" dirty="0">
                <a:latin typeface="Consolas" panose="020B0609020204030204" pitchFamily="49" charset="0"/>
              </a:rPr>
              <a:t> </a:t>
            </a:r>
            <a:r>
              <a:rPr lang="en-US" sz="2800" dirty="0">
                <a:solidFill>
                  <a:schemeClr val="accent2"/>
                </a:solidFill>
                <a:latin typeface="Consolas" panose="020B0609020204030204" pitchFamily="49" charset="0"/>
              </a:rPr>
              <a:t>qsize</a:t>
            </a:r>
            <a:r>
              <a:rPr lang="en-US" sz="2800" dirty="0">
                <a:latin typeface="Consolas" panose="020B0609020204030204" pitchFamily="49" charset="0"/>
              </a:rPr>
              <a:t>=5000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BDEEC8-75AB-A043-AB12-746E060B6D3F}"/>
              </a:ext>
            </a:extLst>
          </p:cNvPr>
          <p:cNvSpPr txBox="1"/>
          <p:nvPr/>
        </p:nvSpPr>
        <p:spPr>
          <a:xfrm>
            <a:off x="2786690" y="2968475"/>
            <a:ext cx="6618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onsolas" panose="020B0609020204030204" pitchFamily="49" charset="0"/>
              </a:rPr>
              <a:t>win_events</a:t>
            </a:r>
            <a:r>
              <a:rPr lang="en-US" sz="2800" b="1" dirty="0">
                <a:solidFill>
                  <a:srgbClr val="C00000"/>
                </a:solidFill>
                <a:latin typeface="Consolas" panose="020B0609020204030204" pitchFamily="49" charset="0"/>
              </a:rPr>
              <a:t>:</a:t>
            </a:r>
            <a:r>
              <a:rPr lang="en-US" sz="2800" b="1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ru-RU" sz="2800" dirty="0">
                <a:latin typeface="Consolas" panose="020B0609020204030204" pitchFamily="49" charset="0"/>
              </a:rPr>
              <a:t>/</a:t>
            </a:r>
            <a:r>
              <a:rPr lang="ru-RU" sz="2800" b="1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US" sz="2800" b="1" dirty="0" err="1">
                <a:latin typeface="Consolas" panose="020B0609020204030204" pitchFamily="49" charset="0"/>
              </a:rPr>
              <a:t>events.nix_events</a:t>
            </a:r>
            <a:r>
              <a:rPr lang="en-US" sz="2800" b="1" dirty="0">
                <a:solidFill>
                  <a:srgbClr val="C00000"/>
                </a:solidFill>
                <a:latin typeface="Consolas" panose="020B0609020204030204" pitchFamily="49" charset="0"/>
              </a:rPr>
              <a:t>:</a:t>
            </a:r>
            <a:r>
              <a:rPr lang="ru-RU" sz="2800" b="1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FCEE5-5557-254A-8365-795CB2C33BF2}"/>
              </a:ext>
            </a:extLst>
          </p:cNvPr>
          <p:cNvSpPr txBox="1"/>
          <p:nvPr/>
        </p:nvSpPr>
        <p:spPr>
          <a:xfrm>
            <a:off x="1957686" y="3908701"/>
            <a:ext cx="808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rebuchet MS" panose="020B0703020202090204" pitchFamily="34" charset="0"/>
              </a:rPr>
              <a:t>индекс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latin typeface="Trebuchet MS" panose="020B0703020202090204" pitchFamily="34" charset="0"/>
              </a:rPr>
              <a:t>Opensearch</a:t>
            </a:r>
            <a:r>
              <a:rPr lang="en-US" sz="2400" dirty="0">
                <a:latin typeface="Trebuchet MS" panose="020B0703020202090204" pitchFamily="34" charset="0"/>
              </a:rPr>
              <a:t> / </a:t>
            </a:r>
            <a:r>
              <a:rPr lang="ru-RU" sz="2400" dirty="0">
                <a:latin typeface="Trebuchet MS" panose="020B0703020202090204" pitchFamily="34" charset="0"/>
              </a:rPr>
              <a:t>база данных или иное хранилище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8E0D65B2-3C0E-B24D-A685-0900621E1F88}"/>
              </a:ext>
            </a:extLst>
          </p:cNvPr>
          <p:cNvSpPr/>
          <p:nvPr/>
        </p:nvSpPr>
        <p:spPr>
          <a:xfrm rot="16200000">
            <a:off x="2975177" y="961734"/>
            <a:ext cx="94129" cy="19710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E68DBA6D-D9B8-E443-B83E-C5FA1FEE07C7}"/>
              </a:ext>
            </a:extLst>
          </p:cNvPr>
          <p:cNvSpPr/>
          <p:nvPr/>
        </p:nvSpPr>
        <p:spPr>
          <a:xfrm rot="16200000">
            <a:off x="7697509" y="283466"/>
            <a:ext cx="94130" cy="33275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4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использовать?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4ECF28-403C-0E41-B10F-20B53ED17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6421"/>
            <a:ext cx="12192000" cy="585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2662FC"/>
                </a:solidFill>
                <a:latin typeface="Consolas" panose="020B0609020204030204" pitchFamily="49" charset="0"/>
              </a:rPr>
              <a:t>source</a:t>
            </a:r>
            <a:r>
              <a:rPr lang="en-US" sz="2800" dirty="0">
                <a:latin typeface="Consolas" panose="020B0609020204030204" pitchFamily="49" charset="0"/>
              </a:rPr>
              <a:t> win_events</a:t>
            </a:r>
            <a:r>
              <a:rPr lang="en-US" sz="2800" dirty="0">
                <a:solidFill>
                  <a:srgbClr val="C00000"/>
                </a:solidFill>
                <a:latin typeface="Consolas" panose="020B0609020204030204" pitchFamily="49" charset="0"/>
              </a:rPr>
              <a:t>:</a:t>
            </a:r>
            <a:r>
              <a:rPr lang="en-US" sz="2800" dirty="0">
                <a:latin typeface="Consolas" panose="020B0609020204030204" pitchFamily="49" charset="0"/>
              </a:rPr>
              <a:t>1000, </a:t>
            </a:r>
            <a:r>
              <a:rPr lang="en-US" sz="2800" dirty="0" err="1">
                <a:latin typeface="Consolas" panose="020B0609020204030204" pitchFamily="49" charset="0"/>
              </a:rPr>
              <a:t>clk</a:t>
            </a:r>
            <a:r>
              <a:rPr lang="en-US" sz="2800" dirty="0" err="1">
                <a:solidFill>
                  <a:srgbClr val="C00000"/>
                </a:solidFill>
                <a:latin typeface="Consolas" panose="020B0609020204030204" pitchFamily="49" charset="0"/>
              </a:rPr>
              <a:t>:</a:t>
            </a:r>
            <a:r>
              <a:rPr lang="en-US" sz="2800" dirty="0" err="1">
                <a:latin typeface="Consolas" panose="020B0609020204030204" pitchFamily="49" charset="0"/>
              </a:rPr>
              <a:t>events.nix_events</a:t>
            </a:r>
            <a:r>
              <a:rPr lang="en-US" sz="2800" dirty="0">
                <a:latin typeface="Consolas" panose="020B0609020204030204" pitchFamily="49" charset="0"/>
              </a:rPr>
              <a:t> </a:t>
            </a:r>
            <a:r>
              <a:rPr lang="en-US" sz="2800" dirty="0">
                <a:solidFill>
                  <a:schemeClr val="accent2"/>
                </a:solidFill>
                <a:latin typeface="Consolas" panose="020B0609020204030204" pitchFamily="49" charset="0"/>
              </a:rPr>
              <a:t>qsize</a:t>
            </a:r>
            <a:r>
              <a:rPr lang="en-US" sz="2800" dirty="0">
                <a:latin typeface="Consolas" panose="020B0609020204030204" pitchFamily="49" charset="0"/>
              </a:rPr>
              <a:t>=5000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13BA8-22C4-4746-AB81-2180B7B3B085}"/>
              </a:ext>
            </a:extLst>
          </p:cNvPr>
          <p:cNvSpPr txBox="1"/>
          <p:nvPr/>
        </p:nvSpPr>
        <p:spPr>
          <a:xfrm>
            <a:off x="5473055" y="2905780"/>
            <a:ext cx="124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nsolas" panose="020B0609020204030204" pitchFamily="49" charset="0"/>
              </a:rPr>
              <a:t>:</a:t>
            </a:r>
            <a:r>
              <a:rPr lang="en-US" sz="2800" dirty="0">
                <a:latin typeface="Consolas" panose="020B0609020204030204" pitchFamily="49" charset="0"/>
              </a:rPr>
              <a:t>1000</a:t>
            </a:r>
            <a:endParaRPr lang="ru-RU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531617-8C84-9A42-BC03-12C7556F2A63}"/>
              </a:ext>
            </a:extLst>
          </p:cNvPr>
          <p:cNvSpPr txBox="1"/>
          <p:nvPr/>
        </p:nvSpPr>
        <p:spPr>
          <a:xfrm>
            <a:off x="2318361" y="3429000"/>
            <a:ext cx="7555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rebuchet MS" panose="020B0703020202090204" pitchFamily="34" charset="0"/>
              </a:rPr>
              <a:t>лимит по числу событий от выбранного хранилища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B2B1AF9-43B7-6F47-81F2-F9FE3E850E77}"/>
              </a:ext>
            </a:extLst>
          </p:cNvPr>
          <p:cNvSpPr/>
          <p:nvPr/>
        </p:nvSpPr>
        <p:spPr>
          <a:xfrm rot="16200000">
            <a:off x="4508435" y="1558887"/>
            <a:ext cx="94129" cy="7767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867400-7FB0-A843-B90D-72559AB0D14D}"/>
              </a:ext>
            </a:extLst>
          </p:cNvPr>
          <p:cNvSpPr/>
          <p:nvPr/>
        </p:nvSpPr>
        <p:spPr>
          <a:xfrm rot="16200000">
            <a:off x="10517017" y="971566"/>
            <a:ext cx="94129" cy="19513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BDB7FC-9BE7-084C-B528-F361593975C3}"/>
              </a:ext>
            </a:extLst>
          </p:cNvPr>
          <p:cNvSpPr txBox="1"/>
          <p:nvPr/>
        </p:nvSpPr>
        <p:spPr>
          <a:xfrm>
            <a:off x="5007776" y="4051359"/>
            <a:ext cx="217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Consolas" panose="020B0609020204030204" pitchFamily="49" charset="0"/>
              </a:rPr>
              <a:t>qsize</a:t>
            </a:r>
            <a:r>
              <a:rPr lang="en-US" sz="2800" dirty="0">
                <a:latin typeface="Consolas" panose="020B0609020204030204" pitchFamily="49" charset="0"/>
              </a:rPr>
              <a:t>=5000</a:t>
            </a:r>
            <a:endParaRPr lang="ru-RU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059E3-2746-0D4B-9FA8-37FF680D4727}"/>
              </a:ext>
            </a:extLst>
          </p:cNvPr>
          <p:cNvSpPr txBox="1"/>
          <p:nvPr/>
        </p:nvSpPr>
        <p:spPr>
          <a:xfrm>
            <a:off x="3409203" y="4526742"/>
            <a:ext cx="5373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rebuchet MS" panose="020B0703020202090204" pitchFamily="34" charset="0"/>
              </a:rPr>
              <a:t>лимит числа событий по умолчанию</a:t>
            </a:r>
          </a:p>
        </p:txBody>
      </p:sp>
    </p:spTree>
    <p:extLst>
      <p:ext uri="{BB962C8B-B14F-4D97-AF65-F5344CB8AC3E}">
        <p14:creationId xmlns:p14="http://schemas.microsoft.com/office/powerpoint/2010/main" val="6090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по всем данным!</a:t>
            </a:r>
            <a:endParaRPr lang="en-US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747049B-81A8-9747-AB83-913E8577F45F}"/>
              </a:ext>
            </a:extLst>
          </p:cNvPr>
          <p:cNvSpPr/>
          <p:nvPr/>
        </p:nvSpPr>
        <p:spPr>
          <a:xfrm>
            <a:off x="515380" y="2290228"/>
            <a:ext cx="4478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662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windows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| </a:t>
            </a:r>
            <a:r>
              <a:rPr lang="en-US" dirty="0">
                <a:solidFill>
                  <a:srgbClr val="2662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search </a:t>
            </a:r>
            <a:r>
              <a:rPr lang="ru-RU" b="0" dirty="0">
                <a:solidFill>
                  <a:srgbClr val="000000"/>
                </a:solidFill>
                <a:effectLst/>
                <a:latin typeface="JetBrains Mono"/>
              </a:rPr>
              <a:t>"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192.168.10.16</a:t>
            </a:r>
            <a:r>
              <a:rPr lang="ru-RU" b="0" dirty="0">
                <a:solidFill>
                  <a:srgbClr val="000000"/>
                </a:solidFill>
                <a:effectLst/>
                <a:latin typeface="JetBrains Mono"/>
              </a:rPr>
              <a:t>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CDC03-3011-B23A-0A56-EFABCD4FFFEB}"/>
              </a:ext>
            </a:extLst>
          </p:cNvPr>
          <p:cNvSpPr txBox="1"/>
          <p:nvPr/>
        </p:nvSpPr>
        <p:spPr>
          <a:xfrm>
            <a:off x="515380" y="3622376"/>
            <a:ext cx="6100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662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nginx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| </a:t>
            </a:r>
            <a:r>
              <a:rPr lang="en-US" dirty="0">
                <a:solidFill>
                  <a:srgbClr val="2662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search </a:t>
            </a:r>
            <a:r>
              <a:rPr lang="ru-RU" b="0" dirty="0">
                <a:solidFill>
                  <a:srgbClr val="000000"/>
                </a:solidFill>
                <a:effectLst/>
                <a:latin typeface="JetBrains Mono"/>
              </a:rPr>
              <a:t>"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*ERROR*</a:t>
            </a:r>
            <a:r>
              <a:rPr lang="ru-RU" b="0" dirty="0">
                <a:solidFill>
                  <a:srgbClr val="000000"/>
                </a:solidFill>
                <a:effectLst/>
                <a:latin typeface="JetBrains Mono"/>
              </a:rPr>
              <a:t>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FD4F8-518A-33B1-DBC8-C296F07AC58B}"/>
              </a:ext>
            </a:extLst>
          </p:cNvPr>
          <p:cNvSpPr txBox="1"/>
          <p:nvPr/>
        </p:nvSpPr>
        <p:spPr>
          <a:xfrm>
            <a:off x="6096000" y="277163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rebuchet MS" panose="020B0703020202090204" pitchFamily="34" charset="0"/>
              </a:rPr>
              <a:t>Можно найти по любому фрагменту в данных, даже если не знаете в каком поле искать!</a:t>
            </a:r>
            <a:endParaRPr lang="ru-RU" sz="24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75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5">
            <a:extLst>
              <a:ext uri="{FF2B5EF4-FFF2-40B4-BE49-F238E27FC236}">
                <a16:creationId xmlns:a16="http://schemas.microsoft.com/office/drawing/2014/main" id="{3961CD2A-446E-B348-A91C-B0263FCC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973" y="486993"/>
            <a:ext cx="5688632" cy="817561"/>
          </a:xfrm>
        </p:spPr>
        <p:txBody>
          <a:bodyPr>
            <a:noAutofit/>
          </a:bodyPr>
          <a:lstStyle/>
          <a:p>
            <a:pPr algn="l">
              <a:lnSpc>
                <a:spcPct val="112000"/>
              </a:lnSpc>
            </a:pPr>
            <a:r>
              <a:rPr lang="ru-RU" sz="3400" dirty="0"/>
              <a:t>Комплексная</a:t>
            </a:r>
            <a:r>
              <a:rPr lang="ru-RU" sz="3400" b="1" dirty="0"/>
              <a:t>      </a:t>
            </a:r>
            <a:br>
              <a:rPr lang="ru-RU" sz="3400" b="1" dirty="0"/>
            </a:br>
            <a:r>
              <a:rPr lang="ru-RU" sz="3400" b="1" dirty="0"/>
              <a:t>платформа</a:t>
            </a:r>
            <a:r>
              <a:rPr lang="ru-RU" sz="3400" dirty="0"/>
              <a:t> мониторинга</a:t>
            </a:r>
            <a:endParaRPr lang="en-US" sz="34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C018A9F-BA56-6641-A4D8-44B8FAF1FCA8}"/>
              </a:ext>
            </a:extLst>
          </p:cNvPr>
          <p:cNvSpPr/>
          <p:nvPr/>
        </p:nvSpPr>
        <p:spPr>
          <a:xfrm>
            <a:off x="1791314" y="2943088"/>
            <a:ext cx="8334852" cy="9690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C289AB1-7C93-F542-A54B-A9B9A068A019}"/>
              </a:ext>
            </a:extLst>
          </p:cNvPr>
          <p:cNvSpPr/>
          <p:nvPr/>
        </p:nvSpPr>
        <p:spPr>
          <a:xfrm>
            <a:off x="1791314" y="3905373"/>
            <a:ext cx="8334852" cy="9690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5465333-787B-C545-ABD8-E0586DC6A6D3}"/>
              </a:ext>
            </a:extLst>
          </p:cNvPr>
          <p:cNvSpPr/>
          <p:nvPr/>
        </p:nvSpPr>
        <p:spPr>
          <a:xfrm>
            <a:off x="1791314" y="4869160"/>
            <a:ext cx="8334852" cy="969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580E5E7-C4BE-CF43-B023-64174CB09293}"/>
              </a:ext>
            </a:extLst>
          </p:cNvPr>
          <p:cNvSpPr/>
          <p:nvPr/>
        </p:nvSpPr>
        <p:spPr>
          <a:xfrm>
            <a:off x="1791314" y="1988840"/>
            <a:ext cx="8334852" cy="9690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0D544CF-8E29-CD47-BF6C-13D025CABB95}"/>
              </a:ext>
            </a:extLst>
          </p:cNvPr>
          <p:cNvSpPr/>
          <p:nvPr/>
        </p:nvSpPr>
        <p:spPr>
          <a:xfrm>
            <a:off x="10673112" y="2940252"/>
            <a:ext cx="1529275" cy="132284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latin typeface="Trebuchet MS" panose="020B070302020209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1349A63-E846-9440-9718-7915C076EEA6}"/>
              </a:ext>
            </a:extLst>
          </p:cNvPr>
          <p:cNvSpPr/>
          <p:nvPr/>
        </p:nvSpPr>
        <p:spPr>
          <a:xfrm>
            <a:off x="10673112" y="1648067"/>
            <a:ext cx="1529275" cy="13228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latin typeface="Trebuchet MS" panose="020B070302020209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73B7345-9F8D-2D4F-8C34-2913913D6547}"/>
              </a:ext>
            </a:extLst>
          </p:cNvPr>
          <p:cNvSpPr/>
          <p:nvPr/>
        </p:nvSpPr>
        <p:spPr>
          <a:xfrm>
            <a:off x="10673112" y="4257995"/>
            <a:ext cx="1529275" cy="13228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latin typeface="Trebuchet MS" panose="020B070302020209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856D7AF-9499-4646-921B-2758B62F14B1}"/>
              </a:ext>
            </a:extLst>
          </p:cNvPr>
          <p:cNvSpPr/>
          <p:nvPr/>
        </p:nvSpPr>
        <p:spPr>
          <a:xfrm>
            <a:off x="10673112" y="5543941"/>
            <a:ext cx="1529275" cy="13228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latin typeface="Trebuchet MS" panose="020B0703020202090204" pitchFamily="34" charset="0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18043154-9044-F143-B1DF-61DBC292380C}"/>
              </a:ext>
            </a:extLst>
          </p:cNvPr>
          <p:cNvSpPr/>
          <p:nvPr/>
        </p:nvSpPr>
        <p:spPr>
          <a:xfrm rot="5400000" flipH="1">
            <a:off x="843283" y="2325237"/>
            <a:ext cx="1322845" cy="633980"/>
          </a:xfrm>
          <a:custGeom>
            <a:avLst/>
            <a:gdLst>
              <a:gd name="connsiteX0" fmla="*/ 992134 w 992134"/>
              <a:gd name="connsiteY0" fmla="*/ 1 h 475485"/>
              <a:gd name="connsiteX1" fmla="*/ 992134 w 992134"/>
              <a:gd name="connsiteY1" fmla="*/ 475485 h 475485"/>
              <a:gd name="connsiteX2" fmla="*/ 306334 w 992134"/>
              <a:gd name="connsiteY2" fmla="*/ 475485 h 475485"/>
              <a:gd name="connsiteX3" fmla="*/ 306334 w 992134"/>
              <a:gd name="connsiteY3" fmla="*/ 475484 h 475485"/>
              <a:gd name="connsiteX4" fmla="*/ 0 w 992134"/>
              <a:gd name="connsiteY4" fmla="*/ 475484 h 475485"/>
              <a:gd name="connsiteX5" fmla="*/ 253885 w 992134"/>
              <a:gd name="connsiteY5" fmla="*/ 0 h 475485"/>
              <a:gd name="connsiteX6" fmla="*/ 685800 w 992134"/>
              <a:gd name="connsiteY6" fmla="*/ 0 h 475485"/>
              <a:gd name="connsiteX7" fmla="*/ 685800 w 992134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2134" h="475485">
                <a:moveTo>
                  <a:pt x="992134" y="1"/>
                </a:moveTo>
                <a:lnTo>
                  <a:pt x="992134" y="475485"/>
                </a:lnTo>
                <a:lnTo>
                  <a:pt x="306334" y="475485"/>
                </a:lnTo>
                <a:lnTo>
                  <a:pt x="306334" y="475484"/>
                </a:lnTo>
                <a:lnTo>
                  <a:pt x="0" y="475484"/>
                </a:lnTo>
                <a:lnTo>
                  <a:pt x="253885" y="0"/>
                </a:lnTo>
                <a:lnTo>
                  <a:pt x="685800" y="0"/>
                </a:lnTo>
                <a:lnTo>
                  <a:pt x="685800" y="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CF679367-3599-834C-8052-B2EDEBEF34F1}"/>
              </a:ext>
            </a:extLst>
          </p:cNvPr>
          <p:cNvSpPr/>
          <p:nvPr/>
        </p:nvSpPr>
        <p:spPr>
          <a:xfrm rot="5400000" flipH="1">
            <a:off x="671667" y="3459141"/>
            <a:ext cx="1666081" cy="633980"/>
          </a:xfrm>
          <a:custGeom>
            <a:avLst/>
            <a:gdLst>
              <a:gd name="connsiteX0" fmla="*/ 1249561 w 1249561"/>
              <a:gd name="connsiteY0" fmla="*/ 1 h 475485"/>
              <a:gd name="connsiteX1" fmla="*/ 991278 w 1249561"/>
              <a:gd name="connsiteY1" fmla="*/ 475485 h 475485"/>
              <a:gd name="connsiteX2" fmla="*/ 434530 w 1249561"/>
              <a:gd name="connsiteY2" fmla="*/ 475485 h 475485"/>
              <a:gd name="connsiteX3" fmla="*/ 434531 w 1249561"/>
              <a:gd name="connsiteY3" fmla="*/ 475484 h 475485"/>
              <a:gd name="connsiteX4" fmla="*/ 0 w 1249561"/>
              <a:gd name="connsiteY4" fmla="*/ 475484 h 475485"/>
              <a:gd name="connsiteX5" fmla="*/ 521910 w 1249561"/>
              <a:gd name="connsiteY5" fmla="*/ 0 h 475485"/>
              <a:gd name="connsiteX6" fmla="*/ 1109579 w 1249561"/>
              <a:gd name="connsiteY6" fmla="*/ 0 h 475485"/>
              <a:gd name="connsiteX7" fmla="*/ 1109578 w 1249561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9561" h="475485">
                <a:moveTo>
                  <a:pt x="1249561" y="1"/>
                </a:moveTo>
                <a:lnTo>
                  <a:pt x="991278" y="475485"/>
                </a:lnTo>
                <a:lnTo>
                  <a:pt x="434530" y="475485"/>
                </a:lnTo>
                <a:lnTo>
                  <a:pt x="434531" y="475484"/>
                </a:lnTo>
                <a:lnTo>
                  <a:pt x="0" y="475484"/>
                </a:lnTo>
                <a:lnTo>
                  <a:pt x="521910" y="0"/>
                </a:lnTo>
                <a:lnTo>
                  <a:pt x="1109579" y="0"/>
                </a:lnTo>
                <a:lnTo>
                  <a:pt x="1109578" y="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267" dirty="0">
              <a:latin typeface="Trebuchet MS" panose="020B0703020202090204" pitchFamily="34" charset="0"/>
            </a:endParaRP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46D62558-4960-F541-8FCF-FFEEC48CB8CB}"/>
              </a:ext>
            </a:extLst>
          </p:cNvPr>
          <p:cNvSpPr/>
          <p:nvPr/>
        </p:nvSpPr>
        <p:spPr>
          <a:xfrm rot="5400000" flipH="1">
            <a:off x="487270" y="4605823"/>
            <a:ext cx="2034875" cy="633980"/>
          </a:xfrm>
          <a:custGeom>
            <a:avLst/>
            <a:gdLst>
              <a:gd name="connsiteX0" fmla="*/ 1526156 w 1526156"/>
              <a:gd name="connsiteY0" fmla="*/ 1 h 475485"/>
              <a:gd name="connsiteX1" fmla="*/ 1025091 w 1526156"/>
              <a:gd name="connsiteY1" fmla="*/ 475485 h 475485"/>
              <a:gd name="connsiteX2" fmla="*/ 355289 w 1526156"/>
              <a:gd name="connsiteY2" fmla="*/ 475485 h 475485"/>
              <a:gd name="connsiteX3" fmla="*/ 355289 w 1526156"/>
              <a:gd name="connsiteY3" fmla="*/ 475484 h 475485"/>
              <a:gd name="connsiteX4" fmla="*/ 0 w 1526156"/>
              <a:gd name="connsiteY4" fmla="*/ 475484 h 475485"/>
              <a:gd name="connsiteX5" fmla="*/ 789589 w 1526156"/>
              <a:gd name="connsiteY5" fmla="*/ 0 h 475485"/>
              <a:gd name="connsiteX6" fmla="*/ 1345888 w 1526156"/>
              <a:gd name="connsiteY6" fmla="*/ 0 h 475485"/>
              <a:gd name="connsiteX7" fmla="*/ 1345887 w 1526156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6156" h="475485">
                <a:moveTo>
                  <a:pt x="1526156" y="1"/>
                </a:moveTo>
                <a:lnTo>
                  <a:pt x="1025091" y="475485"/>
                </a:lnTo>
                <a:lnTo>
                  <a:pt x="355289" y="475485"/>
                </a:lnTo>
                <a:lnTo>
                  <a:pt x="355289" y="475484"/>
                </a:lnTo>
                <a:lnTo>
                  <a:pt x="0" y="475484"/>
                </a:lnTo>
                <a:lnTo>
                  <a:pt x="789589" y="0"/>
                </a:lnTo>
                <a:lnTo>
                  <a:pt x="1345888" y="0"/>
                </a:lnTo>
                <a:lnTo>
                  <a:pt x="1345887" y="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267" dirty="0">
              <a:latin typeface="Trebuchet MS" panose="020B0703020202090204" pitchFamily="34" charset="0"/>
            </a:endParaRPr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CD3B6920-5A12-D54A-9F36-7574143B3174}"/>
              </a:ext>
            </a:extLst>
          </p:cNvPr>
          <p:cNvSpPr/>
          <p:nvPr/>
        </p:nvSpPr>
        <p:spPr>
          <a:xfrm rot="5400000" flipH="1">
            <a:off x="310475" y="5746405"/>
            <a:ext cx="2388467" cy="633980"/>
          </a:xfrm>
          <a:custGeom>
            <a:avLst/>
            <a:gdLst>
              <a:gd name="connsiteX0" fmla="*/ 1791350 w 1791350"/>
              <a:gd name="connsiteY0" fmla="*/ 0 h 475485"/>
              <a:gd name="connsiteX1" fmla="*/ 998932 w 1791350"/>
              <a:gd name="connsiteY1" fmla="*/ 475485 h 475485"/>
              <a:gd name="connsiteX2" fmla="*/ 496283 w 1791350"/>
              <a:gd name="connsiteY2" fmla="*/ 475485 h 475485"/>
              <a:gd name="connsiteX3" fmla="*/ 496282 w 1791350"/>
              <a:gd name="connsiteY3" fmla="*/ 475485 h 475485"/>
              <a:gd name="connsiteX4" fmla="*/ 0 w 1791350"/>
              <a:gd name="connsiteY4" fmla="*/ 475485 h 475485"/>
              <a:gd name="connsiteX5" fmla="*/ 1075640 w 1791350"/>
              <a:gd name="connsiteY5" fmla="*/ 1 h 475485"/>
              <a:gd name="connsiteX6" fmla="*/ 1145140 w 1791350"/>
              <a:gd name="connsiteY6" fmla="*/ 1 h 475485"/>
              <a:gd name="connsiteX7" fmla="*/ 1145141 w 1791350"/>
              <a:gd name="connsiteY7" fmla="*/ 0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1350" h="475485">
                <a:moveTo>
                  <a:pt x="1791350" y="0"/>
                </a:moveTo>
                <a:lnTo>
                  <a:pt x="998932" y="475485"/>
                </a:lnTo>
                <a:lnTo>
                  <a:pt x="496283" y="475485"/>
                </a:lnTo>
                <a:lnTo>
                  <a:pt x="496282" y="475485"/>
                </a:lnTo>
                <a:lnTo>
                  <a:pt x="0" y="475485"/>
                </a:lnTo>
                <a:lnTo>
                  <a:pt x="1075640" y="1"/>
                </a:lnTo>
                <a:lnTo>
                  <a:pt x="1145140" y="1"/>
                </a:lnTo>
                <a:lnTo>
                  <a:pt x="1145141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2ECE25C-E59E-074C-967B-6A39304D302D}"/>
              </a:ext>
            </a:extLst>
          </p:cNvPr>
          <p:cNvSpPr/>
          <p:nvPr/>
        </p:nvSpPr>
        <p:spPr>
          <a:xfrm>
            <a:off x="-531017" y="3299657"/>
            <a:ext cx="1723907" cy="13228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pPr algn="r"/>
            <a:endParaRPr lang="en-US" sz="4267" dirty="0">
              <a:latin typeface="Trebuchet MS" panose="020B070302020209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E9A1A22-71D3-D84A-A9D2-518F752F7993}"/>
              </a:ext>
            </a:extLst>
          </p:cNvPr>
          <p:cNvSpPr/>
          <p:nvPr/>
        </p:nvSpPr>
        <p:spPr>
          <a:xfrm>
            <a:off x="-531017" y="1980803"/>
            <a:ext cx="1723907" cy="13228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pPr algn="r"/>
            <a:endParaRPr lang="en-US" sz="4267" dirty="0">
              <a:latin typeface="Trebuchet MS" panose="020B070302020209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92F7B41-5A15-E749-9B29-3E0000656C37}"/>
              </a:ext>
            </a:extLst>
          </p:cNvPr>
          <p:cNvSpPr/>
          <p:nvPr/>
        </p:nvSpPr>
        <p:spPr>
          <a:xfrm>
            <a:off x="-531017" y="4617400"/>
            <a:ext cx="1723907" cy="13228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pPr algn="r"/>
            <a:endParaRPr lang="en-US" sz="4267" dirty="0">
              <a:latin typeface="Trebuchet MS" panose="020B070302020209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CC637A0-5224-5D4F-A80C-EA396776E63F}"/>
              </a:ext>
            </a:extLst>
          </p:cNvPr>
          <p:cNvSpPr/>
          <p:nvPr/>
        </p:nvSpPr>
        <p:spPr>
          <a:xfrm>
            <a:off x="-531017" y="5934780"/>
            <a:ext cx="1723907" cy="13228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pPr algn="r"/>
            <a:endParaRPr lang="en-US" sz="4267" dirty="0">
              <a:latin typeface="Trebuchet MS" panose="020B0703020202090204" pitchFamily="34" charset="0"/>
            </a:endParaRPr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57FD0090-C90E-4844-AFCF-2D308E266D2D}"/>
              </a:ext>
            </a:extLst>
          </p:cNvPr>
          <p:cNvSpPr/>
          <p:nvPr/>
        </p:nvSpPr>
        <p:spPr>
          <a:xfrm rot="16200000" flipH="1">
            <a:off x="9706888" y="2004688"/>
            <a:ext cx="1322848" cy="609601"/>
          </a:xfrm>
          <a:custGeom>
            <a:avLst/>
            <a:gdLst>
              <a:gd name="connsiteX0" fmla="*/ 0 w 992136"/>
              <a:gd name="connsiteY0" fmla="*/ 457201 h 457201"/>
              <a:gd name="connsiteX1" fmla="*/ 257639 w 992136"/>
              <a:gd name="connsiteY1" fmla="*/ 457201 h 457201"/>
              <a:gd name="connsiteX2" fmla="*/ 493991 w 992136"/>
              <a:gd name="connsiteY2" fmla="*/ 457201 h 457201"/>
              <a:gd name="connsiteX3" fmla="*/ 992136 w 992136"/>
              <a:gd name="connsiteY3" fmla="*/ 457201 h 457201"/>
              <a:gd name="connsiteX4" fmla="*/ 984053 w 992136"/>
              <a:gd name="connsiteY4" fmla="*/ 0 h 457201"/>
              <a:gd name="connsiteX5" fmla="*/ 742580 w 992136"/>
              <a:gd name="connsiteY5" fmla="*/ 0 h 457201"/>
              <a:gd name="connsiteX6" fmla="*/ 249556 w 992136"/>
              <a:gd name="connsiteY6" fmla="*/ 0 h 457201"/>
              <a:gd name="connsiteX7" fmla="*/ 248589 w 992136"/>
              <a:gd name="connsiteY7" fmla="*/ 0 h 45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2136" h="457201">
                <a:moveTo>
                  <a:pt x="0" y="457201"/>
                </a:moveTo>
                <a:lnTo>
                  <a:pt x="257639" y="457201"/>
                </a:lnTo>
                <a:lnTo>
                  <a:pt x="493991" y="457201"/>
                </a:lnTo>
                <a:lnTo>
                  <a:pt x="992136" y="457201"/>
                </a:lnTo>
                <a:lnTo>
                  <a:pt x="984053" y="0"/>
                </a:lnTo>
                <a:lnTo>
                  <a:pt x="742580" y="0"/>
                </a:lnTo>
                <a:lnTo>
                  <a:pt x="249556" y="0"/>
                </a:lnTo>
                <a:lnTo>
                  <a:pt x="24858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62C0B2A7-234D-BE4C-B422-000BA2988EBF}"/>
              </a:ext>
            </a:extLst>
          </p:cNvPr>
          <p:cNvSpPr/>
          <p:nvPr/>
        </p:nvSpPr>
        <p:spPr>
          <a:xfrm rot="5400000" flipH="1" flipV="1">
            <a:off x="9714663" y="3304644"/>
            <a:ext cx="1307305" cy="609604"/>
          </a:xfrm>
          <a:custGeom>
            <a:avLst/>
            <a:gdLst>
              <a:gd name="connsiteX0" fmla="*/ 980479 w 980479"/>
              <a:gd name="connsiteY0" fmla="*/ 2 h 457203"/>
              <a:gd name="connsiteX1" fmla="*/ 970809 w 980479"/>
              <a:gd name="connsiteY1" fmla="*/ 457203 h 457203"/>
              <a:gd name="connsiteX2" fmla="*/ 330526 w 980479"/>
              <a:gd name="connsiteY2" fmla="*/ 457203 h 457203"/>
              <a:gd name="connsiteX3" fmla="*/ 330526 w 980479"/>
              <a:gd name="connsiteY3" fmla="*/ 457202 h 457203"/>
              <a:gd name="connsiteX4" fmla="*/ 0 w 980479"/>
              <a:gd name="connsiteY4" fmla="*/ 457202 h 457203"/>
              <a:gd name="connsiteX5" fmla="*/ 267641 w 980479"/>
              <a:gd name="connsiteY5" fmla="*/ 0 h 457203"/>
              <a:gd name="connsiteX6" fmla="*/ 742581 w 980479"/>
              <a:gd name="connsiteY6" fmla="*/ 0 h 457203"/>
              <a:gd name="connsiteX7" fmla="*/ 742580 w 980479"/>
              <a:gd name="connsiteY7" fmla="*/ 2 h 45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0479" h="457203">
                <a:moveTo>
                  <a:pt x="980479" y="2"/>
                </a:moveTo>
                <a:lnTo>
                  <a:pt x="970809" y="457203"/>
                </a:lnTo>
                <a:lnTo>
                  <a:pt x="330526" y="457203"/>
                </a:lnTo>
                <a:lnTo>
                  <a:pt x="330526" y="457202"/>
                </a:lnTo>
                <a:lnTo>
                  <a:pt x="0" y="457202"/>
                </a:lnTo>
                <a:lnTo>
                  <a:pt x="267641" y="0"/>
                </a:lnTo>
                <a:lnTo>
                  <a:pt x="742581" y="0"/>
                </a:lnTo>
                <a:lnTo>
                  <a:pt x="742580" y="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E72D28C3-8732-3743-A1AD-B04ECAF17635}"/>
              </a:ext>
            </a:extLst>
          </p:cNvPr>
          <p:cNvSpPr/>
          <p:nvPr/>
        </p:nvSpPr>
        <p:spPr>
          <a:xfrm rot="5400000" flipH="1" flipV="1">
            <a:off x="9530583" y="4438303"/>
            <a:ext cx="1675467" cy="609603"/>
          </a:xfrm>
          <a:custGeom>
            <a:avLst/>
            <a:gdLst>
              <a:gd name="connsiteX0" fmla="*/ 1256600 w 1256600"/>
              <a:gd name="connsiteY0" fmla="*/ 1 h 457202"/>
              <a:gd name="connsiteX1" fmla="*/ 1001820 w 1256600"/>
              <a:gd name="connsiteY1" fmla="*/ 457202 h 457202"/>
              <a:gd name="connsiteX2" fmla="*/ 392257 w 1256600"/>
              <a:gd name="connsiteY2" fmla="*/ 457202 h 457202"/>
              <a:gd name="connsiteX3" fmla="*/ 392258 w 1256600"/>
              <a:gd name="connsiteY3" fmla="*/ 457201 h 457202"/>
              <a:gd name="connsiteX4" fmla="*/ 0 w 1256600"/>
              <a:gd name="connsiteY4" fmla="*/ 457201 h 457202"/>
              <a:gd name="connsiteX5" fmla="*/ 538153 w 1256600"/>
              <a:gd name="connsiteY5" fmla="*/ 0 h 457202"/>
              <a:gd name="connsiteX6" fmla="*/ 1076333 w 1256600"/>
              <a:gd name="connsiteY6" fmla="*/ 0 h 457202"/>
              <a:gd name="connsiteX7" fmla="*/ 1076332 w 1256600"/>
              <a:gd name="connsiteY7" fmla="*/ 1 h 45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6600" h="457202">
                <a:moveTo>
                  <a:pt x="1256600" y="1"/>
                </a:moveTo>
                <a:lnTo>
                  <a:pt x="1001820" y="457202"/>
                </a:lnTo>
                <a:lnTo>
                  <a:pt x="392257" y="457202"/>
                </a:lnTo>
                <a:lnTo>
                  <a:pt x="392258" y="457201"/>
                </a:lnTo>
                <a:lnTo>
                  <a:pt x="0" y="457201"/>
                </a:lnTo>
                <a:lnTo>
                  <a:pt x="538153" y="0"/>
                </a:lnTo>
                <a:lnTo>
                  <a:pt x="1076333" y="0"/>
                </a:lnTo>
                <a:lnTo>
                  <a:pt x="1076332" y="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EF128AA8-90ED-504D-8B5A-D32C33BD6763}"/>
              </a:ext>
            </a:extLst>
          </p:cNvPr>
          <p:cNvSpPr/>
          <p:nvPr/>
        </p:nvSpPr>
        <p:spPr>
          <a:xfrm rot="5400000" flipH="1" flipV="1">
            <a:off x="9369503" y="5563170"/>
            <a:ext cx="1997629" cy="609603"/>
          </a:xfrm>
          <a:custGeom>
            <a:avLst/>
            <a:gdLst>
              <a:gd name="connsiteX0" fmla="*/ 1498222 w 1498222"/>
              <a:gd name="connsiteY0" fmla="*/ 1 h 457202"/>
              <a:gd name="connsiteX1" fmla="*/ 988173 w 1498222"/>
              <a:gd name="connsiteY1" fmla="*/ 457202 h 457202"/>
              <a:gd name="connsiteX2" fmla="*/ 564630 w 1498222"/>
              <a:gd name="connsiteY2" fmla="*/ 457202 h 457202"/>
              <a:gd name="connsiteX3" fmla="*/ 564631 w 1498222"/>
              <a:gd name="connsiteY3" fmla="*/ 457201 h 457202"/>
              <a:gd name="connsiteX4" fmla="*/ 0 w 1498222"/>
              <a:gd name="connsiteY4" fmla="*/ 457201 h 457202"/>
              <a:gd name="connsiteX5" fmla="*/ 778184 w 1498222"/>
              <a:gd name="connsiteY5" fmla="*/ 0 h 457202"/>
              <a:gd name="connsiteX6" fmla="*/ 1356718 w 1498222"/>
              <a:gd name="connsiteY6" fmla="*/ 0 h 457202"/>
              <a:gd name="connsiteX7" fmla="*/ 1356716 w 1498222"/>
              <a:gd name="connsiteY7" fmla="*/ 1 h 45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8222" h="457202">
                <a:moveTo>
                  <a:pt x="1498222" y="1"/>
                </a:moveTo>
                <a:lnTo>
                  <a:pt x="988173" y="457202"/>
                </a:lnTo>
                <a:lnTo>
                  <a:pt x="564630" y="457202"/>
                </a:lnTo>
                <a:lnTo>
                  <a:pt x="564631" y="457201"/>
                </a:lnTo>
                <a:lnTo>
                  <a:pt x="0" y="457201"/>
                </a:lnTo>
                <a:lnTo>
                  <a:pt x="778184" y="0"/>
                </a:lnTo>
                <a:lnTo>
                  <a:pt x="1356718" y="0"/>
                </a:lnTo>
                <a:lnTo>
                  <a:pt x="1356716" y="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84F5AF7-7073-CB4A-A9E8-9321AD1C7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032" y="2167866"/>
            <a:ext cx="975435" cy="434651"/>
          </a:xfrm>
          <a:prstGeom prst="rect">
            <a:avLst/>
          </a:prstGeom>
          <a:ln w="6350">
            <a:noFill/>
          </a:ln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34BFD24B-0BEF-F043-8477-D899A86E9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683" y="4654078"/>
            <a:ext cx="706755" cy="498883"/>
          </a:xfrm>
          <a:prstGeom prst="rect">
            <a:avLst/>
          </a:prstGeom>
          <a:ln>
            <a:noFill/>
          </a:ln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DB14B66-0344-4D46-978B-80EAA64AFE6F}"/>
              </a:ext>
            </a:extLst>
          </p:cNvPr>
          <p:cNvGrpSpPr/>
          <p:nvPr/>
        </p:nvGrpSpPr>
        <p:grpSpPr>
          <a:xfrm>
            <a:off x="11220919" y="3323666"/>
            <a:ext cx="390415" cy="644052"/>
            <a:chOff x="6531329" y="2691707"/>
            <a:chExt cx="444716" cy="733318"/>
          </a:xfrm>
        </p:grpSpPr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91363303-A398-EF4D-B5B5-F2FD282E2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2002" y="3283678"/>
              <a:ext cx="203371" cy="52742"/>
            </a:xfrm>
            <a:custGeom>
              <a:avLst/>
              <a:gdLst>
                <a:gd name="T0" fmla="*/ 177 w 204"/>
                <a:gd name="T1" fmla="*/ 0 h 53"/>
                <a:gd name="T2" fmla="*/ 26 w 204"/>
                <a:gd name="T3" fmla="*/ 0 h 53"/>
                <a:gd name="T4" fmla="*/ 0 w 204"/>
                <a:gd name="T5" fmla="*/ 26 h 53"/>
                <a:gd name="T6" fmla="*/ 26 w 204"/>
                <a:gd name="T7" fmla="*/ 53 h 53"/>
                <a:gd name="T8" fmla="*/ 177 w 204"/>
                <a:gd name="T9" fmla="*/ 53 h 53"/>
                <a:gd name="T10" fmla="*/ 204 w 204"/>
                <a:gd name="T11" fmla="*/ 26 h 53"/>
                <a:gd name="T12" fmla="*/ 177 w 204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53">
                  <a:moveTo>
                    <a:pt x="17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92" y="53"/>
                    <a:pt x="204" y="41"/>
                    <a:pt x="204" y="26"/>
                  </a:cubicBezTo>
                  <a:cubicBezTo>
                    <a:pt x="204" y="12"/>
                    <a:pt x="192" y="0"/>
                    <a:pt x="177" y="0"/>
                  </a:cubicBez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133" dirty="0">
                <a:latin typeface="Trebuchet MS" panose="020B0703020202090204" pitchFamily="34" charset="0"/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4E717CA6-86EC-044A-A7D3-03DCF7767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2002" y="3336419"/>
              <a:ext cx="203371" cy="54007"/>
            </a:xfrm>
            <a:custGeom>
              <a:avLst/>
              <a:gdLst>
                <a:gd name="T0" fmla="*/ 177 w 204"/>
                <a:gd name="T1" fmla="*/ 0 h 54"/>
                <a:gd name="T2" fmla="*/ 26 w 204"/>
                <a:gd name="T3" fmla="*/ 0 h 54"/>
                <a:gd name="T4" fmla="*/ 0 w 204"/>
                <a:gd name="T5" fmla="*/ 27 h 54"/>
                <a:gd name="T6" fmla="*/ 26 w 204"/>
                <a:gd name="T7" fmla="*/ 54 h 54"/>
                <a:gd name="T8" fmla="*/ 177 w 204"/>
                <a:gd name="T9" fmla="*/ 54 h 54"/>
                <a:gd name="T10" fmla="*/ 204 w 204"/>
                <a:gd name="T11" fmla="*/ 27 h 54"/>
                <a:gd name="T12" fmla="*/ 177 w 204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54">
                  <a:moveTo>
                    <a:pt x="17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6" y="54"/>
                  </a:cubicBezTo>
                  <a:cubicBezTo>
                    <a:pt x="177" y="54"/>
                    <a:pt x="177" y="54"/>
                    <a:pt x="177" y="54"/>
                  </a:cubicBezTo>
                  <a:cubicBezTo>
                    <a:pt x="192" y="54"/>
                    <a:pt x="204" y="42"/>
                    <a:pt x="204" y="27"/>
                  </a:cubicBezTo>
                  <a:cubicBezTo>
                    <a:pt x="204" y="12"/>
                    <a:pt x="192" y="0"/>
                    <a:pt x="177" y="0"/>
                  </a:cubicBez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133" dirty="0">
                <a:latin typeface="Trebuchet MS" panose="020B0703020202090204" pitchFamily="34" charset="0"/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5547ACD8-33CE-5448-BA06-977838145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66" y="3390427"/>
              <a:ext cx="131643" cy="34598"/>
            </a:xfrm>
            <a:custGeom>
              <a:avLst/>
              <a:gdLst>
                <a:gd name="T0" fmla="*/ 0 w 132"/>
                <a:gd name="T1" fmla="*/ 0 h 35"/>
                <a:gd name="T2" fmla="*/ 66 w 132"/>
                <a:gd name="T3" fmla="*/ 35 h 35"/>
                <a:gd name="T4" fmla="*/ 132 w 132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35">
                  <a:moveTo>
                    <a:pt x="0" y="0"/>
                  </a:moveTo>
                  <a:cubicBezTo>
                    <a:pt x="0" y="19"/>
                    <a:pt x="29" y="35"/>
                    <a:pt x="66" y="35"/>
                  </a:cubicBezTo>
                  <a:cubicBezTo>
                    <a:pt x="102" y="35"/>
                    <a:pt x="132" y="19"/>
                    <a:pt x="132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133" dirty="0">
                <a:latin typeface="Trebuchet MS" panose="020B0703020202090204" pitchFamily="34" charset="0"/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B9E5610B-824B-804C-87BB-89CADA270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329" y="2691707"/>
              <a:ext cx="444716" cy="537964"/>
            </a:xfrm>
            <a:custGeom>
              <a:avLst/>
              <a:gdLst>
                <a:gd name="T0" fmla="*/ 223 w 446"/>
                <a:gd name="T1" fmla="*/ 0 h 540"/>
                <a:gd name="T2" fmla="*/ 0 w 446"/>
                <a:gd name="T3" fmla="*/ 223 h 540"/>
                <a:gd name="T4" fmla="*/ 62 w 446"/>
                <a:gd name="T5" fmla="*/ 379 h 540"/>
                <a:gd name="T6" fmla="*/ 94 w 446"/>
                <a:gd name="T7" fmla="*/ 440 h 540"/>
                <a:gd name="T8" fmla="*/ 94 w 446"/>
                <a:gd name="T9" fmla="*/ 484 h 540"/>
                <a:gd name="T10" fmla="*/ 150 w 446"/>
                <a:gd name="T11" fmla="*/ 540 h 540"/>
                <a:gd name="T12" fmla="*/ 296 w 446"/>
                <a:gd name="T13" fmla="*/ 540 h 540"/>
                <a:gd name="T14" fmla="*/ 352 w 446"/>
                <a:gd name="T15" fmla="*/ 484 h 540"/>
                <a:gd name="T16" fmla="*/ 352 w 446"/>
                <a:gd name="T17" fmla="*/ 440 h 540"/>
                <a:gd name="T18" fmla="*/ 383 w 446"/>
                <a:gd name="T19" fmla="*/ 379 h 540"/>
                <a:gd name="T20" fmla="*/ 446 w 446"/>
                <a:gd name="T21" fmla="*/ 223 h 540"/>
                <a:gd name="T22" fmla="*/ 223 w 446"/>
                <a:gd name="T23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6" h="540">
                  <a:moveTo>
                    <a:pt x="223" y="0"/>
                  </a:moveTo>
                  <a:cubicBezTo>
                    <a:pt x="99" y="0"/>
                    <a:pt x="0" y="100"/>
                    <a:pt x="0" y="223"/>
                  </a:cubicBezTo>
                  <a:cubicBezTo>
                    <a:pt x="0" y="284"/>
                    <a:pt x="22" y="339"/>
                    <a:pt x="62" y="379"/>
                  </a:cubicBezTo>
                  <a:cubicBezTo>
                    <a:pt x="83" y="399"/>
                    <a:pt x="94" y="415"/>
                    <a:pt x="94" y="440"/>
                  </a:cubicBezTo>
                  <a:cubicBezTo>
                    <a:pt x="94" y="466"/>
                    <a:pt x="94" y="484"/>
                    <a:pt x="94" y="484"/>
                  </a:cubicBezTo>
                  <a:cubicBezTo>
                    <a:pt x="94" y="515"/>
                    <a:pt x="119" y="540"/>
                    <a:pt x="150" y="540"/>
                  </a:cubicBezTo>
                  <a:cubicBezTo>
                    <a:pt x="296" y="540"/>
                    <a:pt x="296" y="540"/>
                    <a:pt x="296" y="540"/>
                  </a:cubicBezTo>
                  <a:cubicBezTo>
                    <a:pt x="327" y="540"/>
                    <a:pt x="352" y="515"/>
                    <a:pt x="352" y="484"/>
                  </a:cubicBezTo>
                  <a:cubicBezTo>
                    <a:pt x="352" y="484"/>
                    <a:pt x="352" y="466"/>
                    <a:pt x="352" y="440"/>
                  </a:cubicBezTo>
                  <a:cubicBezTo>
                    <a:pt x="352" y="415"/>
                    <a:pt x="362" y="399"/>
                    <a:pt x="383" y="379"/>
                  </a:cubicBezTo>
                  <a:cubicBezTo>
                    <a:pt x="423" y="339"/>
                    <a:pt x="446" y="284"/>
                    <a:pt x="446" y="223"/>
                  </a:cubicBezTo>
                  <a:cubicBezTo>
                    <a:pt x="446" y="100"/>
                    <a:pt x="347" y="0"/>
                    <a:pt x="223" y="0"/>
                  </a:cubicBez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133" dirty="0">
                <a:latin typeface="Trebuchet MS" panose="020B0703020202090204" pitchFamily="34" charset="0"/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573CBE94-3F6A-AA44-AD4F-E6E59E376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2002" y="3229670"/>
              <a:ext cx="203371" cy="54007"/>
            </a:xfrm>
            <a:custGeom>
              <a:avLst/>
              <a:gdLst>
                <a:gd name="T0" fmla="*/ 177 w 204"/>
                <a:gd name="T1" fmla="*/ 0 h 54"/>
                <a:gd name="T2" fmla="*/ 26 w 204"/>
                <a:gd name="T3" fmla="*/ 0 h 54"/>
                <a:gd name="T4" fmla="*/ 0 w 204"/>
                <a:gd name="T5" fmla="*/ 27 h 54"/>
                <a:gd name="T6" fmla="*/ 26 w 204"/>
                <a:gd name="T7" fmla="*/ 54 h 54"/>
                <a:gd name="T8" fmla="*/ 177 w 204"/>
                <a:gd name="T9" fmla="*/ 54 h 54"/>
                <a:gd name="T10" fmla="*/ 204 w 204"/>
                <a:gd name="T11" fmla="*/ 27 h 54"/>
                <a:gd name="T12" fmla="*/ 177 w 204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54">
                  <a:moveTo>
                    <a:pt x="17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6" y="54"/>
                  </a:cubicBezTo>
                  <a:cubicBezTo>
                    <a:pt x="177" y="54"/>
                    <a:pt x="177" y="54"/>
                    <a:pt x="177" y="54"/>
                  </a:cubicBezTo>
                  <a:cubicBezTo>
                    <a:pt x="192" y="54"/>
                    <a:pt x="204" y="42"/>
                    <a:pt x="204" y="27"/>
                  </a:cubicBezTo>
                  <a:cubicBezTo>
                    <a:pt x="204" y="12"/>
                    <a:pt x="192" y="0"/>
                    <a:pt x="177" y="0"/>
                  </a:cubicBez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133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115" name="Group 17">
            <a:extLst>
              <a:ext uri="{FF2B5EF4-FFF2-40B4-BE49-F238E27FC236}">
                <a16:creationId xmlns:a16="http://schemas.microsoft.com/office/drawing/2014/main" id="{F6C23D94-1CFF-0A40-9C9A-83908946CE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26713" y="5901331"/>
            <a:ext cx="573385" cy="585906"/>
            <a:chOff x="3263" y="1117"/>
            <a:chExt cx="229" cy="234"/>
          </a:xfrm>
        </p:grpSpPr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EDB0D91B-2918-A84F-92E4-2AEFF89B0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1202"/>
              <a:ext cx="133" cy="46"/>
            </a:xfrm>
            <a:custGeom>
              <a:avLst/>
              <a:gdLst>
                <a:gd name="T0" fmla="*/ 1088 w 1088"/>
                <a:gd name="T1" fmla="*/ 184 h 368"/>
                <a:gd name="T2" fmla="*/ 1088 w 1088"/>
                <a:gd name="T3" fmla="*/ 184 h 368"/>
                <a:gd name="T4" fmla="*/ 544 w 1088"/>
                <a:gd name="T5" fmla="*/ 368 h 368"/>
                <a:gd name="T6" fmla="*/ 0 w 1088"/>
                <a:gd name="T7" fmla="*/ 184 h 368"/>
                <a:gd name="T8" fmla="*/ 544 w 1088"/>
                <a:gd name="T9" fmla="*/ 0 h 368"/>
                <a:gd name="T10" fmla="*/ 1088 w 1088"/>
                <a:gd name="T11" fmla="*/ 184 h 368"/>
                <a:gd name="T12" fmla="*/ 1088 w 1088"/>
                <a:gd name="T13" fmla="*/ 18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8" h="368">
                  <a:moveTo>
                    <a:pt x="1088" y="184"/>
                  </a:moveTo>
                  <a:lnTo>
                    <a:pt x="1088" y="184"/>
                  </a:lnTo>
                  <a:cubicBezTo>
                    <a:pt x="1088" y="286"/>
                    <a:pt x="844" y="368"/>
                    <a:pt x="544" y="368"/>
                  </a:cubicBezTo>
                  <a:cubicBezTo>
                    <a:pt x="243" y="368"/>
                    <a:pt x="0" y="286"/>
                    <a:pt x="0" y="184"/>
                  </a:cubicBezTo>
                  <a:cubicBezTo>
                    <a:pt x="0" y="83"/>
                    <a:pt x="243" y="0"/>
                    <a:pt x="544" y="0"/>
                  </a:cubicBezTo>
                  <a:cubicBezTo>
                    <a:pt x="844" y="0"/>
                    <a:pt x="1088" y="83"/>
                    <a:pt x="1088" y="184"/>
                  </a:cubicBezTo>
                  <a:lnTo>
                    <a:pt x="1088" y="184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464BCBE3-32F5-294A-B006-DAD189641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1225"/>
              <a:ext cx="133" cy="126"/>
            </a:xfrm>
            <a:custGeom>
              <a:avLst/>
              <a:gdLst>
                <a:gd name="T0" fmla="*/ 1088 w 1088"/>
                <a:gd name="T1" fmla="*/ 0 h 1020"/>
                <a:gd name="T2" fmla="*/ 1088 w 1088"/>
                <a:gd name="T3" fmla="*/ 0 h 1020"/>
                <a:gd name="T4" fmla="*/ 1088 w 1088"/>
                <a:gd name="T5" fmla="*/ 836 h 1020"/>
                <a:gd name="T6" fmla="*/ 544 w 1088"/>
                <a:gd name="T7" fmla="*/ 1020 h 1020"/>
                <a:gd name="T8" fmla="*/ 0 w 1088"/>
                <a:gd name="T9" fmla="*/ 836 h 1020"/>
                <a:gd name="T10" fmla="*/ 0 w 1088"/>
                <a:gd name="T11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8" h="1020">
                  <a:moveTo>
                    <a:pt x="1088" y="0"/>
                  </a:moveTo>
                  <a:lnTo>
                    <a:pt x="1088" y="0"/>
                  </a:lnTo>
                  <a:lnTo>
                    <a:pt x="1088" y="836"/>
                  </a:lnTo>
                  <a:cubicBezTo>
                    <a:pt x="1088" y="938"/>
                    <a:pt x="844" y="1020"/>
                    <a:pt x="544" y="1020"/>
                  </a:cubicBezTo>
                  <a:cubicBezTo>
                    <a:pt x="243" y="1020"/>
                    <a:pt x="0" y="938"/>
                    <a:pt x="0" y="836"/>
                  </a:cubicBez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9377C04F-8CCD-A24B-BB6F-740248641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1295"/>
              <a:ext cx="133" cy="23"/>
            </a:xfrm>
            <a:custGeom>
              <a:avLst/>
              <a:gdLst>
                <a:gd name="T0" fmla="*/ 1088 w 1088"/>
                <a:gd name="T1" fmla="*/ 0 h 184"/>
                <a:gd name="T2" fmla="*/ 1088 w 1088"/>
                <a:gd name="T3" fmla="*/ 0 h 184"/>
                <a:gd name="T4" fmla="*/ 544 w 1088"/>
                <a:gd name="T5" fmla="*/ 184 h 184"/>
                <a:gd name="T6" fmla="*/ 0 w 1088"/>
                <a:gd name="T7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8" h="184">
                  <a:moveTo>
                    <a:pt x="1088" y="0"/>
                  </a:moveTo>
                  <a:lnTo>
                    <a:pt x="1088" y="0"/>
                  </a:lnTo>
                  <a:cubicBezTo>
                    <a:pt x="1088" y="102"/>
                    <a:pt x="844" y="184"/>
                    <a:pt x="544" y="184"/>
                  </a:cubicBezTo>
                  <a:cubicBezTo>
                    <a:pt x="243" y="184"/>
                    <a:pt x="0" y="102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9C3950B-54C8-DC43-BB48-3FE81B657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1261"/>
              <a:ext cx="133" cy="23"/>
            </a:xfrm>
            <a:custGeom>
              <a:avLst/>
              <a:gdLst>
                <a:gd name="T0" fmla="*/ 1088 w 1088"/>
                <a:gd name="T1" fmla="*/ 0 h 184"/>
                <a:gd name="T2" fmla="*/ 1088 w 1088"/>
                <a:gd name="T3" fmla="*/ 0 h 184"/>
                <a:gd name="T4" fmla="*/ 544 w 1088"/>
                <a:gd name="T5" fmla="*/ 184 h 184"/>
                <a:gd name="T6" fmla="*/ 0 w 1088"/>
                <a:gd name="T7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8" h="184">
                  <a:moveTo>
                    <a:pt x="1088" y="0"/>
                  </a:moveTo>
                  <a:lnTo>
                    <a:pt x="1088" y="0"/>
                  </a:lnTo>
                  <a:cubicBezTo>
                    <a:pt x="1088" y="102"/>
                    <a:pt x="844" y="184"/>
                    <a:pt x="544" y="184"/>
                  </a:cubicBezTo>
                  <a:cubicBezTo>
                    <a:pt x="243" y="184"/>
                    <a:pt x="0" y="102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E485D140-6D4D-0548-9466-DDF4375A3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1117"/>
              <a:ext cx="133" cy="46"/>
            </a:xfrm>
            <a:custGeom>
              <a:avLst/>
              <a:gdLst>
                <a:gd name="T0" fmla="*/ 1088 w 1088"/>
                <a:gd name="T1" fmla="*/ 184 h 368"/>
                <a:gd name="T2" fmla="*/ 1088 w 1088"/>
                <a:gd name="T3" fmla="*/ 184 h 368"/>
                <a:gd name="T4" fmla="*/ 544 w 1088"/>
                <a:gd name="T5" fmla="*/ 368 h 368"/>
                <a:gd name="T6" fmla="*/ 0 w 1088"/>
                <a:gd name="T7" fmla="*/ 184 h 368"/>
                <a:gd name="T8" fmla="*/ 544 w 1088"/>
                <a:gd name="T9" fmla="*/ 0 h 368"/>
                <a:gd name="T10" fmla="*/ 1088 w 1088"/>
                <a:gd name="T11" fmla="*/ 184 h 368"/>
                <a:gd name="T12" fmla="*/ 1088 w 1088"/>
                <a:gd name="T13" fmla="*/ 18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8" h="368">
                  <a:moveTo>
                    <a:pt x="1088" y="184"/>
                  </a:moveTo>
                  <a:lnTo>
                    <a:pt x="1088" y="184"/>
                  </a:lnTo>
                  <a:cubicBezTo>
                    <a:pt x="1088" y="285"/>
                    <a:pt x="845" y="368"/>
                    <a:pt x="544" y="368"/>
                  </a:cubicBezTo>
                  <a:cubicBezTo>
                    <a:pt x="244" y="368"/>
                    <a:pt x="0" y="285"/>
                    <a:pt x="0" y="184"/>
                  </a:cubicBezTo>
                  <a:cubicBezTo>
                    <a:pt x="0" y="82"/>
                    <a:pt x="244" y="0"/>
                    <a:pt x="544" y="0"/>
                  </a:cubicBezTo>
                  <a:cubicBezTo>
                    <a:pt x="845" y="0"/>
                    <a:pt x="1088" y="82"/>
                    <a:pt x="1088" y="184"/>
                  </a:cubicBezTo>
                  <a:lnTo>
                    <a:pt x="1088" y="184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9FA9D163-4DA6-7845-B268-721DC2E5B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1140"/>
              <a:ext cx="0" cy="64"/>
            </a:xfrm>
            <a:custGeom>
              <a:avLst/>
              <a:gdLst>
                <a:gd name="T0" fmla="*/ 519 h 519"/>
                <a:gd name="T1" fmla="*/ 519 h 519"/>
                <a:gd name="T2" fmla="*/ 0 h 5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19">
                  <a:moveTo>
                    <a:pt x="0" y="519"/>
                  </a:moveTo>
                  <a:lnTo>
                    <a:pt x="0" y="519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331460E5-FFA9-6A45-B6AD-6EAE74F87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1140"/>
              <a:ext cx="96" cy="166"/>
            </a:xfrm>
            <a:custGeom>
              <a:avLst/>
              <a:gdLst>
                <a:gd name="T0" fmla="*/ 780 w 780"/>
                <a:gd name="T1" fmla="*/ 0 h 1340"/>
                <a:gd name="T2" fmla="*/ 780 w 780"/>
                <a:gd name="T3" fmla="*/ 0 h 1340"/>
                <a:gd name="T4" fmla="*/ 780 w 780"/>
                <a:gd name="T5" fmla="*/ 1156 h 1340"/>
                <a:gd name="T6" fmla="*/ 236 w 780"/>
                <a:gd name="T7" fmla="*/ 1340 h 1340"/>
                <a:gd name="T8" fmla="*/ 0 w 780"/>
                <a:gd name="T9" fmla="*/ 1322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0" h="1340">
                  <a:moveTo>
                    <a:pt x="780" y="0"/>
                  </a:moveTo>
                  <a:lnTo>
                    <a:pt x="780" y="0"/>
                  </a:lnTo>
                  <a:lnTo>
                    <a:pt x="780" y="1156"/>
                  </a:lnTo>
                  <a:cubicBezTo>
                    <a:pt x="780" y="1258"/>
                    <a:pt x="537" y="1340"/>
                    <a:pt x="236" y="1340"/>
                  </a:cubicBezTo>
                  <a:cubicBezTo>
                    <a:pt x="152" y="1340"/>
                    <a:pt x="71" y="1334"/>
                    <a:pt x="0" y="1322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897D862B-9047-014D-A8FC-7B870AEB3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1250"/>
              <a:ext cx="96" cy="22"/>
            </a:xfrm>
            <a:custGeom>
              <a:avLst/>
              <a:gdLst>
                <a:gd name="T0" fmla="*/ 780 w 780"/>
                <a:gd name="T1" fmla="*/ 0 h 184"/>
                <a:gd name="T2" fmla="*/ 780 w 780"/>
                <a:gd name="T3" fmla="*/ 0 h 184"/>
                <a:gd name="T4" fmla="*/ 236 w 780"/>
                <a:gd name="T5" fmla="*/ 184 h 184"/>
                <a:gd name="T6" fmla="*/ 0 w 780"/>
                <a:gd name="T7" fmla="*/ 16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0" h="184">
                  <a:moveTo>
                    <a:pt x="780" y="0"/>
                  </a:moveTo>
                  <a:lnTo>
                    <a:pt x="780" y="0"/>
                  </a:lnTo>
                  <a:cubicBezTo>
                    <a:pt x="780" y="102"/>
                    <a:pt x="537" y="184"/>
                    <a:pt x="236" y="184"/>
                  </a:cubicBezTo>
                  <a:cubicBezTo>
                    <a:pt x="152" y="184"/>
                    <a:pt x="71" y="178"/>
                    <a:pt x="0" y="166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16E9B0A5-9707-8E47-AF7F-240D216EE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1214"/>
              <a:ext cx="96" cy="23"/>
            </a:xfrm>
            <a:custGeom>
              <a:avLst/>
              <a:gdLst>
                <a:gd name="T0" fmla="*/ 780 w 780"/>
                <a:gd name="T1" fmla="*/ 0 h 184"/>
                <a:gd name="T2" fmla="*/ 780 w 780"/>
                <a:gd name="T3" fmla="*/ 0 h 184"/>
                <a:gd name="T4" fmla="*/ 236 w 780"/>
                <a:gd name="T5" fmla="*/ 184 h 184"/>
                <a:gd name="T6" fmla="*/ 0 w 780"/>
                <a:gd name="T7" fmla="*/ 16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0" h="184">
                  <a:moveTo>
                    <a:pt x="780" y="0"/>
                  </a:moveTo>
                  <a:lnTo>
                    <a:pt x="780" y="0"/>
                  </a:lnTo>
                  <a:cubicBezTo>
                    <a:pt x="780" y="102"/>
                    <a:pt x="537" y="184"/>
                    <a:pt x="236" y="184"/>
                  </a:cubicBezTo>
                  <a:cubicBezTo>
                    <a:pt x="152" y="184"/>
                    <a:pt x="71" y="178"/>
                    <a:pt x="0" y="166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F31BCE00-E4F0-3D49-B453-93036E2C0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1179"/>
              <a:ext cx="133" cy="23"/>
            </a:xfrm>
            <a:custGeom>
              <a:avLst/>
              <a:gdLst>
                <a:gd name="T0" fmla="*/ 1088 w 1088"/>
                <a:gd name="T1" fmla="*/ 0 h 184"/>
                <a:gd name="T2" fmla="*/ 1088 w 1088"/>
                <a:gd name="T3" fmla="*/ 0 h 184"/>
                <a:gd name="T4" fmla="*/ 544 w 1088"/>
                <a:gd name="T5" fmla="*/ 184 h 184"/>
                <a:gd name="T6" fmla="*/ 0 w 1088"/>
                <a:gd name="T7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8" h="184">
                  <a:moveTo>
                    <a:pt x="1088" y="0"/>
                  </a:moveTo>
                  <a:lnTo>
                    <a:pt x="1088" y="0"/>
                  </a:lnTo>
                  <a:cubicBezTo>
                    <a:pt x="1088" y="102"/>
                    <a:pt x="845" y="184"/>
                    <a:pt x="544" y="184"/>
                  </a:cubicBezTo>
                  <a:cubicBezTo>
                    <a:pt x="244" y="184"/>
                    <a:pt x="0" y="102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126" name="Group 30">
            <a:extLst>
              <a:ext uri="{FF2B5EF4-FFF2-40B4-BE49-F238E27FC236}">
                <a16:creationId xmlns:a16="http://schemas.microsoft.com/office/drawing/2014/main" id="{42FA5B75-CDDE-2849-A75D-568850342B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06305" y="3160412"/>
            <a:ext cx="480976" cy="534414"/>
            <a:chOff x="3714" y="830"/>
            <a:chExt cx="198" cy="220"/>
          </a:xfrm>
          <a:noFill/>
        </p:grpSpPr>
        <p:sp>
          <p:nvSpPr>
            <p:cNvPr id="127" name="Freeform 31">
              <a:extLst>
                <a:ext uri="{FF2B5EF4-FFF2-40B4-BE49-F238E27FC236}">
                  <a16:creationId xmlns:a16="http://schemas.microsoft.com/office/drawing/2014/main" id="{18AB08C1-0EEF-E34E-AA54-B0E35A2EC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5" y="959"/>
              <a:ext cx="57" cy="91"/>
            </a:xfrm>
            <a:custGeom>
              <a:avLst/>
              <a:gdLst>
                <a:gd name="T0" fmla="*/ 0 w 536"/>
                <a:gd name="T1" fmla="*/ 864 h 864"/>
                <a:gd name="T2" fmla="*/ 0 w 536"/>
                <a:gd name="T3" fmla="*/ 864 h 864"/>
                <a:gd name="T4" fmla="*/ 536 w 536"/>
                <a:gd name="T5" fmla="*/ 864 h 864"/>
                <a:gd name="T6" fmla="*/ 536 w 536"/>
                <a:gd name="T7" fmla="*/ 0 h 864"/>
                <a:gd name="T8" fmla="*/ 0 w 536"/>
                <a:gd name="T9" fmla="*/ 0 h 864"/>
                <a:gd name="T10" fmla="*/ 0 w 536"/>
                <a:gd name="T11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6" h="864">
                  <a:moveTo>
                    <a:pt x="0" y="864"/>
                  </a:moveTo>
                  <a:lnTo>
                    <a:pt x="0" y="864"/>
                  </a:lnTo>
                  <a:lnTo>
                    <a:pt x="536" y="864"/>
                  </a:lnTo>
                  <a:lnTo>
                    <a:pt x="536" y="0"/>
                  </a:lnTo>
                  <a:lnTo>
                    <a:pt x="0" y="0"/>
                  </a:lnTo>
                  <a:lnTo>
                    <a:pt x="0" y="864"/>
                  </a:lnTo>
                  <a:close/>
                </a:path>
              </a:pathLst>
            </a:custGeom>
            <a:grp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28" name="Freeform 32">
              <a:extLst>
                <a:ext uri="{FF2B5EF4-FFF2-40B4-BE49-F238E27FC236}">
                  <a16:creationId xmlns:a16="http://schemas.microsoft.com/office/drawing/2014/main" id="{7CCA6EDD-D894-084D-9911-225B6DB5E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5" y="1005"/>
              <a:ext cx="57" cy="45"/>
            </a:xfrm>
            <a:custGeom>
              <a:avLst/>
              <a:gdLst>
                <a:gd name="T0" fmla="*/ 0 w 536"/>
                <a:gd name="T1" fmla="*/ 432 h 432"/>
                <a:gd name="T2" fmla="*/ 0 w 536"/>
                <a:gd name="T3" fmla="*/ 432 h 432"/>
                <a:gd name="T4" fmla="*/ 536 w 536"/>
                <a:gd name="T5" fmla="*/ 432 h 432"/>
                <a:gd name="T6" fmla="*/ 536 w 536"/>
                <a:gd name="T7" fmla="*/ 0 h 432"/>
                <a:gd name="T8" fmla="*/ 0 w 536"/>
                <a:gd name="T9" fmla="*/ 0 h 432"/>
                <a:gd name="T10" fmla="*/ 0 w 536"/>
                <a:gd name="T11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6" h="432">
                  <a:moveTo>
                    <a:pt x="0" y="432"/>
                  </a:moveTo>
                  <a:lnTo>
                    <a:pt x="0" y="432"/>
                  </a:lnTo>
                  <a:lnTo>
                    <a:pt x="536" y="432"/>
                  </a:lnTo>
                  <a:lnTo>
                    <a:pt x="536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grp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29" name="Freeform 33">
              <a:extLst>
                <a:ext uri="{FF2B5EF4-FFF2-40B4-BE49-F238E27FC236}">
                  <a16:creationId xmlns:a16="http://schemas.microsoft.com/office/drawing/2014/main" id="{E9AA8653-BE3F-A74D-B906-AFCAF3024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830"/>
              <a:ext cx="145" cy="143"/>
            </a:xfrm>
            <a:custGeom>
              <a:avLst/>
              <a:gdLst>
                <a:gd name="T0" fmla="*/ 1368 w 1368"/>
                <a:gd name="T1" fmla="*/ 0 h 1353"/>
                <a:gd name="T2" fmla="*/ 1368 w 1368"/>
                <a:gd name="T3" fmla="*/ 0 h 1353"/>
                <a:gd name="T4" fmla="*/ 851 w 1368"/>
                <a:gd name="T5" fmla="*/ 0 h 1353"/>
                <a:gd name="T6" fmla="*/ 982 w 1368"/>
                <a:gd name="T7" fmla="*/ 133 h 1353"/>
                <a:gd name="T8" fmla="*/ 12 w 1368"/>
                <a:gd name="T9" fmla="*/ 1286 h 1353"/>
                <a:gd name="T10" fmla="*/ 11 w 1368"/>
                <a:gd name="T11" fmla="*/ 1335 h 1353"/>
                <a:gd name="T12" fmla="*/ 65 w 1368"/>
                <a:gd name="T13" fmla="*/ 1340 h 1353"/>
                <a:gd name="T14" fmla="*/ 1236 w 1368"/>
                <a:gd name="T15" fmla="*/ 389 h 1353"/>
                <a:gd name="T16" fmla="*/ 1368 w 1368"/>
                <a:gd name="T17" fmla="*/ 521 h 1353"/>
                <a:gd name="T18" fmla="*/ 1368 w 1368"/>
                <a:gd name="T19" fmla="*/ 0 h 1353"/>
                <a:gd name="T20" fmla="*/ 1368 w 1368"/>
                <a:gd name="T21" fmla="*/ 0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68" h="1353">
                  <a:moveTo>
                    <a:pt x="1368" y="0"/>
                  </a:moveTo>
                  <a:lnTo>
                    <a:pt x="1368" y="0"/>
                  </a:lnTo>
                  <a:lnTo>
                    <a:pt x="851" y="0"/>
                  </a:lnTo>
                  <a:lnTo>
                    <a:pt x="982" y="133"/>
                  </a:lnTo>
                  <a:lnTo>
                    <a:pt x="12" y="1286"/>
                  </a:lnTo>
                  <a:cubicBezTo>
                    <a:pt x="0" y="1300"/>
                    <a:pt x="0" y="1320"/>
                    <a:pt x="11" y="1335"/>
                  </a:cubicBezTo>
                  <a:cubicBezTo>
                    <a:pt x="25" y="1351"/>
                    <a:pt x="48" y="1353"/>
                    <a:pt x="65" y="1340"/>
                  </a:cubicBezTo>
                  <a:lnTo>
                    <a:pt x="1236" y="389"/>
                  </a:lnTo>
                  <a:lnTo>
                    <a:pt x="1368" y="521"/>
                  </a:lnTo>
                  <a:lnTo>
                    <a:pt x="1368" y="0"/>
                  </a:lnTo>
                  <a:lnTo>
                    <a:pt x="1368" y="0"/>
                  </a:lnTo>
                  <a:close/>
                </a:path>
              </a:pathLst>
            </a:custGeom>
            <a:grp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30" name="Freeform 34">
              <a:extLst>
                <a:ext uri="{FF2B5EF4-FFF2-40B4-BE49-F238E27FC236}">
                  <a16:creationId xmlns:a16="http://schemas.microsoft.com/office/drawing/2014/main" id="{1CA6875B-C6EF-8E46-AE61-CF235CD84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" y="914"/>
              <a:ext cx="57" cy="136"/>
            </a:xfrm>
            <a:custGeom>
              <a:avLst/>
              <a:gdLst>
                <a:gd name="T0" fmla="*/ 0 w 536"/>
                <a:gd name="T1" fmla="*/ 1290 h 1290"/>
                <a:gd name="T2" fmla="*/ 0 w 536"/>
                <a:gd name="T3" fmla="*/ 1290 h 1290"/>
                <a:gd name="T4" fmla="*/ 536 w 536"/>
                <a:gd name="T5" fmla="*/ 1290 h 1290"/>
                <a:gd name="T6" fmla="*/ 536 w 536"/>
                <a:gd name="T7" fmla="*/ 0 h 1290"/>
                <a:gd name="T8" fmla="*/ 0 w 536"/>
                <a:gd name="T9" fmla="*/ 0 h 1290"/>
                <a:gd name="T10" fmla="*/ 0 w 536"/>
                <a:gd name="T11" fmla="*/ 1290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6" h="1290">
                  <a:moveTo>
                    <a:pt x="0" y="1290"/>
                  </a:moveTo>
                  <a:lnTo>
                    <a:pt x="0" y="1290"/>
                  </a:lnTo>
                  <a:lnTo>
                    <a:pt x="536" y="1290"/>
                  </a:lnTo>
                  <a:lnTo>
                    <a:pt x="536" y="0"/>
                  </a:lnTo>
                  <a:lnTo>
                    <a:pt x="0" y="0"/>
                  </a:lnTo>
                  <a:lnTo>
                    <a:pt x="0" y="1290"/>
                  </a:lnTo>
                  <a:close/>
                </a:path>
              </a:pathLst>
            </a:custGeom>
            <a:grp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FAE565E-A200-FB44-AA10-D79E24C9F73A}"/>
              </a:ext>
            </a:extLst>
          </p:cNvPr>
          <p:cNvSpPr/>
          <p:nvPr/>
        </p:nvSpPr>
        <p:spPr>
          <a:xfrm>
            <a:off x="4173505" y="2177512"/>
            <a:ext cx="5704101" cy="58060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dirty="0">
                <a:solidFill>
                  <a:srgbClr val="FFFFFF"/>
                </a:solidFill>
                <a:latin typeface="Trebuchet MS" panose="020B0703020202090204" pitchFamily="34" charset="0"/>
              </a:rPr>
              <a:t>Сценарии</a:t>
            </a:r>
            <a:endParaRPr lang="en-US" sz="2133" dirty="0">
              <a:solidFill>
                <a:srgbClr val="FFFFFF"/>
              </a:solidFill>
              <a:latin typeface="Trebuchet MS" panose="020B070302020209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1600" dirty="0">
                <a:latin typeface="Trebuchet MS" panose="020B0703020202090204" pitchFamily="34" charset="0"/>
              </a:rPr>
              <a:t>Решение прикладных задач бизнеса, ИТ и ИБ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10BD686-BCE2-124E-AA82-747D273B498C}"/>
              </a:ext>
            </a:extLst>
          </p:cNvPr>
          <p:cNvSpPr/>
          <p:nvPr/>
        </p:nvSpPr>
        <p:spPr>
          <a:xfrm>
            <a:off x="4173505" y="3133305"/>
            <a:ext cx="4764525" cy="72449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dirty="0">
                <a:solidFill>
                  <a:srgbClr val="FFFFFF"/>
                </a:solidFill>
                <a:latin typeface="Trebuchet MS" panose="020B0703020202090204" pitchFamily="34" charset="0"/>
              </a:rPr>
              <a:t>Аналитика</a:t>
            </a:r>
            <a:endParaRPr lang="en-US" sz="2133" dirty="0">
              <a:solidFill>
                <a:srgbClr val="FFFFFF"/>
              </a:solidFill>
              <a:latin typeface="Trebuchet MS" panose="020B070302020209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1600" dirty="0">
                <a:latin typeface="Trebuchet MS" panose="020B0703020202090204" pitchFamily="34" charset="0"/>
              </a:rPr>
              <a:t>Визуальный конструктор метрик мониторинга</a:t>
            </a:r>
            <a:endParaRPr lang="en-US" sz="1600" dirty="0">
              <a:latin typeface="Trebuchet MS" panose="020B0703020202090204" pitchFamily="34" charset="0"/>
            </a:endParaRPr>
          </a:p>
          <a:p>
            <a:pPr>
              <a:lnSpc>
                <a:spcPct val="85000"/>
              </a:lnSpc>
            </a:pPr>
            <a:endParaRPr lang="en-US" sz="11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3CB341D-CF11-7E48-9AD5-33844B2419E9}"/>
              </a:ext>
            </a:extLst>
          </p:cNvPr>
          <p:cNvSpPr/>
          <p:nvPr/>
        </p:nvSpPr>
        <p:spPr>
          <a:xfrm>
            <a:off x="4173506" y="4089099"/>
            <a:ext cx="5598422" cy="58060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dirty="0">
                <a:solidFill>
                  <a:srgbClr val="FFFFFF"/>
                </a:solidFill>
                <a:latin typeface="Trebuchet MS" panose="020B0703020202090204" pitchFamily="34" charset="0"/>
              </a:rPr>
              <a:t>Реакция</a:t>
            </a:r>
            <a:endParaRPr lang="en-US" sz="2133" dirty="0">
              <a:solidFill>
                <a:srgbClr val="FFFFFF"/>
              </a:solidFill>
              <a:latin typeface="Trebuchet MS" panose="020B070302020209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1600" dirty="0">
                <a:latin typeface="Trebuchet MS" panose="020B0703020202090204" pitchFamily="34" charset="0"/>
              </a:rPr>
              <a:t>Управление инцидентами и активное реагирование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DF7E76E-3261-F54A-A729-039FA2CE2DF7}"/>
              </a:ext>
            </a:extLst>
          </p:cNvPr>
          <p:cNvSpPr/>
          <p:nvPr/>
        </p:nvSpPr>
        <p:spPr>
          <a:xfrm>
            <a:off x="4173505" y="5044892"/>
            <a:ext cx="6646615" cy="93378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dirty="0">
                <a:latin typeface="Trebuchet MS" panose="020B0703020202090204" pitchFamily="34" charset="0"/>
              </a:rPr>
              <a:t>Данные</a:t>
            </a:r>
            <a:endParaRPr lang="en-US" sz="2133" dirty="0">
              <a:latin typeface="Trebuchet MS" panose="020B070302020209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1600" dirty="0">
                <a:latin typeface="Trebuchet MS" panose="020B0703020202090204" pitchFamily="34" charset="0"/>
              </a:rPr>
              <a:t>Доверенная картина на основе исходных данных</a:t>
            </a:r>
          </a:p>
          <a:p>
            <a:pPr>
              <a:lnSpc>
                <a:spcPct val="85000"/>
              </a:lnSpc>
            </a:pPr>
            <a:endParaRPr lang="en-US" sz="1600" dirty="0">
              <a:latin typeface="Trebuchet MS" panose="020B0703020202090204" pitchFamily="34" charset="0"/>
            </a:endParaRPr>
          </a:p>
          <a:p>
            <a:pPr>
              <a:lnSpc>
                <a:spcPct val="85000"/>
              </a:lnSpc>
            </a:pPr>
            <a:endParaRPr lang="en-US" sz="1100" dirty="0">
              <a:latin typeface="Trebuchet MS" panose="020B0703020202090204" pitchFamily="34" charset="0"/>
            </a:endParaRPr>
          </a:p>
        </p:txBody>
      </p:sp>
      <p:sp>
        <p:nvSpPr>
          <p:cNvPr id="155" name="Freeform 40">
            <a:extLst>
              <a:ext uri="{FF2B5EF4-FFF2-40B4-BE49-F238E27FC236}">
                <a16:creationId xmlns:a16="http://schemas.microsoft.com/office/drawing/2014/main" id="{091A2181-2E66-E14F-A5DA-E00D3C873B18}"/>
              </a:ext>
            </a:extLst>
          </p:cNvPr>
          <p:cNvSpPr>
            <a:spLocks noEditPoints="1"/>
          </p:cNvSpPr>
          <p:nvPr/>
        </p:nvSpPr>
        <p:spPr bwMode="auto">
          <a:xfrm>
            <a:off x="2679650" y="2061086"/>
            <a:ext cx="644042" cy="755846"/>
          </a:xfrm>
          <a:custGeom>
            <a:avLst/>
            <a:gdLst>
              <a:gd name="T0" fmla="*/ 372 w 419"/>
              <a:gd name="T1" fmla="*/ 188 h 491"/>
              <a:gd name="T2" fmla="*/ 379 w 419"/>
              <a:gd name="T3" fmla="*/ 158 h 491"/>
              <a:gd name="T4" fmla="*/ 338 w 419"/>
              <a:gd name="T5" fmla="*/ 55 h 491"/>
              <a:gd name="T6" fmla="*/ 0 w 419"/>
              <a:gd name="T7" fmla="*/ 167 h 491"/>
              <a:gd name="T8" fmla="*/ 80 w 419"/>
              <a:gd name="T9" fmla="*/ 310 h 491"/>
              <a:gd name="T10" fmla="*/ 74 w 419"/>
              <a:gd name="T11" fmla="*/ 460 h 491"/>
              <a:gd name="T12" fmla="*/ 256 w 419"/>
              <a:gd name="T13" fmla="*/ 484 h 491"/>
              <a:gd name="T14" fmla="*/ 262 w 419"/>
              <a:gd name="T15" fmla="*/ 396 h 491"/>
              <a:gd name="T16" fmla="*/ 347 w 419"/>
              <a:gd name="T17" fmla="*/ 413 h 491"/>
              <a:gd name="T18" fmla="*/ 379 w 419"/>
              <a:gd name="T19" fmla="*/ 364 h 491"/>
              <a:gd name="T20" fmla="*/ 384 w 419"/>
              <a:gd name="T21" fmla="*/ 348 h 491"/>
              <a:gd name="T22" fmla="*/ 386 w 419"/>
              <a:gd name="T23" fmla="*/ 330 h 491"/>
              <a:gd name="T24" fmla="*/ 390 w 419"/>
              <a:gd name="T25" fmla="*/ 305 h 491"/>
              <a:gd name="T26" fmla="*/ 390 w 419"/>
              <a:gd name="T27" fmla="*/ 294 h 491"/>
              <a:gd name="T28" fmla="*/ 419 w 419"/>
              <a:gd name="T29" fmla="*/ 272 h 491"/>
              <a:gd name="T30" fmla="*/ 405 w 419"/>
              <a:gd name="T31" fmla="*/ 281 h 491"/>
              <a:gd name="T32" fmla="*/ 381 w 419"/>
              <a:gd name="T33" fmla="*/ 290 h 491"/>
              <a:gd name="T34" fmla="*/ 382 w 419"/>
              <a:gd name="T35" fmla="*/ 310 h 491"/>
              <a:gd name="T36" fmla="*/ 377 w 419"/>
              <a:gd name="T37" fmla="*/ 325 h 491"/>
              <a:gd name="T38" fmla="*/ 378 w 419"/>
              <a:gd name="T39" fmla="*/ 338 h 491"/>
              <a:gd name="T40" fmla="*/ 369 w 419"/>
              <a:gd name="T41" fmla="*/ 357 h 491"/>
              <a:gd name="T42" fmla="*/ 369 w 419"/>
              <a:gd name="T43" fmla="*/ 389 h 491"/>
              <a:gd name="T44" fmla="*/ 345 w 419"/>
              <a:gd name="T45" fmla="*/ 404 h 491"/>
              <a:gd name="T46" fmla="*/ 256 w 419"/>
              <a:gd name="T47" fmla="*/ 387 h 491"/>
              <a:gd name="T48" fmla="*/ 83 w 419"/>
              <a:gd name="T49" fmla="*/ 454 h 491"/>
              <a:gd name="T50" fmla="*/ 68 w 419"/>
              <a:gd name="T51" fmla="*/ 282 h 491"/>
              <a:gd name="T52" fmla="*/ 47 w 419"/>
              <a:gd name="T53" fmla="*/ 56 h 491"/>
              <a:gd name="T54" fmla="*/ 331 w 419"/>
              <a:gd name="T55" fmla="*/ 61 h 491"/>
              <a:gd name="T56" fmla="*/ 370 w 419"/>
              <a:gd name="T57" fmla="*/ 158 h 491"/>
              <a:gd name="T58" fmla="*/ 363 w 419"/>
              <a:gd name="T59" fmla="*/ 189 h 491"/>
              <a:gd name="T60" fmla="*/ 409 w 419"/>
              <a:gd name="T61" fmla="*/ 273 h 491"/>
              <a:gd name="T62" fmla="*/ 283 w 419"/>
              <a:gd name="T63" fmla="*/ 74 h 491"/>
              <a:gd name="T64" fmla="*/ 52 w 419"/>
              <a:gd name="T65" fmla="*/ 163 h 491"/>
              <a:gd name="T66" fmla="*/ 96 w 419"/>
              <a:gd name="T67" fmla="*/ 249 h 491"/>
              <a:gd name="T68" fmla="*/ 160 w 419"/>
              <a:gd name="T69" fmla="*/ 240 h 491"/>
              <a:gd name="T70" fmla="*/ 200 w 419"/>
              <a:gd name="T71" fmla="*/ 201 h 491"/>
              <a:gd name="T72" fmla="*/ 240 w 419"/>
              <a:gd name="T73" fmla="*/ 179 h 491"/>
              <a:gd name="T74" fmla="*/ 321 w 419"/>
              <a:gd name="T75" fmla="*/ 137 h 491"/>
              <a:gd name="T76" fmla="*/ 260 w 419"/>
              <a:gd name="T77" fmla="*/ 170 h 491"/>
              <a:gd name="T78" fmla="*/ 232 w 419"/>
              <a:gd name="T79" fmla="*/ 173 h 491"/>
              <a:gd name="T80" fmla="*/ 195 w 419"/>
              <a:gd name="T81" fmla="*/ 189 h 491"/>
              <a:gd name="T82" fmla="*/ 189 w 419"/>
              <a:gd name="T83" fmla="*/ 196 h 491"/>
              <a:gd name="T84" fmla="*/ 156 w 419"/>
              <a:gd name="T85" fmla="*/ 231 h 491"/>
              <a:gd name="T86" fmla="*/ 132 w 419"/>
              <a:gd name="T87" fmla="*/ 257 h 491"/>
              <a:gd name="T88" fmla="*/ 89 w 419"/>
              <a:gd name="T89" fmla="*/ 214 h 491"/>
              <a:gd name="T90" fmla="*/ 61 w 419"/>
              <a:gd name="T91" fmla="*/ 163 h 491"/>
              <a:gd name="T92" fmla="*/ 277 w 419"/>
              <a:gd name="T93" fmla="*/ 82 h 491"/>
              <a:gd name="T94" fmla="*/ 260 w 419"/>
              <a:gd name="T95" fmla="*/ 17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19" h="491">
                <a:moveTo>
                  <a:pt x="407" y="250"/>
                </a:moveTo>
                <a:cubicBezTo>
                  <a:pt x="396" y="233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  <a:moveTo>
                  <a:pt x="283" y="74"/>
                </a:moveTo>
                <a:cubicBezTo>
                  <a:pt x="257" y="54"/>
                  <a:pt x="225" y="43"/>
                  <a:pt x="192" y="43"/>
                </a:cubicBezTo>
                <a:cubicBezTo>
                  <a:pt x="103" y="43"/>
                  <a:pt x="52" y="87"/>
                  <a:pt x="52" y="163"/>
                </a:cubicBezTo>
                <a:cubicBezTo>
                  <a:pt x="52" y="204"/>
                  <a:pt x="70" y="215"/>
                  <a:pt x="80" y="218"/>
                </a:cubicBezTo>
                <a:cubicBezTo>
                  <a:pt x="82" y="228"/>
                  <a:pt x="90" y="242"/>
                  <a:pt x="96" y="249"/>
                </a:cubicBezTo>
                <a:cubicBezTo>
                  <a:pt x="107" y="260"/>
                  <a:pt x="120" y="266"/>
                  <a:pt x="132" y="266"/>
                </a:cubicBezTo>
                <a:cubicBezTo>
                  <a:pt x="146" y="266"/>
                  <a:pt x="156" y="257"/>
                  <a:pt x="160" y="240"/>
                </a:cubicBezTo>
                <a:cubicBezTo>
                  <a:pt x="176" y="239"/>
                  <a:pt x="188" y="228"/>
                  <a:pt x="194" y="218"/>
                </a:cubicBezTo>
                <a:cubicBezTo>
                  <a:pt x="198" y="212"/>
                  <a:pt x="200" y="206"/>
                  <a:pt x="200" y="201"/>
                </a:cubicBezTo>
                <a:cubicBezTo>
                  <a:pt x="203" y="202"/>
                  <a:pt x="206" y="202"/>
                  <a:pt x="208" y="202"/>
                </a:cubicBezTo>
                <a:cubicBezTo>
                  <a:pt x="224" y="202"/>
                  <a:pt x="236" y="190"/>
                  <a:pt x="240" y="179"/>
                </a:cubicBezTo>
                <a:cubicBezTo>
                  <a:pt x="248" y="179"/>
                  <a:pt x="254" y="179"/>
                  <a:pt x="260" y="179"/>
                </a:cubicBezTo>
                <a:cubicBezTo>
                  <a:pt x="286" y="179"/>
                  <a:pt x="321" y="175"/>
                  <a:pt x="321" y="137"/>
                </a:cubicBezTo>
                <a:cubicBezTo>
                  <a:pt x="321" y="116"/>
                  <a:pt x="307" y="93"/>
                  <a:pt x="283" y="74"/>
                </a:cubicBezTo>
                <a:close/>
                <a:moveTo>
                  <a:pt x="260" y="170"/>
                </a:moveTo>
                <a:cubicBezTo>
                  <a:pt x="254" y="170"/>
                  <a:pt x="246" y="170"/>
                  <a:pt x="237" y="169"/>
                </a:cubicBezTo>
                <a:cubicBezTo>
                  <a:pt x="234" y="169"/>
                  <a:pt x="232" y="171"/>
                  <a:pt x="232" y="173"/>
                </a:cubicBezTo>
                <a:cubicBezTo>
                  <a:pt x="231" y="181"/>
                  <a:pt x="222" y="192"/>
                  <a:pt x="208" y="192"/>
                </a:cubicBezTo>
                <a:cubicBezTo>
                  <a:pt x="204" y="192"/>
                  <a:pt x="200" y="191"/>
                  <a:pt x="195" y="189"/>
                </a:cubicBezTo>
                <a:cubicBezTo>
                  <a:pt x="194" y="189"/>
                  <a:pt x="191" y="189"/>
                  <a:pt x="190" y="190"/>
                </a:cubicBezTo>
                <a:cubicBezTo>
                  <a:pt x="189" y="192"/>
                  <a:pt x="188" y="194"/>
                  <a:pt x="189" y="196"/>
                </a:cubicBezTo>
                <a:cubicBezTo>
                  <a:pt x="191" y="200"/>
                  <a:pt x="190" y="206"/>
                  <a:pt x="186" y="213"/>
                </a:cubicBezTo>
                <a:cubicBezTo>
                  <a:pt x="180" y="222"/>
                  <a:pt x="169" y="231"/>
                  <a:pt x="156" y="231"/>
                </a:cubicBezTo>
                <a:cubicBezTo>
                  <a:pt x="154" y="231"/>
                  <a:pt x="152" y="233"/>
                  <a:pt x="152" y="235"/>
                </a:cubicBezTo>
                <a:cubicBezTo>
                  <a:pt x="150" y="245"/>
                  <a:pt x="145" y="257"/>
                  <a:pt x="132" y="257"/>
                </a:cubicBezTo>
                <a:cubicBezTo>
                  <a:pt x="123" y="257"/>
                  <a:pt x="112" y="251"/>
                  <a:pt x="103" y="242"/>
                </a:cubicBezTo>
                <a:cubicBezTo>
                  <a:pt x="97" y="236"/>
                  <a:pt x="89" y="221"/>
                  <a:pt x="89" y="214"/>
                </a:cubicBezTo>
                <a:cubicBezTo>
                  <a:pt x="89" y="211"/>
                  <a:pt x="87" y="209"/>
                  <a:pt x="85" y="209"/>
                </a:cubicBezTo>
                <a:cubicBezTo>
                  <a:pt x="80" y="208"/>
                  <a:pt x="61" y="203"/>
                  <a:pt x="61" y="163"/>
                </a:cubicBezTo>
                <a:cubicBezTo>
                  <a:pt x="61" y="122"/>
                  <a:pt x="78" y="53"/>
                  <a:pt x="192" y="53"/>
                </a:cubicBezTo>
                <a:cubicBezTo>
                  <a:pt x="223" y="53"/>
                  <a:pt x="253" y="63"/>
                  <a:pt x="277" y="82"/>
                </a:cubicBezTo>
                <a:cubicBezTo>
                  <a:pt x="299" y="98"/>
                  <a:pt x="312" y="119"/>
                  <a:pt x="312" y="137"/>
                </a:cubicBezTo>
                <a:cubicBezTo>
                  <a:pt x="312" y="160"/>
                  <a:pt x="297" y="170"/>
                  <a:pt x="260" y="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157" name="Freeform 123">
            <a:extLst>
              <a:ext uri="{FF2B5EF4-FFF2-40B4-BE49-F238E27FC236}">
                <a16:creationId xmlns:a16="http://schemas.microsoft.com/office/drawing/2014/main" id="{C1354871-EA15-7E4B-8316-6DF9FF1DA975}"/>
              </a:ext>
            </a:extLst>
          </p:cNvPr>
          <p:cNvSpPr>
            <a:spLocks noEditPoints="1"/>
          </p:cNvSpPr>
          <p:nvPr/>
        </p:nvSpPr>
        <p:spPr bwMode="auto">
          <a:xfrm>
            <a:off x="2734378" y="5013176"/>
            <a:ext cx="697326" cy="699632"/>
          </a:xfrm>
          <a:custGeom>
            <a:avLst/>
            <a:gdLst>
              <a:gd name="T0" fmla="*/ 529 w 676"/>
              <a:gd name="T1" fmla="*/ 279 h 678"/>
              <a:gd name="T2" fmla="*/ 431 w 676"/>
              <a:gd name="T3" fmla="*/ 293 h 678"/>
              <a:gd name="T4" fmla="*/ 409 w 676"/>
              <a:gd name="T5" fmla="*/ 210 h 678"/>
              <a:gd name="T6" fmla="*/ 367 w 676"/>
              <a:gd name="T7" fmla="*/ 125 h 678"/>
              <a:gd name="T8" fmla="*/ 401 w 676"/>
              <a:gd name="T9" fmla="*/ 58 h 678"/>
              <a:gd name="T10" fmla="*/ 504 w 676"/>
              <a:gd name="T11" fmla="*/ 6 h 678"/>
              <a:gd name="T12" fmla="*/ 579 w 676"/>
              <a:gd name="T13" fmla="*/ 18 h 678"/>
              <a:gd name="T14" fmla="*/ 659 w 676"/>
              <a:gd name="T15" fmla="*/ 100 h 678"/>
              <a:gd name="T16" fmla="*/ 676 w 676"/>
              <a:gd name="T17" fmla="*/ 169 h 678"/>
              <a:gd name="T18" fmla="*/ 605 w 676"/>
              <a:gd name="T19" fmla="*/ 241 h 678"/>
              <a:gd name="T20" fmla="*/ 558 w 676"/>
              <a:gd name="T21" fmla="*/ 314 h 678"/>
              <a:gd name="T22" fmla="*/ 539 w 676"/>
              <a:gd name="T23" fmla="*/ 267 h 678"/>
              <a:gd name="T24" fmla="*/ 590 w 676"/>
              <a:gd name="T25" fmla="*/ 242 h 678"/>
              <a:gd name="T26" fmla="*/ 626 w 676"/>
              <a:gd name="T27" fmla="*/ 172 h 678"/>
              <a:gd name="T28" fmla="*/ 655 w 676"/>
              <a:gd name="T29" fmla="*/ 114 h 678"/>
              <a:gd name="T30" fmla="*/ 566 w 676"/>
              <a:gd name="T31" fmla="*/ 67 h 678"/>
              <a:gd name="T32" fmla="*/ 517 w 676"/>
              <a:gd name="T33" fmla="*/ 15 h 678"/>
              <a:gd name="T34" fmla="*/ 500 w 676"/>
              <a:gd name="T35" fmla="*/ 56 h 678"/>
              <a:gd name="T36" fmla="*/ 401 w 676"/>
              <a:gd name="T37" fmla="*/ 73 h 678"/>
              <a:gd name="T38" fmla="*/ 413 w 676"/>
              <a:gd name="T39" fmla="*/ 144 h 678"/>
              <a:gd name="T40" fmla="*/ 422 w 676"/>
              <a:gd name="T41" fmla="*/ 215 h 678"/>
              <a:gd name="T42" fmla="*/ 463 w 676"/>
              <a:gd name="T43" fmla="*/ 255 h 678"/>
              <a:gd name="T44" fmla="*/ 532 w 676"/>
              <a:gd name="T45" fmla="*/ 264 h 678"/>
              <a:gd name="T46" fmla="*/ 478 w 676"/>
              <a:gd name="T47" fmla="*/ 160 h 678"/>
              <a:gd name="T48" fmla="*/ 517 w 676"/>
              <a:gd name="T49" fmla="*/ 199 h 678"/>
              <a:gd name="T50" fmla="*/ 517 w 676"/>
              <a:gd name="T51" fmla="*/ 185 h 678"/>
              <a:gd name="T52" fmla="*/ 258 w 676"/>
              <a:gd name="T53" fmla="*/ 678 h 678"/>
              <a:gd name="T54" fmla="*/ 233 w 676"/>
              <a:gd name="T55" fmla="*/ 615 h 678"/>
              <a:gd name="T56" fmla="*/ 105 w 676"/>
              <a:gd name="T57" fmla="*/ 628 h 678"/>
              <a:gd name="T58" fmla="*/ 90 w 676"/>
              <a:gd name="T59" fmla="*/ 522 h 678"/>
              <a:gd name="T60" fmla="*/ 0 w 676"/>
              <a:gd name="T61" fmla="*/ 424 h 678"/>
              <a:gd name="T62" fmla="*/ 14 w 676"/>
              <a:gd name="T63" fmla="*/ 350 h 678"/>
              <a:gd name="T64" fmla="*/ 91 w 676"/>
              <a:gd name="T65" fmla="*/ 229 h 678"/>
              <a:gd name="T66" fmla="*/ 159 w 676"/>
              <a:gd name="T67" fmla="*/ 185 h 678"/>
              <a:gd name="T68" fmla="*/ 276 w 676"/>
              <a:gd name="T69" fmla="*/ 222 h 678"/>
              <a:gd name="T70" fmla="*/ 378 w 676"/>
              <a:gd name="T71" fmla="*/ 190 h 678"/>
              <a:gd name="T72" fmla="*/ 423 w 676"/>
              <a:gd name="T73" fmla="*/ 310 h 678"/>
              <a:gd name="T74" fmla="*/ 513 w 676"/>
              <a:gd name="T75" fmla="*/ 370 h 678"/>
              <a:gd name="T76" fmla="*/ 456 w 676"/>
              <a:gd name="T77" fmla="*/ 419 h 678"/>
              <a:gd name="T78" fmla="*/ 494 w 676"/>
              <a:gd name="T79" fmla="*/ 527 h 678"/>
              <a:gd name="T80" fmla="*/ 393 w 676"/>
              <a:gd name="T81" fmla="*/ 564 h 678"/>
              <a:gd name="T82" fmla="*/ 325 w 676"/>
              <a:gd name="T83" fmla="*/ 669 h 678"/>
              <a:gd name="T84" fmla="*/ 165 w 676"/>
              <a:gd name="T85" fmla="*/ 577 h 678"/>
              <a:gd name="T86" fmla="*/ 261 w 676"/>
              <a:gd name="T87" fmla="*/ 664 h 678"/>
              <a:gd name="T88" fmla="*/ 323 w 676"/>
              <a:gd name="T89" fmla="*/ 591 h 678"/>
              <a:gd name="T90" fmla="*/ 449 w 676"/>
              <a:gd name="T91" fmla="*/ 573 h 678"/>
              <a:gd name="T92" fmla="*/ 432 w 676"/>
              <a:gd name="T93" fmla="*/ 479 h 678"/>
              <a:gd name="T94" fmla="*/ 445 w 676"/>
              <a:gd name="T95" fmla="*/ 396 h 678"/>
              <a:gd name="T96" fmla="*/ 421 w 676"/>
              <a:gd name="T97" fmla="*/ 325 h 678"/>
              <a:gd name="T98" fmla="*/ 356 w 676"/>
              <a:gd name="T99" fmla="*/ 258 h 678"/>
              <a:gd name="T100" fmla="*/ 286 w 676"/>
              <a:gd name="T101" fmla="*/ 233 h 678"/>
              <a:gd name="T102" fmla="*/ 199 w 676"/>
              <a:gd name="T103" fmla="*/ 245 h 678"/>
              <a:gd name="T104" fmla="*/ 106 w 676"/>
              <a:gd name="T105" fmla="*/ 228 h 678"/>
              <a:gd name="T106" fmla="*/ 85 w 676"/>
              <a:gd name="T107" fmla="*/ 357 h 678"/>
              <a:gd name="T108" fmla="*/ 14 w 676"/>
              <a:gd name="T109" fmla="*/ 419 h 678"/>
              <a:gd name="T110" fmla="*/ 104 w 676"/>
              <a:gd name="T111" fmla="*/ 519 h 678"/>
              <a:gd name="T112" fmla="*/ 109 w 676"/>
              <a:gd name="T113" fmla="*/ 613 h 678"/>
              <a:gd name="T114" fmla="*/ 258 w 676"/>
              <a:gd name="T115" fmla="*/ 484 h 678"/>
              <a:gd name="T116" fmla="*/ 323 w 676"/>
              <a:gd name="T117" fmla="*/ 419 h 678"/>
              <a:gd name="T118" fmla="*/ 207 w 676"/>
              <a:gd name="T119" fmla="*/ 419 h 678"/>
              <a:gd name="T120" fmla="*/ 258 w 676"/>
              <a:gd name="T121" fmla="*/ 368 h 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6" h="678">
                <a:moveTo>
                  <a:pt x="556" y="314"/>
                </a:moveTo>
                <a:cubicBezTo>
                  <a:pt x="554" y="314"/>
                  <a:pt x="551" y="313"/>
                  <a:pt x="550" y="311"/>
                </a:cubicBezTo>
                <a:cubicBezTo>
                  <a:pt x="529" y="279"/>
                  <a:pt x="529" y="279"/>
                  <a:pt x="529" y="279"/>
                </a:cubicBezTo>
                <a:cubicBezTo>
                  <a:pt x="508" y="281"/>
                  <a:pt x="488" y="277"/>
                  <a:pt x="468" y="269"/>
                </a:cubicBezTo>
                <a:cubicBezTo>
                  <a:pt x="439" y="293"/>
                  <a:pt x="439" y="293"/>
                  <a:pt x="439" y="293"/>
                </a:cubicBezTo>
                <a:cubicBezTo>
                  <a:pt x="437" y="295"/>
                  <a:pt x="433" y="295"/>
                  <a:pt x="431" y="293"/>
                </a:cubicBezTo>
                <a:cubicBezTo>
                  <a:pt x="412" y="281"/>
                  <a:pt x="397" y="266"/>
                  <a:pt x="385" y="248"/>
                </a:cubicBezTo>
                <a:cubicBezTo>
                  <a:pt x="383" y="245"/>
                  <a:pt x="383" y="242"/>
                  <a:pt x="385" y="239"/>
                </a:cubicBezTo>
                <a:cubicBezTo>
                  <a:pt x="409" y="210"/>
                  <a:pt x="409" y="210"/>
                  <a:pt x="409" y="210"/>
                </a:cubicBezTo>
                <a:cubicBezTo>
                  <a:pt x="401" y="194"/>
                  <a:pt x="398" y="177"/>
                  <a:pt x="398" y="160"/>
                </a:cubicBezTo>
                <a:cubicBezTo>
                  <a:pt x="398" y="155"/>
                  <a:pt x="398" y="151"/>
                  <a:pt x="398" y="146"/>
                </a:cubicBezTo>
                <a:cubicBezTo>
                  <a:pt x="367" y="125"/>
                  <a:pt x="367" y="125"/>
                  <a:pt x="367" y="125"/>
                </a:cubicBezTo>
                <a:cubicBezTo>
                  <a:pt x="364" y="124"/>
                  <a:pt x="363" y="120"/>
                  <a:pt x="364" y="117"/>
                </a:cubicBezTo>
                <a:cubicBezTo>
                  <a:pt x="370" y="96"/>
                  <a:pt x="380" y="77"/>
                  <a:pt x="393" y="60"/>
                </a:cubicBezTo>
                <a:cubicBezTo>
                  <a:pt x="395" y="57"/>
                  <a:pt x="399" y="57"/>
                  <a:pt x="401" y="58"/>
                </a:cubicBezTo>
                <a:cubicBezTo>
                  <a:pt x="437" y="71"/>
                  <a:pt x="437" y="71"/>
                  <a:pt x="437" y="71"/>
                </a:cubicBezTo>
                <a:cubicBezTo>
                  <a:pt x="453" y="57"/>
                  <a:pt x="472" y="47"/>
                  <a:pt x="494" y="43"/>
                </a:cubicBezTo>
                <a:cubicBezTo>
                  <a:pt x="504" y="6"/>
                  <a:pt x="504" y="6"/>
                  <a:pt x="504" y="6"/>
                </a:cubicBezTo>
                <a:cubicBezTo>
                  <a:pt x="505" y="3"/>
                  <a:pt x="507" y="1"/>
                  <a:pt x="510" y="1"/>
                </a:cubicBezTo>
                <a:cubicBezTo>
                  <a:pt x="532" y="0"/>
                  <a:pt x="554" y="4"/>
                  <a:pt x="574" y="11"/>
                </a:cubicBezTo>
                <a:cubicBezTo>
                  <a:pt x="577" y="12"/>
                  <a:pt x="579" y="15"/>
                  <a:pt x="579" y="18"/>
                </a:cubicBezTo>
                <a:cubicBezTo>
                  <a:pt x="577" y="56"/>
                  <a:pt x="577" y="56"/>
                  <a:pt x="577" y="56"/>
                </a:cubicBezTo>
                <a:cubicBezTo>
                  <a:pt x="596" y="67"/>
                  <a:pt x="611" y="83"/>
                  <a:pt x="621" y="102"/>
                </a:cubicBezTo>
                <a:cubicBezTo>
                  <a:pt x="659" y="100"/>
                  <a:pt x="659" y="100"/>
                  <a:pt x="659" y="100"/>
                </a:cubicBezTo>
                <a:cubicBezTo>
                  <a:pt x="662" y="100"/>
                  <a:pt x="665" y="102"/>
                  <a:pt x="666" y="105"/>
                </a:cubicBezTo>
                <a:cubicBezTo>
                  <a:pt x="673" y="122"/>
                  <a:pt x="676" y="141"/>
                  <a:pt x="676" y="160"/>
                </a:cubicBezTo>
                <a:cubicBezTo>
                  <a:pt x="676" y="163"/>
                  <a:pt x="676" y="166"/>
                  <a:pt x="676" y="169"/>
                </a:cubicBezTo>
                <a:cubicBezTo>
                  <a:pt x="676" y="172"/>
                  <a:pt x="674" y="174"/>
                  <a:pt x="671" y="175"/>
                </a:cubicBezTo>
                <a:cubicBezTo>
                  <a:pt x="634" y="185"/>
                  <a:pt x="634" y="185"/>
                  <a:pt x="634" y="185"/>
                </a:cubicBezTo>
                <a:cubicBezTo>
                  <a:pt x="629" y="206"/>
                  <a:pt x="619" y="225"/>
                  <a:pt x="605" y="241"/>
                </a:cubicBezTo>
                <a:cubicBezTo>
                  <a:pt x="618" y="277"/>
                  <a:pt x="618" y="277"/>
                  <a:pt x="618" y="277"/>
                </a:cubicBezTo>
                <a:cubicBezTo>
                  <a:pt x="619" y="279"/>
                  <a:pt x="618" y="283"/>
                  <a:pt x="616" y="284"/>
                </a:cubicBezTo>
                <a:cubicBezTo>
                  <a:pt x="598" y="298"/>
                  <a:pt x="579" y="308"/>
                  <a:pt x="558" y="314"/>
                </a:cubicBezTo>
                <a:cubicBezTo>
                  <a:pt x="557" y="314"/>
                  <a:pt x="557" y="314"/>
                  <a:pt x="556" y="314"/>
                </a:cubicBezTo>
                <a:close/>
                <a:moveTo>
                  <a:pt x="533" y="264"/>
                </a:moveTo>
                <a:cubicBezTo>
                  <a:pt x="535" y="264"/>
                  <a:pt x="538" y="265"/>
                  <a:pt x="539" y="267"/>
                </a:cubicBezTo>
                <a:cubicBezTo>
                  <a:pt x="559" y="299"/>
                  <a:pt x="559" y="299"/>
                  <a:pt x="559" y="299"/>
                </a:cubicBezTo>
                <a:cubicBezTo>
                  <a:pt x="575" y="294"/>
                  <a:pt x="590" y="286"/>
                  <a:pt x="603" y="277"/>
                </a:cubicBezTo>
                <a:cubicBezTo>
                  <a:pt x="590" y="242"/>
                  <a:pt x="590" y="242"/>
                  <a:pt x="590" y="242"/>
                </a:cubicBezTo>
                <a:cubicBezTo>
                  <a:pt x="589" y="239"/>
                  <a:pt x="590" y="236"/>
                  <a:pt x="592" y="234"/>
                </a:cubicBezTo>
                <a:cubicBezTo>
                  <a:pt x="607" y="219"/>
                  <a:pt x="617" y="199"/>
                  <a:pt x="621" y="178"/>
                </a:cubicBezTo>
                <a:cubicBezTo>
                  <a:pt x="621" y="175"/>
                  <a:pt x="623" y="173"/>
                  <a:pt x="626" y="172"/>
                </a:cubicBezTo>
                <a:cubicBezTo>
                  <a:pt x="662" y="163"/>
                  <a:pt x="662" y="163"/>
                  <a:pt x="662" y="163"/>
                </a:cubicBezTo>
                <a:cubicBezTo>
                  <a:pt x="662" y="162"/>
                  <a:pt x="662" y="161"/>
                  <a:pt x="662" y="160"/>
                </a:cubicBezTo>
                <a:cubicBezTo>
                  <a:pt x="662" y="144"/>
                  <a:pt x="660" y="129"/>
                  <a:pt x="655" y="114"/>
                </a:cubicBezTo>
                <a:cubicBezTo>
                  <a:pt x="618" y="116"/>
                  <a:pt x="618" y="116"/>
                  <a:pt x="618" y="116"/>
                </a:cubicBezTo>
                <a:cubicBezTo>
                  <a:pt x="615" y="116"/>
                  <a:pt x="612" y="114"/>
                  <a:pt x="611" y="112"/>
                </a:cubicBezTo>
                <a:cubicBezTo>
                  <a:pt x="601" y="92"/>
                  <a:pt x="586" y="77"/>
                  <a:pt x="566" y="67"/>
                </a:cubicBezTo>
                <a:cubicBezTo>
                  <a:pt x="564" y="65"/>
                  <a:pt x="562" y="63"/>
                  <a:pt x="563" y="60"/>
                </a:cubicBezTo>
                <a:cubicBezTo>
                  <a:pt x="565" y="23"/>
                  <a:pt x="565" y="23"/>
                  <a:pt x="565" y="23"/>
                </a:cubicBezTo>
                <a:cubicBezTo>
                  <a:pt x="549" y="17"/>
                  <a:pt x="533" y="15"/>
                  <a:pt x="517" y="15"/>
                </a:cubicBezTo>
                <a:cubicBezTo>
                  <a:pt x="517" y="15"/>
                  <a:pt x="516" y="15"/>
                  <a:pt x="516" y="15"/>
                </a:cubicBezTo>
                <a:cubicBezTo>
                  <a:pt x="506" y="51"/>
                  <a:pt x="506" y="51"/>
                  <a:pt x="506" y="51"/>
                </a:cubicBezTo>
                <a:cubicBezTo>
                  <a:pt x="505" y="53"/>
                  <a:pt x="503" y="55"/>
                  <a:pt x="500" y="56"/>
                </a:cubicBezTo>
                <a:cubicBezTo>
                  <a:pt x="479" y="59"/>
                  <a:pt x="459" y="69"/>
                  <a:pt x="443" y="84"/>
                </a:cubicBezTo>
                <a:cubicBezTo>
                  <a:pt x="442" y="86"/>
                  <a:pt x="439" y="87"/>
                  <a:pt x="436" y="86"/>
                </a:cubicBezTo>
                <a:cubicBezTo>
                  <a:pt x="401" y="73"/>
                  <a:pt x="401" y="73"/>
                  <a:pt x="401" y="73"/>
                </a:cubicBezTo>
                <a:cubicBezTo>
                  <a:pt x="391" y="86"/>
                  <a:pt x="384" y="101"/>
                  <a:pt x="379" y="116"/>
                </a:cubicBezTo>
                <a:cubicBezTo>
                  <a:pt x="410" y="137"/>
                  <a:pt x="410" y="137"/>
                  <a:pt x="410" y="137"/>
                </a:cubicBezTo>
                <a:cubicBezTo>
                  <a:pt x="412" y="138"/>
                  <a:pt x="413" y="141"/>
                  <a:pt x="413" y="144"/>
                </a:cubicBezTo>
                <a:cubicBezTo>
                  <a:pt x="412" y="149"/>
                  <a:pt x="412" y="154"/>
                  <a:pt x="412" y="160"/>
                </a:cubicBezTo>
                <a:cubicBezTo>
                  <a:pt x="412" y="176"/>
                  <a:pt x="415" y="193"/>
                  <a:pt x="423" y="207"/>
                </a:cubicBezTo>
                <a:cubicBezTo>
                  <a:pt x="424" y="210"/>
                  <a:pt x="424" y="213"/>
                  <a:pt x="422" y="215"/>
                </a:cubicBezTo>
                <a:cubicBezTo>
                  <a:pt x="399" y="244"/>
                  <a:pt x="399" y="244"/>
                  <a:pt x="399" y="244"/>
                </a:cubicBezTo>
                <a:cubicBezTo>
                  <a:pt x="409" y="258"/>
                  <a:pt x="421" y="269"/>
                  <a:pt x="434" y="279"/>
                </a:cubicBezTo>
                <a:cubicBezTo>
                  <a:pt x="463" y="255"/>
                  <a:pt x="463" y="255"/>
                  <a:pt x="463" y="255"/>
                </a:cubicBezTo>
                <a:cubicBezTo>
                  <a:pt x="465" y="254"/>
                  <a:pt x="468" y="253"/>
                  <a:pt x="471" y="254"/>
                </a:cubicBezTo>
                <a:cubicBezTo>
                  <a:pt x="485" y="262"/>
                  <a:pt x="501" y="265"/>
                  <a:pt x="517" y="265"/>
                </a:cubicBezTo>
                <a:cubicBezTo>
                  <a:pt x="522" y="265"/>
                  <a:pt x="527" y="265"/>
                  <a:pt x="532" y="264"/>
                </a:cubicBezTo>
                <a:cubicBezTo>
                  <a:pt x="532" y="264"/>
                  <a:pt x="533" y="264"/>
                  <a:pt x="533" y="264"/>
                </a:cubicBezTo>
                <a:close/>
                <a:moveTo>
                  <a:pt x="517" y="199"/>
                </a:moveTo>
                <a:cubicBezTo>
                  <a:pt x="496" y="199"/>
                  <a:pt x="478" y="181"/>
                  <a:pt x="478" y="160"/>
                </a:cubicBezTo>
                <a:cubicBezTo>
                  <a:pt x="478" y="138"/>
                  <a:pt x="496" y="121"/>
                  <a:pt x="517" y="121"/>
                </a:cubicBezTo>
                <a:cubicBezTo>
                  <a:pt x="539" y="121"/>
                  <a:pt x="556" y="138"/>
                  <a:pt x="556" y="160"/>
                </a:cubicBezTo>
                <a:cubicBezTo>
                  <a:pt x="556" y="181"/>
                  <a:pt x="539" y="199"/>
                  <a:pt x="517" y="199"/>
                </a:cubicBezTo>
                <a:close/>
                <a:moveTo>
                  <a:pt x="517" y="135"/>
                </a:moveTo>
                <a:cubicBezTo>
                  <a:pt x="503" y="135"/>
                  <a:pt x="492" y="146"/>
                  <a:pt x="492" y="160"/>
                </a:cubicBezTo>
                <a:cubicBezTo>
                  <a:pt x="492" y="174"/>
                  <a:pt x="503" y="185"/>
                  <a:pt x="517" y="185"/>
                </a:cubicBezTo>
                <a:cubicBezTo>
                  <a:pt x="531" y="185"/>
                  <a:pt x="542" y="174"/>
                  <a:pt x="542" y="160"/>
                </a:cubicBezTo>
                <a:cubicBezTo>
                  <a:pt x="542" y="146"/>
                  <a:pt x="531" y="135"/>
                  <a:pt x="517" y="135"/>
                </a:cubicBezTo>
                <a:close/>
                <a:moveTo>
                  <a:pt x="258" y="678"/>
                </a:moveTo>
                <a:cubicBezTo>
                  <a:pt x="256" y="678"/>
                  <a:pt x="256" y="678"/>
                  <a:pt x="256" y="678"/>
                </a:cubicBezTo>
                <a:cubicBezTo>
                  <a:pt x="252" y="678"/>
                  <a:pt x="250" y="676"/>
                  <a:pt x="249" y="673"/>
                </a:cubicBezTo>
                <a:cubicBezTo>
                  <a:pt x="233" y="615"/>
                  <a:pt x="233" y="615"/>
                  <a:pt x="233" y="615"/>
                </a:cubicBezTo>
                <a:cubicBezTo>
                  <a:pt x="208" y="612"/>
                  <a:pt x="184" y="604"/>
                  <a:pt x="162" y="592"/>
                </a:cubicBezTo>
                <a:cubicBezTo>
                  <a:pt x="113" y="628"/>
                  <a:pt x="113" y="628"/>
                  <a:pt x="113" y="628"/>
                </a:cubicBezTo>
                <a:cubicBezTo>
                  <a:pt x="111" y="630"/>
                  <a:pt x="108" y="630"/>
                  <a:pt x="105" y="628"/>
                </a:cubicBezTo>
                <a:cubicBezTo>
                  <a:pt x="86" y="614"/>
                  <a:pt x="69" y="598"/>
                  <a:pt x="55" y="579"/>
                </a:cubicBezTo>
                <a:cubicBezTo>
                  <a:pt x="53" y="577"/>
                  <a:pt x="53" y="574"/>
                  <a:pt x="55" y="571"/>
                </a:cubicBezTo>
                <a:cubicBezTo>
                  <a:pt x="90" y="522"/>
                  <a:pt x="90" y="522"/>
                  <a:pt x="90" y="522"/>
                </a:cubicBezTo>
                <a:cubicBezTo>
                  <a:pt x="75" y="499"/>
                  <a:pt x="66" y="474"/>
                  <a:pt x="62" y="447"/>
                </a:cubicBezTo>
                <a:cubicBezTo>
                  <a:pt x="5" y="431"/>
                  <a:pt x="5" y="431"/>
                  <a:pt x="5" y="431"/>
                </a:cubicBezTo>
                <a:cubicBezTo>
                  <a:pt x="2" y="430"/>
                  <a:pt x="0" y="427"/>
                  <a:pt x="0" y="424"/>
                </a:cubicBezTo>
                <a:cubicBezTo>
                  <a:pt x="0" y="423"/>
                  <a:pt x="0" y="421"/>
                  <a:pt x="0" y="419"/>
                </a:cubicBezTo>
                <a:cubicBezTo>
                  <a:pt x="0" y="398"/>
                  <a:pt x="2" y="376"/>
                  <a:pt x="8" y="355"/>
                </a:cubicBezTo>
                <a:cubicBezTo>
                  <a:pt x="8" y="352"/>
                  <a:pt x="11" y="350"/>
                  <a:pt x="14" y="350"/>
                </a:cubicBezTo>
                <a:cubicBezTo>
                  <a:pt x="74" y="348"/>
                  <a:pt x="74" y="348"/>
                  <a:pt x="74" y="348"/>
                </a:cubicBezTo>
                <a:cubicBezTo>
                  <a:pt x="83" y="324"/>
                  <a:pt x="97" y="302"/>
                  <a:pt x="114" y="283"/>
                </a:cubicBezTo>
                <a:cubicBezTo>
                  <a:pt x="91" y="229"/>
                  <a:pt x="91" y="229"/>
                  <a:pt x="91" y="229"/>
                </a:cubicBezTo>
                <a:cubicBezTo>
                  <a:pt x="89" y="226"/>
                  <a:pt x="90" y="223"/>
                  <a:pt x="93" y="221"/>
                </a:cubicBezTo>
                <a:cubicBezTo>
                  <a:pt x="110" y="206"/>
                  <a:pt x="130" y="193"/>
                  <a:pt x="151" y="184"/>
                </a:cubicBezTo>
                <a:cubicBezTo>
                  <a:pt x="154" y="182"/>
                  <a:pt x="157" y="183"/>
                  <a:pt x="159" y="185"/>
                </a:cubicBezTo>
                <a:cubicBezTo>
                  <a:pt x="199" y="230"/>
                  <a:pt x="199" y="230"/>
                  <a:pt x="199" y="230"/>
                </a:cubicBezTo>
                <a:cubicBezTo>
                  <a:pt x="218" y="224"/>
                  <a:pt x="238" y="221"/>
                  <a:pt x="258" y="221"/>
                </a:cubicBezTo>
                <a:cubicBezTo>
                  <a:pt x="264" y="221"/>
                  <a:pt x="270" y="222"/>
                  <a:pt x="276" y="222"/>
                </a:cubicBezTo>
                <a:cubicBezTo>
                  <a:pt x="304" y="170"/>
                  <a:pt x="304" y="170"/>
                  <a:pt x="304" y="170"/>
                </a:cubicBezTo>
                <a:cubicBezTo>
                  <a:pt x="306" y="167"/>
                  <a:pt x="309" y="165"/>
                  <a:pt x="312" y="166"/>
                </a:cubicBezTo>
                <a:cubicBezTo>
                  <a:pt x="335" y="171"/>
                  <a:pt x="357" y="179"/>
                  <a:pt x="378" y="190"/>
                </a:cubicBezTo>
                <a:cubicBezTo>
                  <a:pt x="380" y="191"/>
                  <a:pt x="382" y="194"/>
                  <a:pt x="381" y="197"/>
                </a:cubicBezTo>
                <a:cubicBezTo>
                  <a:pt x="371" y="256"/>
                  <a:pt x="371" y="256"/>
                  <a:pt x="371" y="256"/>
                </a:cubicBezTo>
                <a:cubicBezTo>
                  <a:pt x="391" y="271"/>
                  <a:pt x="410" y="289"/>
                  <a:pt x="423" y="310"/>
                </a:cubicBezTo>
                <a:cubicBezTo>
                  <a:pt x="482" y="300"/>
                  <a:pt x="482" y="300"/>
                  <a:pt x="482" y="300"/>
                </a:cubicBezTo>
                <a:cubicBezTo>
                  <a:pt x="485" y="299"/>
                  <a:pt x="489" y="301"/>
                  <a:pt x="490" y="303"/>
                </a:cubicBezTo>
                <a:cubicBezTo>
                  <a:pt x="500" y="325"/>
                  <a:pt x="508" y="347"/>
                  <a:pt x="513" y="370"/>
                </a:cubicBezTo>
                <a:cubicBezTo>
                  <a:pt x="513" y="373"/>
                  <a:pt x="512" y="376"/>
                  <a:pt x="509" y="378"/>
                </a:cubicBezTo>
                <a:cubicBezTo>
                  <a:pt x="456" y="406"/>
                  <a:pt x="456" y="406"/>
                  <a:pt x="456" y="406"/>
                </a:cubicBezTo>
                <a:cubicBezTo>
                  <a:pt x="456" y="410"/>
                  <a:pt x="456" y="415"/>
                  <a:pt x="456" y="419"/>
                </a:cubicBezTo>
                <a:cubicBezTo>
                  <a:pt x="456" y="439"/>
                  <a:pt x="453" y="459"/>
                  <a:pt x="447" y="479"/>
                </a:cubicBezTo>
                <a:cubicBezTo>
                  <a:pt x="492" y="519"/>
                  <a:pt x="492" y="519"/>
                  <a:pt x="492" y="519"/>
                </a:cubicBezTo>
                <a:cubicBezTo>
                  <a:pt x="494" y="521"/>
                  <a:pt x="495" y="524"/>
                  <a:pt x="494" y="527"/>
                </a:cubicBezTo>
                <a:cubicBezTo>
                  <a:pt x="484" y="548"/>
                  <a:pt x="471" y="568"/>
                  <a:pt x="456" y="586"/>
                </a:cubicBezTo>
                <a:cubicBezTo>
                  <a:pt x="454" y="589"/>
                  <a:pt x="451" y="589"/>
                  <a:pt x="448" y="588"/>
                </a:cubicBezTo>
                <a:cubicBezTo>
                  <a:pt x="393" y="564"/>
                  <a:pt x="393" y="564"/>
                  <a:pt x="393" y="564"/>
                </a:cubicBezTo>
                <a:cubicBezTo>
                  <a:pt x="375" y="581"/>
                  <a:pt x="355" y="594"/>
                  <a:pt x="333" y="603"/>
                </a:cubicBezTo>
                <a:cubicBezTo>
                  <a:pt x="330" y="663"/>
                  <a:pt x="330" y="663"/>
                  <a:pt x="330" y="663"/>
                </a:cubicBezTo>
                <a:cubicBezTo>
                  <a:pt x="330" y="666"/>
                  <a:pt x="328" y="669"/>
                  <a:pt x="325" y="669"/>
                </a:cubicBezTo>
                <a:cubicBezTo>
                  <a:pt x="303" y="675"/>
                  <a:pt x="281" y="678"/>
                  <a:pt x="258" y="678"/>
                </a:cubicBezTo>
                <a:close/>
                <a:moveTo>
                  <a:pt x="161" y="576"/>
                </a:moveTo>
                <a:cubicBezTo>
                  <a:pt x="162" y="576"/>
                  <a:pt x="164" y="577"/>
                  <a:pt x="165" y="577"/>
                </a:cubicBezTo>
                <a:cubicBezTo>
                  <a:pt x="188" y="591"/>
                  <a:pt x="213" y="599"/>
                  <a:pt x="239" y="602"/>
                </a:cubicBezTo>
                <a:cubicBezTo>
                  <a:pt x="242" y="602"/>
                  <a:pt x="244" y="604"/>
                  <a:pt x="245" y="607"/>
                </a:cubicBezTo>
                <a:cubicBezTo>
                  <a:pt x="261" y="664"/>
                  <a:pt x="261" y="664"/>
                  <a:pt x="261" y="664"/>
                </a:cubicBezTo>
                <a:cubicBezTo>
                  <a:pt x="280" y="664"/>
                  <a:pt x="298" y="661"/>
                  <a:pt x="316" y="657"/>
                </a:cubicBezTo>
                <a:cubicBezTo>
                  <a:pt x="319" y="598"/>
                  <a:pt x="319" y="598"/>
                  <a:pt x="319" y="598"/>
                </a:cubicBezTo>
                <a:cubicBezTo>
                  <a:pt x="319" y="595"/>
                  <a:pt x="321" y="592"/>
                  <a:pt x="323" y="591"/>
                </a:cubicBezTo>
                <a:cubicBezTo>
                  <a:pt x="347" y="582"/>
                  <a:pt x="368" y="569"/>
                  <a:pt x="387" y="551"/>
                </a:cubicBezTo>
                <a:cubicBezTo>
                  <a:pt x="389" y="549"/>
                  <a:pt x="392" y="548"/>
                  <a:pt x="394" y="549"/>
                </a:cubicBezTo>
                <a:cubicBezTo>
                  <a:pt x="449" y="573"/>
                  <a:pt x="449" y="573"/>
                  <a:pt x="449" y="573"/>
                </a:cubicBezTo>
                <a:cubicBezTo>
                  <a:pt x="461" y="558"/>
                  <a:pt x="471" y="542"/>
                  <a:pt x="479" y="526"/>
                </a:cubicBezTo>
                <a:cubicBezTo>
                  <a:pt x="434" y="486"/>
                  <a:pt x="434" y="486"/>
                  <a:pt x="434" y="486"/>
                </a:cubicBezTo>
                <a:cubicBezTo>
                  <a:pt x="432" y="484"/>
                  <a:pt x="431" y="481"/>
                  <a:pt x="432" y="479"/>
                </a:cubicBezTo>
                <a:cubicBezTo>
                  <a:pt x="439" y="459"/>
                  <a:pt x="442" y="439"/>
                  <a:pt x="442" y="419"/>
                </a:cubicBezTo>
                <a:cubicBezTo>
                  <a:pt x="442" y="414"/>
                  <a:pt x="442" y="408"/>
                  <a:pt x="441" y="402"/>
                </a:cubicBezTo>
                <a:cubicBezTo>
                  <a:pt x="441" y="400"/>
                  <a:pt x="443" y="397"/>
                  <a:pt x="445" y="396"/>
                </a:cubicBezTo>
                <a:cubicBezTo>
                  <a:pt x="498" y="368"/>
                  <a:pt x="498" y="368"/>
                  <a:pt x="498" y="368"/>
                </a:cubicBezTo>
                <a:cubicBezTo>
                  <a:pt x="494" y="349"/>
                  <a:pt x="488" y="331"/>
                  <a:pt x="480" y="314"/>
                </a:cubicBezTo>
                <a:cubicBezTo>
                  <a:pt x="421" y="325"/>
                  <a:pt x="421" y="325"/>
                  <a:pt x="421" y="325"/>
                </a:cubicBezTo>
                <a:cubicBezTo>
                  <a:pt x="419" y="325"/>
                  <a:pt x="416" y="324"/>
                  <a:pt x="414" y="322"/>
                </a:cubicBezTo>
                <a:cubicBezTo>
                  <a:pt x="400" y="299"/>
                  <a:pt x="381" y="280"/>
                  <a:pt x="359" y="265"/>
                </a:cubicBezTo>
                <a:cubicBezTo>
                  <a:pt x="357" y="264"/>
                  <a:pt x="356" y="261"/>
                  <a:pt x="356" y="258"/>
                </a:cubicBezTo>
                <a:cubicBezTo>
                  <a:pt x="367" y="200"/>
                  <a:pt x="367" y="200"/>
                  <a:pt x="367" y="200"/>
                </a:cubicBezTo>
                <a:cubicBezTo>
                  <a:pt x="350" y="191"/>
                  <a:pt x="332" y="185"/>
                  <a:pt x="314" y="181"/>
                </a:cubicBezTo>
                <a:cubicBezTo>
                  <a:pt x="286" y="233"/>
                  <a:pt x="286" y="233"/>
                  <a:pt x="286" y="233"/>
                </a:cubicBezTo>
                <a:cubicBezTo>
                  <a:pt x="285" y="235"/>
                  <a:pt x="282" y="237"/>
                  <a:pt x="279" y="237"/>
                </a:cubicBezTo>
                <a:cubicBezTo>
                  <a:pt x="272" y="236"/>
                  <a:pt x="265" y="235"/>
                  <a:pt x="258" y="235"/>
                </a:cubicBezTo>
                <a:cubicBezTo>
                  <a:pt x="238" y="235"/>
                  <a:pt x="218" y="239"/>
                  <a:pt x="199" y="245"/>
                </a:cubicBezTo>
                <a:cubicBezTo>
                  <a:pt x="197" y="246"/>
                  <a:pt x="194" y="245"/>
                  <a:pt x="192" y="243"/>
                </a:cubicBezTo>
                <a:cubicBezTo>
                  <a:pt x="152" y="198"/>
                  <a:pt x="152" y="198"/>
                  <a:pt x="152" y="198"/>
                </a:cubicBezTo>
                <a:cubicBezTo>
                  <a:pt x="136" y="207"/>
                  <a:pt x="120" y="216"/>
                  <a:pt x="106" y="228"/>
                </a:cubicBezTo>
                <a:cubicBezTo>
                  <a:pt x="129" y="282"/>
                  <a:pt x="129" y="282"/>
                  <a:pt x="129" y="282"/>
                </a:cubicBezTo>
                <a:cubicBezTo>
                  <a:pt x="130" y="285"/>
                  <a:pt x="130" y="288"/>
                  <a:pt x="128" y="290"/>
                </a:cubicBezTo>
                <a:cubicBezTo>
                  <a:pt x="109" y="309"/>
                  <a:pt x="94" y="332"/>
                  <a:pt x="85" y="357"/>
                </a:cubicBezTo>
                <a:cubicBezTo>
                  <a:pt x="84" y="360"/>
                  <a:pt x="82" y="361"/>
                  <a:pt x="79" y="362"/>
                </a:cubicBezTo>
                <a:cubicBezTo>
                  <a:pt x="20" y="364"/>
                  <a:pt x="20" y="364"/>
                  <a:pt x="20" y="364"/>
                </a:cubicBezTo>
                <a:cubicBezTo>
                  <a:pt x="16" y="382"/>
                  <a:pt x="14" y="400"/>
                  <a:pt x="14" y="419"/>
                </a:cubicBezTo>
                <a:cubicBezTo>
                  <a:pt x="71" y="435"/>
                  <a:pt x="71" y="435"/>
                  <a:pt x="71" y="435"/>
                </a:cubicBezTo>
                <a:cubicBezTo>
                  <a:pt x="73" y="435"/>
                  <a:pt x="75" y="438"/>
                  <a:pt x="76" y="441"/>
                </a:cubicBezTo>
                <a:cubicBezTo>
                  <a:pt x="79" y="468"/>
                  <a:pt x="89" y="495"/>
                  <a:pt x="104" y="519"/>
                </a:cubicBezTo>
                <a:cubicBezTo>
                  <a:pt x="105" y="521"/>
                  <a:pt x="105" y="524"/>
                  <a:pt x="104" y="527"/>
                </a:cubicBezTo>
                <a:cubicBezTo>
                  <a:pt x="69" y="575"/>
                  <a:pt x="69" y="575"/>
                  <a:pt x="69" y="575"/>
                </a:cubicBezTo>
                <a:cubicBezTo>
                  <a:pt x="81" y="589"/>
                  <a:pt x="94" y="602"/>
                  <a:pt x="109" y="613"/>
                </a:cubicBezTo>
                <a:cubicBezTo>
                  <a:pt x="157" y="578"/>
                  <a:pt x="157" y="578"/>
                  <a:pt x="157" y="578"/>
                </a:cubicBezTo>
                <a:cubicBezTo>
                  <a:pt x="158" y="577"/>
                  <a:pt x="160" y="576"/>
                  <a:pt x="161" y="576"/>
                </a:cubicBezTo>
                <a:close/>
                <a:moveTo>
                  <a:pt x="258" y="484"/>
                </a:moveTo>
                <a:cubicBezTo>
                  <a:pt x="223" y="484"/>
                  <a:pt x="193" y="455"/>
                  <a:pt x="193" y="419"/>
                </a:cubicBezTo>
                <a:cubicBezTo>
                  <a:pt x="193" y="383"/>
                  <a:pt x="223" y="354"/>
                  <a:pt x="258" y="354"/>
                </a:cubicBezTo>
                <a:cubicBezTo>
                  <a:pt x="294" y="354"/>
                  <a:pt x="323" y="383"/>
                  <a:pt x="323" y="419"/>
                </a:cubicBezTo>
                <a:cubicBezTo>
                  <a:pt x="323" y="455"/>
                  <a:pt x="294" y="484"/>
                  <a:pt x="258" y="484"/>
                </a:cubicBezTo>
                <a:close/>
                <a:moveTo>
                  <a:pt x="258" y="368"/>
                </a:moveTo>
                <a:cubicBezTo>
                  <a:pt x="230" y="368"/>
                  <a:pt x="207" y="391"/>
                  <a:pt x="207" y="419"/>
                </a:cubicBezTo>
                <a:cubicBezTo>
                  <a:pt x="207" y="447"/>
                  <a:pt x="230" y="470"/>
                  <a:pt x="258" y="470"/>
                </a:cubicBezTo>
                <a:cubicBezTo>
                  <a:pt x="286" y="470"/>
                  <a:pt x="309" y="447"/>
                  <a:pt x="309" y="419"/>
                </a:cubicBezTo>
                <a:cubicBezTo>
                  <a:pt x="309" y="391"/>
                  <a:pt x="286" y="368"/>
                  <a:pt x="258" y="3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158" name="Freeform 143">
            <a:extLst>
              <a:ext uri="{FF2B5EF4-FFF2-40B4-BE49-F238E27FC236}">
                <a16:creationId xmlns:a16="http://schemas.microsoft.com/office/drawing/2014/main" id="{E9ED43CA-4FFA-3749-82DF-FF2D66FD57C6}"/>
              </a:ext>
            </a:extLst>
          </p:cNvPr>
          <p:cNvSpPr>
            <a:spLocks noEditPoints="1"/>
          </p:cNvSpPr>
          <p:nvPr/>
        </p:nvSpPr>
        <p:spPr bwMode="auto">
          <a:xfrm>
            <a:off x="2783632" y="4201075"/>
            <a:ext cx="576303" cy="488065"/>
          </a:xfrm>
          <a:custGeom>
            <a:avLst/>
            <a:gdLst>
              <a:gd name="T0" fmla="*/ 527 w 559"/>
              <a:gd name="T1" fmla="*/ 473 h 473"/>
              <a:gd name="T2" fmla="*/ 33 w 559"/>
              <a:gd name="T3" fmla="*/ 473 h 473"/>
              <a:gd name="T4" fmla="*/ 6 w 559"/>
              <a:gd name="T5" fmla="*/ 458 h 473"/>
              <a:gd name="T6" fmla="*/ 6 w 559"/>
              <a:gd name="T7" fmla="*/ 426 h 473"/>
              <a:gd name="T8" fmla="*/ 253 w 559"/>
              <a:gd name="T9" fmla="*/ 15 h 473"/>
              <a:gd name="T10" fmla="*/ 280 w 559"/>
              <a:gd name="T11" fmla="*/ 0 h 473"/>
              <a:gd name="T12" fmla="*/ 306 w 559"/>
              <a:gd name="T13" fmla="*/ 15 h 473"/>
              <a:gd name="T14" fmla="*/ 553 w 559"/>
              <a:gd name="T15" fmla="*/ 426 h 473"/>
              <a:gd name="T16" fmla="*/ 554 w 559"/>
              <a:gd name="T17" fmla="*/ 458 h 473"/>
              <a:gd name="T18" fmla="*/ 527 w 559"/>
              <a:gd name="T19" fmla="*/ 473 h 473"/>
              <a:gd name="T20" fmla="*/ 280 w 559"/>
              <a:gd name="T21" fmla="*/ 14 h 473"/>
              <a:gd name="T22" fmla="*/ 265 w 559"/>
              <a:gd name="T23" fmla="*/ 22 h 473"/>
              <a:gd name="T24" fmla="*/ 18 w 559"/>
              <a:gd name="T25" fmla="*/ 434 h 473"/>
              <a:gd name="T26" fmla="*/ 18 w 559"/>
              <a:gd name="T27" fmla="*/ 451 h 473"/>
              <a:gd name="T28" fmla="*/ 33 w 559"/>
              <a:gd name="T29" fmla="*/ 459 h 473"/>
              <a:gd name="T30" fmla="*/ 527 w 559"/>
              <a:gd name="T31" fmla="*/ 459 h 473"/>
              <a:gd name="T32" fmla="*/ 542 w 559"/>
              <a:gd name="T33" fmla="*/ 451 h 473"/>
              <a:gd name="T34" fmla="*/ 541 w 559"/>
              <a:gd name="T35" fmla="*/ 434 h 473"/>
              <a:gd name="T36" fmla="*/ 294 w 559"/>
              <a:gd name="T37" fmla="*/ 22 h 473"/>
              <a:gd name="T38" fmla="*/ 280 w 559"/>
              <a:gd name="T39" fmla="*/ 14 h 473"/>
              <a:gd name="T40" fmla="*/ 287 w 559"/>
              <a:gd name="T41" fmla="*/ 310 h 473"/>
              <a:gd name="T42" fmla="*/ 287 w 559"/>
              <a:gd name="T43" fmla="*/ 139 h 473"/>
              <a:gd name="T44" fmla="*/ 280 w 559"/>
              <a:gd name="T45" fmla="*/ 132 h 473"/>
              <a:gd name="T46" fmla="*/ 273 w 559"/>
              <a:gd name="T47" fmla="*/ 139 h 473"/>
              <a:gd name="T48" fmla="*/ 273 w 559"/>
              <a:gd name="T49" fmla="*/ 310 h 473"/>
              <a:gd name="T50" fmla="*/ 280 w 559"/>
              <a:gd name="T51" fmla="*/ 317 h 473"/>
              <a:gd name="T52" fmla="*/ 287 w 559"/>
              <a:gd name="T53" fmla="*/ 310 h 473"/>
              <a:gd name="T54" fmla="*/ 280 w 559"/>
              <a:gd name="T55" fmla="*/ 401 h 473"/>
              <a:gd name="T56" fmla="*/ 260 w 559"/>
              <a:gd name="T57" fmla="*/ 381 h 473"/>
              <a:gd name="T58" fmla="*/ 280 w 559"/>
              <a:gd name="T59" fmla="*/ 362 h 473"/>
              <a:gd name="T60" fmla="*/ 299 w 559"/>
              <a:gd name="T61" fmla="*/ 381 h 473"/>
              <a:gd name="T62" fmla="*/ 280 w 559"/>
              <a:gd name="T63" fmla="*/ 401 h 473"/>
              <a:gd name="T64" fmla="*/ 280 w 559"/>
              <a:gd name="T65" fmla="*/ 376 h 473"/>
              <a:gd name="T66" fmla="*/ 274 w 559"/>
              <a:gd name="T67" fmla="*/ 381 h 473"/>
              <a:gd name="T68" fmla="*/ 280 w 559"/>
              <a:gd name="T69" fmla="*/ 387 h 473"/>
              <a:gd name="T70" fmla="*/ 285 w 559"/>
              <a:gd name="T71" fmla="*/ 381 h 473"/>
              <a:gd name="T72" fmla="*/ 280 w 559"/>
              <a:gd name="T73" fmla="*/ 376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9" h="473">
                <a:moveTo>
                  <a:pt x="527" y="473"/>
                </a:moveTo>
                <a:cubicBezTo>
                  <a:pt x="33" y="473"/>
                  <a:pt x="33" y="473"/>
                  <a:pt x="33" y="473"/>
                </a:cubicBezTo>
                <a:cubicBezTo>
                  <a:pt x="22" y="473"/>
                  <a:pt x="11" y="467"/>
                  <a:pt x="6" y="458"/>
                </a:cubicBezTo>
                <a:cubicBezTo>
                  <a:pt x="0" y="448"/>
                  <a:pt x="0" y="436"/>
                  <a:pt x="6" y="426"/>
                </a:cubicBezTo>
                <a:cubicBezTo>
                  <a:pt x="253" y="15"/>
                  <a:pt x="253" y="15"/>
                  <a:pt x="253" y="15"/>
                </a:cubicBezTo>
                <a:cubicBezTo>
                  <a:pt x="259" y="5"/>
                  <a:pt x="269" y="0"/>
                  <a:pt x="280" y="0"/>
                </a:cubicBezTo>
                <a:cubicBezTo>
                  <a:pt x="291" y="0"/>
                  <a:pt x="301" y="5"/>
                  <a:pt x="306" y="15"/>
                </a:cubicBezTo>
                <a:cubicBezTo>
                  <a:pt x="553" y="426"/>
                  <a:pt x="553" y="426"/>
                  <a:pt x="553" y="426"/>
                </a:cubicBezTo>
                <a:cubicBezTo>
                  <a:pt x="559" y="436"/>
                  <a:pt x="559" y="448"/>
                  <a:pt x="554" y="458"/>
                </a:cubicBezTo>
                <a:cubicBezTo>
                  <a:pt x="548" y="467"/>
                  <a:pt x="538" y="473"/>
                  <a:pt x="527" y="473"/>
                </a:cubicBezTo>
                <a:close/>
                <a:moveTo>
                  <a:pt x="280" y="14"/>
                </a:moveTo>
                <a:cubicBezTo>
                  <a:pt x="274" y="14"/>
                  <a:pt x="268" y="17"/>
                  <a:pt x="265" y="22"/>
                </a:cubicBezTo>
                <a:cubicBezTo>
                  <a:pt x="18" y="434"/>
                  <a:pt x="18" y="434"/>
                  <a:pt x="18" y="434"/>
                </a:cubicBezTo>
                <a:cubicBezTo>
                  <a:pt x="15" y="439"/>
                  <a:pt x="15" y="445"/>
                  <a:pt x="18" y="451"/>
                </a:cubicBezTo>
                <a:cubicBezTo>
                  <a:pt x="21" y="456"/>
                  <a:pt x="27" y="459"/>
                  <a:pt x="33" y="459"/>
                </a:cubicBezTo>
                <a:cubicBezTo>
                  <a:pt x="527" y="459"/>
                  <a:pt x="527" y="459"/>
                  <a:pt x="527" y="459"/>
                </a:cubicBezTo>
                <a:cubicBezTo>
                  <a:pt x="533" y="459"/>
                  <a:pt x="539" y="456"/>
                  <a:pt x="542" y="451"/>
                </a:cubicBezTo>
                <a:cubicBezTo>
                  <a:pt x="545" y="445"/>
                  <a:pt x="545" y="439"/>
                  <a:pt x="541" y="434"/>
                </a:cubicBezTo>
                <a:cubicBezTo>
                  <a:pt x="294" y="22"/>
                  <a:pt x="294" y="22"/>
                  <a:pt x="294" y="22"/>
                </a:cubicBezTo>
                <a:cubicBezTo>
                  <a:pt x="291" y="17"/>
                  <a:pt x="286" y="14"/>
                  <a:pt x="280" y="14"/>
                </a:cubicBezTo>
                <a:close/>
                <a:moveTo>
                  <a:pt x="287" y="310"/>
                </a:moveTo>
                <a:cubicBezTo>
                  <a:pt x="287" y="139"/>
                  <a:pt x="287" y="139"/>
                  <a:pt x="287" y="139"/>
                </a:cubicBezTo>
                <a:cubicBezTo>
                  <a:pt x="287" y="135"/>
                  <a:pt x="284" y="132"/>
                  <a:pt x="280" y="132"/>
                </a:cubicBezTo>
                <a:cubicBezTo>
                  <a:pt x="276" y="132"/>
                  <a:pt x="273" y="135"/>
                  <a:pt x="273" y="139"/>
                </a:cubicBezTo>
                <a:cubicBezTo>
                  <a:pt x="273" y="310"/>
                  <a:pt x="273" y="310"/>
                  <a:pt x="273" y="310"/>
                </a:cubicBezTo>
                <a:cubicBezTo>
                  <a:pt x="273" y="314"/>
                  <a:pt x="276" y="317"/>
                  <a:pt x="280" y="317"/>
                </a:cubicBezTo>
                <a:cubicBezTo>
                  <a:pt x="284" y="317"/>
                  <a:pt x="287" y="314"/>
                  <a:pt x="287" y="310"/>
                </a:cubicBezTo>
                <a:close/>
                <a:moveTo>
                  <a:pt x="280" y="401"/>
                </a:moveTo>
                <a:cubicBezTo>
                  <a:pt x="269" y="401"/>
                  <a:pt x="260" y="392"/>
                  <a:pt x="260" y="381"/>
                </a:cubicBezTo>
                <a:cubicBezTo>
                  <a:pt x="260" y="370"/>
                  <a:pt x="269" y="362"/>
                  <a:pt x="280" y="362"/>
                </a:cubicBezTo>
                <a:cubicBezTo>
                  <a:pt x="291" y="362"/>
                  <a:pt x="299" y="370"/>
                  <a:pt x="299" y="381"/>
                </a:cubicBezTo>
                <a:cubicBezTo>
                  <a:pt x="299" y="392"/>
                  <a:pt x="291" y="401"/>
                  <a:pt x="280" y="401"/>
                </a:cubicBezTo>
                <a:close/>
                <a:moveTo>
                  <a:pt x="280" y="376"/>
                </a:moveTo>
                <a:cubicBezTo>
                  <a:pt x="277" y="376"/>
                  <a:pt x="274" y="378"/>
                  <a:pt x="274" y="381"/>
                </a:cubicBezTo>
                <a:cubicBezTo>
                  <a:pt x="274" y="384"/>
                  <a:pt x="277" y="387"/>
                  <a:pt x="280" y="387"/>
                </a:cubicBezTo>
                <a:cubicBezTo>
                  <a:pt x="283" y="387"/>
                  <a:pt x="285" y="384"/>
                  <a:pt x="285" y="381"/>
                </a:cubicBezTo>
                <a:cubicBezTo>
                  <a:pt x="285" y="378"/>
                  <a:pt x="283" y="376"/>
                  <a:pt x="280" y="3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2" name="Graphic 46">
            <a:extLst>
              <a:ext uri="{FF2B5EF4-FFF2-40B4-BE49-F238E27FC236}">
                <a16:creationId xmlns:a16="http://schemas.microsoft.com/office/drawing/2014/main" id="{EF65551E-6119-4463-64B1-6F3707B42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299" y="289720"/>
            <a:ext cx="4975359" cy="148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запроса</a:t>
            </a:r>
            <a:endParaRPr lang="en-US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747049B-81A8-9747-AB83-913E8577F45F}"/>
              </a:ext>
            </a:extLst>
          </p:cNvPr>
          <p:cNvSpPr/>
          <p:nvPr/>
        </p:nvSpPr>
        <p:spPr>
          <a:xfrm>
            <a:off x="405880" y="2828835"/>
            <a:ext cx="11773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662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win_events:1000,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clk:events.nix_events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400" dirty="0" err="1">
                <a:latin typeface="Consolas" panose="020B0609020204030204" pitchFamily="49" charset="0"/>
              </a:rPr>
              <a:t>db:postgre:pg_query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|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2662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eval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sourcetype = _type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|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2662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stats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66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by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sourcetype</a:t>
            </a:r>
            <a:endParaRPr lang="en-GB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64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rgbClr val="2662FC"/>
                </a:solidFill>
                <a:latin typeface="Consolas" panose="020B0609020204030204" pitchFamily="49" charset="0"/>
              </a:rPr>
              <a:t>db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E01B84-8416-FE7A-703F-E5AE496D3E39}"/>
              </a:ext>
            </a:extLst>
          </p:cNvPr>
          <p:cNvSpPr txBox="1"/>
          <p:nvPr/>
        </p:nvSpPr>
        <p:spPr>
          <a:xfrm>
            <a:off x="2099556" y="1484784"/>
            <a:ext cx="8208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| </a:t>
            </a:r>
            <a:r>
              <a:rPr lang="en-US" sz="2400" dirty="0" err="1">
                <a:solidFill>
                  <a:srgbClr val="2662FC"/>
                </a:solidFill>
                <a:latin typeface="Consolas" panose="020B0609020204030204" pitchFamily="49" charset="0"/>
              </a:rPr>
              <a:t>db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 </a:t>
            </a:r>
            <a:r>
              <a:rPr lang="en" b="0" dirty="0">
                <a:solidFill>
                  <a:srgbClr val="5CA300"/>
                </a:solidFill>
                <a:effectLst/>
                <a:latin typeface="JetBrains Mono"/>
              </a:rPr>
              <a:t>connection 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=</a:t>
            </a:r>
            <a:r>
              <a:rPr lang="en" b="0" dirty="0" err="1">
                <a:solidFill>
                  <a:srgbClr val="000000"/>
                </a:solidFill>
                <a:effectLst/>
                <a:latin typeface="JetBrains Mono"/>
              </a:rPr>
              <a:t>mysql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 </a:t>
            </a:r>
            <a:r>
              <a:rPr lang="en" b="0" dirty="0">
                <a:solidFill>
                  <a:srgbClr val="5CA300"/>
                </a:solidFill>
                <a:effectLst/>
                <a:latin typeface="JetBrains Mono"/>
              </a:rPr>
              <a:t>query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="SELECT * FROM </a:t>
            </a:r>
            <a:r>
              <a:rPr lang="en" b="0" dirty="0" err="1">
                <a:solidFill>
                  <a:srgbClr val="000000"/>
                </a:solidFill>
                <a:effectLst/>
                <a:latin typeface="JetBrains Mono"/>
              </a:rPr>
              <a:t>user_info.user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;"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A2CC0-53F2-ED74-8D00-852C9AC4FB01}"/>
              </a:ext>
            </a:extLst>
          </p:cNvPr>
          <p:cNvSpPr txBox="1"/>
          <p:nvPr/>
        </p:nvSpPr>
        <p:spPr>
          <a:xfrm>
            <a:off x="2207568" y="3041083"/>
            <a:ext cx="82089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0" dirty="0">
                <a:solidFill>
                  <a:srgbClr val="2662FC"/>
                </a:solidFill>
                <a:effectLst/>
                <a:latin typeface="JetBrains Mono"/>
              </a:rPr>
              <a:t>source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 '</a:t>
            </a:r>
            <a:r>
              <a:rPr lang="en" b="0" dirty="0" err="1">
                <a:solidFill>
                  <a:srgbClr val="000000"/>
                </a:solidFill>
                <a:effectLst/>
                <a:latin typeface="JetBrains Mono"/>
              </a:rPr>
              <a:t>win_events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-*'</a:t>
            </a:r>
          </a:p>
          <a:p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| </a:t>
            </a:r>
            <a:r>
              <a:rPr lang="en-US" sz="2400" dirty="0">
                <a:solidFill>
                  <a:srgbClr val="2662FC"/>
                </a:solidFill>
                <a:latin typeface="Consolas" panose="020B0609020204030204" pitchFamily="49" charset="0"/>
              </a:rPr>
              <a:t>append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 [| </a:t>
            </a:r>
            <a:r>
              <a:rPr lang="en-US" sz="2400" dirty="0" err="1">
                <a:solidFill>
                  <a:srgbClr val="2662FC"/>
                </a:solidFill>
                <a:latin typeface="Consolas" panose="020B0609020204030204" pitchFamily="49" charset="0"/>
              </a:rPr>
              <a:t>db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 </a:t>
            </a:r>
            <a:r>
              <a:rPr lang="en" b="0" dirty="0">
                <a:solidFill>
                  <a:srgbClr val="5CA300"/>
                </a:solidFill>
                <a:effectLst/>
                <a:latin typeface="JetBrains Mono"/>
              </a:rPr>
              <a:t>connection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=</a:t>
            </a:r>
            <a:r>
              <a:rPr lang="en" b="0" dirty="0" err="1">
                <a:solidFill>
                  <a:srgbClr val="000000"/>
                </a:solidFill>
                <a:effectLst/>
                <a:latin typeface="JetBrains Mono"/>
              </a:rPr>
              <a:t>hadoop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 </a:t>
            </a:r>
            <a:r>
              <a:rPr lang="en" b="0" dirty="0">
                <a:solidFill>
                  <a:srgbClr val="5CA300"/>
                </a:solidFill>
                <a:effectLst/>
                <a:latin typeface="JetBrains Mono"/>
              </a:rPr>
              <a:t>query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="SELECT * FROM </a:t>
            </a:r>
            <a:r>
              <a:rPr lang="en" b="0" dirty="0" err="1">
                <a:solidFill>
                  <a:srgbClr val="000000"/>
                </a:solidFill>
                <a:effectLst/>
                <a:latin typeface="JetBrains Mono"/>
              </a:rPr>
              <a:t>default.servers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 LIMIT 10"]</a:t>
            </a:r>
          </a:p>
          <a:p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| </a:t>
            </a:r>
            <a:r>
              <a:rPr lang="en" b="0" dirty="0">
                <a:solidFill>
                  <a:srgbClr val="2662FC"/>
                </a:solidFill>
                <a:effectLst/>
                <a:latin typeface="JetBrains Mono"/>
              </a:rPr>
              <a:t>stats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 </a:t>
            </a:r>
            <a:r>
              <a:rPr lang="en" b="0" dirty="0">
                <a:solidFill>
                  <a:srgbClr val="CF00CF"/>
                </a:solidFill>
                <a:effectLst/>
                <a:latin typeface="JetBrains Mono"/>
              </a:rPr>
              <a:t>count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 </a:t>
            </a:r>
            <a:r>
              <a:rPr lang="en" b="0" dirty="0">
                <a:solidFill>
                  <a:srgbClr val="F58220"/>
                </a:solidFill>
                <a:effectLst/>
                <a:latin typeface="JetBrains Mono"/>
              </a:rPr>
              <a:t>by</a:t>
            </a:r>
            <a:r>
              <a:rPr lang="en" b="0" dirty="0">
                <a:solidFill>
                  <a:srgbClr val="000000"/>
                </a:solidFill>
                <a:effectLst/>
                <a:latin typeface="JetBrains Mono"/>
              </a:rPr>
              <a:t>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F1C81-7589-B3DC-8838-A8DB7A7A82B5}"/>
              </a:ext>
            </a:extLst>
          </p:cNvPr>
          <p:cNvSpPr txBox="1"/>
          <p:nvPr/>
        </p:nvSpPr>
        <p:spPr>
          <a:xfrm>
            <a:off x="3539146" y="2149378"/>
            <a:ext cx="5113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rebuchet MS" panose="020B0703020202090204" pitchFamily="34" charset="0"/>
              </a:rPr>
              <a:t>Выполнение </a:t>
            </a:r>
            <a:r>
              <a:rPr lang="en-US" sz="2400" dirty="0">
                <a:latin typeface="Trebuchet MS" panose="020B0703020202090204" pitchFamily="34" charset="0"/>
              </a:rPr>
              <a:t>SQL </a:t>
            </a:r>
            <a:r>
              <a:rPr lang="ru-RU" sz="2400" dirty="0">
                <a:latin typeface="Trebuchet MS" panose="020B0703020202090204" pitchFamily="34" charset="0"/>
              </a:rPr>
              <a:t>во время запроса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F42C4A-4CB9-BB90-790B-0C102EAEC146}"/>
              </a:ext>
            </a:extLst>
          </p:cNvPr>
          <p:cNvSpPr txBox="1"/>
          <p:nvPr/>
        </p:nvSpPr>
        <p:spPr>
          <a:xfrm>
            <a:off x="2953572" y="5040783"/>
            <a:ext cx="6716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rebuchet MS" panose="020B0703020202090204" pitchFamily="34" charset="0"/>
              </a:rPr>
              <a:t>Комбинирование существующих команд с </a:t>
            </a:r>
            <a:r>
              <a:rPr lang="en-US" sz="2400" dirty="0" err="1">
                <a:solidFill>
                  <a:srgbClr val="2662FC"/>
                </a:solidFill>
                <a:latin typeface="Consolas" panose="020B0609020204030204" pitchFamily="49" charset="0"/>
              </a:rPr>
              <a:t>db</a:t>
            </a:r>
            <a:r>
              <a:rPr lang="ru-RU" dirty="0">
                <a:latin typeface="Trebuchet MS" panose="020B0703020202090204" pitchFamily="34" charset="0"/>
              </a:rPr>
              <a:t> </a:t>
            </a:r>
            <a:endParaRPr lang="ru-RU" sz="24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9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0924"/>
            <a:ext cx="10363200" cy="817561"/>
          </a:xfrm>
        </p:spPr>
        <p:txBody>
          <a:bodyPr/>
          <a:lstStyle/>
          <a:p>
            <a:r>
              <a:rPr lang="en-US" dirty="0" err="1">
                <a:solidFill>
                  <a:srgbClr val="2662FC"/>
                </a:solidFill>
                <a:latin typeface="Consolas" panose="020B0609020204030204" pitchFamily="49" charset="0"/>
              </a:rPr>
              <a:t>d</a:t>
            </a:r>
            <a:r>
              <a:rPr lang="en-US" sz="2800" dirty="0" err="1">
                <a:solidFill>
                  <a:srgbClr val="2662FC"/>
                </a:solidFill>
                <a:latin typeface="Consolas" panose="020B0609020204030204" pitchFamily="49" charset="0"/>
              </a:rPr>
              <a:t>b</a:t>
            </a:r>
            <a:r>
              <a:rPr lang="ru-RU" dirty="0"/>
              <a:t> конфигурации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A0D32E-7E8C-6A5A-C75B-72C5B3E9E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540" y="836712"/>
            <a:ext cx="8090920" cy="28429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1E9607-8904-3AAD-0FA9-826F0BAE2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540" y="3685464"/>
            <a:ext cx="8090920" cy="25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использовать?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4ECF28-403C-0E41-B10F-20B53ED17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6421"/>
            <a:ext cx="12192000" cy="585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2662FC"/>
                </a:solidFill>
                <a:latin typeface="Consolas" panose="020B0609020204030204" pitchFamily="49" charset="0"/>
              </a:rPr>
              <a:t>source</a:t>
            </a:r>
            <a:r>
              <a:rPr lang="en-US" sz="2800" dirty="0">
                <a:latin typeface="Consolas" panose="020B0609020204030204" pitchFamily="49" charset="0"/>
              </a:rPr>
              <a:t> </a:t>
            </a:r>
            <a:r>
              <a:rPr lang="en-US" sz="2800" dirty="0" err="1">
                <a:latin typeface="Consolas" panose="020B0609020204030204" pitchFamily="49" charset="0"/>
              </a:rPr>
              <a:t>db:mysql:my_had_query</a:t>
            </a:r>
            <a:r>
              <a:rPr lang="en-US" sz="2800" dirty="0">
                <a:latin typeface="Consolas" panose="020B0609020204030204" pitchFamily="49" charset="0"/>
              </a:rPr>
              <a:t>, </a:t>
            </a:r>
            <a:r>
              <a:rPr lang="en-US" sz="2800" dirty="0" err="1">
                <a:latin typeface="Consolas" panose="020B0609020204030204" pitchFamily="49" charset="0"/>
              </a:rPr>
              <a:t>db:postgre:pg_query</a:t>
            </a:r>
            <a:endParaRPr lang="en-US" sz="2800" dirty="0">
              <a:latin typeface="Consolas" panose="020B06090202040302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13BA8-22C4-4746-AB81-2180B7B3B085}"/>
              </a:ext>
            </a:extLst>
          </p:cNvPr>
          <p:cNvSpPr txBox="1"/>
          <p:nvPr/>
        </p:nvSpPr>
        <p:spPr>
          <a:xfrm>
            <a:off x="5473055" y="2905780"/>
            <a:ext cx="119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onsolas" panose="020B0609020204030204" pitchFamily="49" charset="0"/>
              </a:rPr>
              <a:t>mysql</a:t>
            </a:r>
            <a:endParaRPr lang="ru-RU" sz="2800" dirty="0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B2B1AF9-43B7-6F47-81F2-F9FE3E850E77}"/>
              </a:ext>
            </a:extLst>
          </p:cNvPr>
          <p:cNvSpPr/>
          <p:nvPr/>
        </p:nvSpPr>
        <p:spPr>
          <a:xfrm rot="16200000">
            <a:off x="3662105" y="1417766"/>
            <a:ext cx="121616" cy="10864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867400-7FB0-A843-B90D-72559AB0D14D}"/>
              </a:ext>
            </a:extLst>
          </p:cNvPr>
          <p:cNvSpPr/>
          <p:nvPr/>
        </p:nvSpPr>
        <p:spPr>
          <a:xfrm rot="16200000">
            <a:off x="8366082" y="1248191"/>
            <a:ext cx="121616" cy="13868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BDB7FC-9BE7-084C-B528-F361593975C3}"/>
              </a:ext>
            </a:extLst>
          </p:cNvPr>
          <p:cNvSpPr txBox="1"/>
          <p:nvPr/>
        </p:nvSpPr>
        <p:spPr>
          <a:xfrm>
            <a:off x="5303912" y="3340843"/>
            <a:ext cx="217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onsolas" panose="020B0609020204030204" pitchFamily="49" charset="0"/>
              </a:rPr>
              <a:t>postgre</a:t>
            </a:r>
            <a:endParaRPr lang="ru-RU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059E3-2746-0D4B-9FA8-37FF680D4727}"/>
              </a:ext>
            </a:extLst>
          </p:cNvPr>
          <p:cNvSpPr txBox="1"/>
          <p:nvPr/>
        </p:nvSpPr>
        <p:spPr>
          <a:xfrm>
            <a:off x="2927648" y="3864435"/>
            <a:ext cx="661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rebuchet MS" panose="020B0703020202090204" pitchFamily="34" charset="0"/>
              </a:rPr>
              <a:t>Указываем сохраненные </a:t>
            </a:r>
            <a:r>
              <a:rPr lang="en-US" sz="2400" dirty="0">
                <a:latin typeface="Trebuchet MS" panose="020B0703020202090204" pitchFamily="34" charset="0"/>
              </a:rPr>
              <a:t>JDBC </a:t>
            </a:r>
            <a:r>
              <a:rPr lang="ru-RU" sz="2400" dirty="0">
                <a:latin typeface="Trebuchet MS" panose="020B0703020202090204" pitchFamily="34" charset="0"/>
              </a:rPr>
              <a:t>конфигурации</a:t>
            </a:r>
          </a:p>
        </p:txBody>
      </p:sp>
    </p:spTree>
    <p:extLst>
      <p:ext uri="{BB962C8B-B14F-4D97-AF65-F5344CB8AC3E}">
        <p14:creationId xmlns:p14="http://schemas.microsoft.com/office/powerpoint/2010/main" val="42620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использовать?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4ECF28-403C-0E41-B10F-20B53ED17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6421"/>
            <a:ext cx="12192000" cy="585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2662FC"/>
                </a:solidFill>
                <a:latin typeface="Consolas" panose="020B0609020204030204" pitchFamily="49" charset="0"/>
              </a:rPr>
              <a:t>source</a:t>
            </a:r>
            <a:r>
              <a:rPr lang="en-US" sz="2800" dirty="0">
                <a:latin typeface="Consolas" panose="020B0609020204030204" pitchFamily="49" charset="0"/>
              </a:rPr>
              <a:t> </a:t>
            </a:r>
            <a:r>
              <a:rPr lang="en-US" sz="2800" dirty="0" err="1">
                <a:latin typeface="Consolas" panose="020B0609020204030204" pitchFamily="49" charset="0"/>
              </a:rPr>
              <a:t>db:mysql:my_had_query</a:t>
            </a:r>
            <a:r>
              <a:rPr lang="en-US" sz="2800" dirty="0">
                <a:latin typeface="Consolas" panose="020B0609020204030204" pitchFamily="49" charset="0"/>
              </a:rPr>
              <a:t>, </a:t>
            </a:r>
            <a:r>
              <a:rPr lang="en-US" sz="2800" dirty="0" err="1">
                <a:latin typeface="Consolas" panose="020B0609020204030204" pitchFamily="49" charset="0"/>
              </a:rPr>
              <a:t>db:postgre:pg_query</a:t>
            </a:r>
            <a:endParaRPr lang="en-US" sz="2800" dirty="0">
              <a:latin typeface="Consolas" panose="020B06090202040302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13BA8-22C4-4746-AB81-2180B7B3B085}"/>
              </a:ext>
            </a:extLst>
          </p:cNvPr>
          <p:cNvSpPr txBox="1"/>
          <p:nvPr/>
        </p:nvSpPr>
        <p:spPr>
          <a:xfrm>
            <a:off x="4779132" y="2947300"/>
            <a:ext cx="2633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onsolas" panose="020B0609020204030204" pitchFamily="49" charset="0"/>
              </a:rPr>
              <a:t>my_had_query</a:t>
            </a:r>
            <a:endParaRPr lang="ru-RU" sz="2800" dirty="0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B2B1AF9-43B7-6F47-81F2-F9FE3E850E77}"/>
              </a:ext>
            </a:extLst>
          </p:cNvPr>
          <p:cNvSpPr/>
          <p:nvPr/>
        </p:nvSpPr>
        <p:spPr>
          <a:xfrm rot="16200000">
            <a:off x="5529363" y="776011"/>
            <a:ext cx="121615" cy="2379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867400-7FB0-A843-B90D-72559AB0D14D}"/>
              </a:ext>
            </a:extLst>
          </p:cNvPr>
          <p:cNvSpPr/>
          <p:nvPr/>
        </p:nvSpPr>
        <p:spPr>
          <a:xfrm rot="16200000">
            <a:off x="10005002" y="1264580"/>
            <a:ext cx="121616" cy="13868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BDB7FC-9BE7-084C-B528-F361593975C3}"/>
              </a:ext>
            </a:extLst>
          </p:cNvPr>
          <p:cNvSpPr txBox="1"/>
          <p:nvPr/>
        </p:nvSpPr>
        <p:spPr>
          <a:xfrm>
            <a:off x="5213900" y="3320988"/>
            <a:ext cx="176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onsolas" panose="020B0609020204030204" pitchFamily="49" charset="0"/>
              </a:rPr>
              <a:t>pg_query</a:t>
            </a:r>
            <a:endParaRPr lang="ru-RU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059E3-2746-0D4B-9FA8-37FF680D4727}"/>
              </a:ext>
            </a:extLst>
          </p:cNvPr>
          <p:cNvSpPr txBox="1"/>
          <p:nvPr/>
        </p:nvSpPr>
        <p:spPr>
          <a:xfrm>
            <a:off x="4129050" y="4043646"/>
            <a:ext cx="3933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rebuchet MS" panose="020B0703020202090204" pitchFamily="34" charset="0"/>
              </a:rPr>
              <a:t>С</a:t>
            </a:r>
            <a:r>
              <a:rPr lang="ru-RU" sz="2400" dirty="0">
                <a:latin typeface="Trebuchet MS" panose="020B0703020202090204" pitchFamily="34" charset="0"/>
              </a:rPr>
              <a:t>охраненные </a:t>
            </a:r>
            <a:r>
              <a:rPr lang="en-US" dirty="0">
                <a:latin typeface="Trebuchet MS" panose="020B0703020202090204" pitchFamily="34" charset="0"/>
              </a:rPr>
              <a:t>SQL</a:t>
            </a:r>
            <a:r>
              <a:rPr lang="ru-RU" dirty="0">
                <a:latin typeface="Trebuchet MS" panose="020B0703020202090204" pitchFamily="34" charset="0"/>
              </a:rPr>
              <a:t> запросы</a:t>
            </a:r>
            <a:endParaRPr lang="ru-RU" sz="24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Monitor Language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0A5EA4-8712-076D-7B72-2CE786334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26" y="1097522"/>
            <a:ext cx="10618948" cy="48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1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Monitor Language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F416B-1360-9443-A9BB-84628B8DD5EC}"/>
              </a:ext>
            </a:extLst>
          </p:cNvPr>
          <p:cNvSpPr txBox="1"/>
          <p:nvPr/>
        </p:nvSpPr>
        <p:spPr>
          <a:xfrm>
            <a:off x="209550" y="872749"/>
            <a:ext cx="5404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327880"/>
                </a:solidFill>
                <a:latin typeface="Trebuchet MS" panose="020B0703020202090204" pitchFamily="34" charset="0"/>
              </a:rPr>
              <a:t>Подсказки команд и описание к ним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171F2-3115-2746-8F2B-5918203EA52B}"/>
              </a:ext>
            </a:extLst>
          </p:cNvPr>
          <p:cNvSpPr txBox="1"/>
          <p:nvPr/>
        </p:nvSpPr>
        <p:spPr>
          <a:xfrm>
            <a:off x="3746500" y="3632200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327880"/>
                </a:solidFill>
                <a:latin typeface="Trebuchet MS" panose="020B0703020202090204" pitchFamily="34" charset="0"/>
              </a:rPr>
              <a:t>Подсветка синтаксиса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1FF2DA-5645-6C2A-F5DC-48DB77206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23" y="1394359"/>
            <a:ext cx="8746740" cy="17719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D8213D-3E91-EFC4-103C-0E7BA7BFB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28" y="4164718"/>
            <a:ext cx="431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Monitor Language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F416B-1360-9443-A9BB-84628B8DD5EC}"/>
              </a:ext>
            </a:extLst>
          </p:cNvPr>
          <p:cNvSpPr txBox="1"/>
          <p:nvPr/>
        </p:nvSpPr>
        <p:spPr>
          <a:xfrm>
            <a:off x="10128448" y="696115"/>
            <a:ext cx="1377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327880"/>
                </a:solidFill>
                <a:latin typeface="Trebuchet MS" panose="020B0703020202090204" pitchFamily="34" charset="0"/>
              </a:rPr>
              <a:t>Timeline</a:t>
            </a:r>
            <a:endParaRPr lang="ru-RU" dirty="0">
              <a:solidFill>
                <a:srgbClr val="327880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171F2-3115-2746-8F2B-5918203EA52B}"/>
              </a:ext>
            </a:extLst>
          </p:cNvPr>
          <p:cNvSpPr txBox="1"/>
          <p:nvPr/>
        </p:nvSpPr>
        <p:spPr>
          <a:xfrm>
            <a:off x="8362730" y="414259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327880"/>
                </a:solidFill>
                <a:latin typeface="Trebuchet MS" panose="020B0703020202090204" pitchFamily="34" charset="0"/>
              </a:rPr>
              <a:t>Field Bar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1130F0-4FB3-486B-F83D-6C39E596F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" y="1097522"/>
            <a:ext cx="11733699" cy="14637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B457F1-FEA6-90F7-873F-6AC9BA02E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976" y="2690937"/>
            <a:ext cx="5235641" cy="386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Framework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A29C652-DAA1-B84D-AFF2-396481C832A6}"/>
              </a:ext>
            </a:extLst>
          </p:cNvPr>
          <p:cNvGrpSpPr/>
          <p:nvPr/>
        </p:nvGrpSpPr>
        <p:grpSpPr>
          <a:xfrm>
            <a:off x="3824967" y="1319400"/>
            <a:ext cx="7413542" cy="830997"/>
            <a:chOff x="3824967" y="1319400"/>
            <a:chExt cx="7413542" cy="8309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C3EEE4-4EBB-4A46-98B6-345554D27EEC}"/>
                </a:ext>
              </a:extLst>
            </p:cNvPr>
            <p:cNvSpPr txBox="1"/>
            <p:nvPr/>
          </p:nvSpPr>
          <p:spPr>
            <a:xfrm>
              <a:off x="4035046" y="1319400"/>
              <a:ext cx="720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Набор базовых визуализаций (</a:t>
              </a:r>
              <a:r>
                <a:rPr lang="en-US" dirty="0">
                  <a:latin typeface="Trebuchet MS" charset="0"/>
                  <a:ea typeface="Trebuchet MS" charset="0"/>
                  <a:cs typeface="Trebuchet MS" charset="0"/>
                </a:rPr>
                <a:t>table, line chart, column chart, bar chart, …</a:t>
              </a:r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)</a:t>
              </a: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3B5B9F4A-9747-2242-A37F-B7FA05EB1014}"/>
                </a:ext>
              </a:extLst>
            </p:cNvPr>
            <p:cNvSpPr/>
            <p:nvPr/>
          </p:nvSpPr>
          <p:spPr>
            <a:xfrm>
              <a:off x="3824967" y="1421591"/>
              <a:ext cx="92419" cy="6392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348D810-5491-C94B-87C5-00BCF4285A03}"/>
              </a:ext>
            </a:extLst>
          </p:cNvPr>
          <p:cNvGrpSpPr/>
          <p:nvPr/>
        </p:nvGrpSpPr>
        <p:grpSpPr>
          <a:xfrm>
            <a:off x="3824967" y="2402055"/>
            <a:ext cx="7311735" cy="830997"/>
            <a:chOff x="3824967" y="2488827"/>
            <a:chExt cx="7311735" cy="83099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E94314-6473-6F46-95ED-16FEA45645A3}"/>
                </a:ext>
              </a:extLst>
            </p:cNvPr>
            <p:cNvSpPr txBox="1"/>
            <p:nvPr/>
          </p:nvSpPr>
          <p:spPr>
            <a:xfrm>
              <a:off x="4036756" y="2488827"/>
              <a:ext cx="70999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Запуск поискового запроса и отображение его результатов</a:t>
              </a: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8F228F65-C5B9-F843-AA41-DE92E2150473}"/>
                </a:ext>
              </a:extLst>
            </p:cNvPr>
            <p:cNvSpPr/>
            <p:nvPr/>
          </p:nvSpPr>
          <p:spPr>
            <a:xfrm>
              <a:off x="3824967" y="2577876"/>
              <a:ext cx="92419" cy="6858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D856BE4-3B22-3242-9BE9-19EA15A51A20}"/>
              </a:ext>
            </a:extLst>
          </p:cNvPr>
          <p:cNvGrpSpPr/>
          <p:nvPr/>
        </p:nvGrpSpPr>
        <p:grpSpPr>
          <a:xfrm>
            <a:off x="3824967" y="3669376"/>
            <a:ext cx="6722830" cy="830997"/>
            <a:chOff x="3824967" y="3777430"/>
            <a:chExt cx="6722830" cy="83099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C1CA58-267E-E34E-9965-09B5D43B44B9}"/>
                </a:ext>
              </a:extLst>
            </p:cNvPr>
            <p:cNvSpPr txBox="1"/>
            <p:nvPr/>
          </p:nvSpPr>
          <p:spPr>
            <a:xfrm>
              <a:off x="4036756" y="3777430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Возможность настройки </a:t>
              </a:r>
              <a:r>
                <a:rPr lang="en-US" dirty="0">
                  <a:latin typeface="Trebuchet MS" charset="0"/>
                  <a:ea typeface="Trebuchet MS" charset="0"/>
                  <a:cs typeface="Trebuchet MS" charset="0"/>
                </a:rPr>
                <a:t>Drilldown</a:t>
              </a:r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 к </a:t>
              </a:r>
              <a:r>
                <a:rPr lang="ru-RU" dirty="0" err="1">
                  <a:latin typeface="Trebuchet MS" charset="0"/>
                  <a:ea typeface="Trebuchet MS" charset="0"/>
                  <a:cs typeface="Trebuchet MS" charset="0"/>
                </a:rPr>
                <a:t>дашбордам</a:t>
              </a:r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 или произвольной ссылке</a:t>
              </a: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7F0359FB-8733-1848-B4E4-ED79CC38CC03}"/>
                </a:ext>
              </a:extLst>
            </p:cNvPr>
            <p:cNvSpPr/>
            <p:nvPr/>
          </p:nvSpPr>
          <p:spPr>
            <a:xfrm>
              <a:off x="3824967" y="3861090"/>
              <a:ext cx="94129" cy="6858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Picture 52">
            <a:extLst>
              <a:ext uri="{FF2B5EF4-FFF2-40B4-BE49-F238E27FC236}">
                <a16:creationId xmlns:a16="http://schemas.microsoft.com/office/drawing/2014/main" id="{4049D680-1318-814A-B27F-32BC69008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28" y="2920842"/>
            <a:ext cx="1328088" cy="1016315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510C073-6A5D-3B4A-A38E-22BD2FB7394C}"/>
              </a:ext>
            </a:extLst>
          </p:cNvPr>
          <p:cNvGrpSpPr/>
          <p:nvPr/>
        </p:nvGrpSpPr>
        <p:grpSpPr>
          <a:xfrm>
            <a:off x="3823257" y="5121363"/>
            <a:ext cx="6722830" cy="497494"/>
            <a:chOff x="3823257" y="5121363"/>
            <a:chExt cx="6722830" cy="49749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BC37DE1-2574-F940-8F9A-028AAD700206}"/>
                </a:ext>
              </a:extLst>
            </p:cNvPr>
            <p:cNvSpPr txBox="1"/>
            <p:nvPr/>
          </p:nvSpPr>
          <p:spPr>
            <a:xfrm>
              <a:off x="4035046" y="5121363"/>
              <a:ext cx="65110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Поддержка различных цветовых тем</a:t>
              </a: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579CCDD6-61B6-4744-A0AC-0FE7B10129C6}"/>
                </a:ext>
              </a:extLst>
            </p:cNvPr>
            <p:cNvSpPr/>
            <p:nvPr/>
          </p:nvSpPr>
          <p:spPr>
            <a:xfrm>
              <a:off x="3823257" y="5157192"/>
              <a:ext cx="92419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735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Framework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66E3B4-64CB-A998-215A-FCEC0F960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32" y="980728"/>
            <a:ext cx="11808535" cy="513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5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2D17-E8F4-EC42-B58F-764F9056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клиенты</a:t>
            </a:r>
            <a:endParaRPr lang="en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2D1CB-C87F-4C42-9FA3-C8FEBFC86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21" y="1578788"/>
            <a:ext cx="1133775" cy="1061026"/>
          </a:xfrm>
          <a:prstGeom prst="rect">
            <a:avLst/>
          </a:prstGeom>
        </p:spPr>
      </p:pic>
      <p:sp>
        <p:nvSpPr>
          <p:cNvPr id="4" name="Shape 1319">
            <a:extLst>
              <a:ext uri="{FF2B5EF4-FFF2-40B4-BE49-F238E27FC236}">
                <a16:creationId xmlns:a16="http://schemas.microsoft.com/office/drawing/2014/main" id="{E09B2AAB-D63B-E04E-BD6B-DCA9CADC90B5}"/>
              </a:ext>
            </a:extLst>
          </p:cNvPr>
          <p:cNvSpPr txBox="1"/>
          <p:nvPr/>
        </p:nvSpPr>
        <p:spPr>
          <a:xfrm>
            <a:off x="1931826" y="1546695"/>
            <a:ext cx="2556376" cy="9943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Trebuchet MS" panose="020B0703020202090204" pitchFamily="34" charset="0"/>
              </a:rPr>
              <a:t>The Central Bank of the Russian Federation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ECE01-7052-5042-9222-6D91125DC0B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52" y="5202925"/>
            <a:ext cx="635602" cy="12371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4F4A07-CB4B-5E48-8D0F-D18F3B88369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2123" y="2494148"/>
            <a:ext cx="2372839" cy="982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24EA6-4C6C-104D-B458-A938F962E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61" y="3797636"/>
            <a:ext cx="1969462" cy="772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231446-8C08-B34A-BC5D-98F2D614C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5" y="3193295"/>
            <a:ext cx="3180306" cy="971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8934A-4F1C-954E-B9B8-4066E0B35A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446" y="3618323"/>
            <a:ext cx="3002154" cy="1259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798989-35A8-4A4A-97A0-7F7C293A35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24" y="5586169"/>
            <a:ext cx="3159645" cy="861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2E16D9-4CA9-5841-987E-6A1C6F523D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19" y="4542650"/>
            <a:ext cx="3343828" cy="10815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4713DD-DCCF-FC4E-B163-A8EF13012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636" y="1792505"/>
            <a:ext cx="2959819" cy="5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FF476E-4530-4A45-8B41-C3F4B5E22C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4636" y="5019975"/>
            <a:ext cx="3273631" cy="806899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ABDDA4D-D6A5-1740-B9DB-175534AA90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3412" y="3663172"/>
            <a:ext cx="2803149" cy="157910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6A7EAF5-C08C-6D43-B2AE-B0EF60B740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72327" y="2863298"/>
            <a:ext cx="3960806" cy="69060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8FB544-DB68-3246-8ABF-31BF433E3A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24457" y="1284958"/>
            <a:ext cx="2935560" cy="107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Dashboard Framework</a:t>
            </a:r>
            <a:endParaRPr lang="en-US" dirty="0"/>
          </a:p>
        </p:txBody>
      </p:sp>
      <p:pic>
        <p:nvPicPr>
          <p:cNvPr id="23" name="Picture 52">
            <a:extLst>
              <a:ext uri="{FF2B5EF4-FFF2-40B4-BE49-F238E27FC236}">
                <a16:creationId xmlns:a16="http://schemas.microsoft.com/office/drawing/2014/main" id="{20BA3B6D-8A2E-2B4C-A79A-D0A09C2F9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28" y="2920842"/>
            <a:ext cx="1328088" cy="1016315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F9F50BD-DCC5-FA43-991C-47605F55AE23}"/>
              </a:ext>
            </a:extLst>
          </p:cNvPr>
          <p:cNvGrpSpPr/>
          <p:nvPr/>
        </p:nvGrpSpPr>
        <p:grpSpPr>
          <a:xfrm>
            <a:off x="3824967" y="1319400"/>
            <a:ext cx="7413542" cy="830997"/>
            <a:chOff x="3824967" y="1319400"/>
            <a:chExt cx="7413542" cy="8309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985539-B159-5448-9DAD-148EC28411D4}"/>
                </a:ext>
              </a:extLst>
            </p:cNvPr>
            <p:cNvSpPr txBox="1"/>
            <p:nvPr/>
          </p:nvSpPr>
          <p:spPr>
            <a:xfrm>
              <a:off x="4035046" y="1319400"/>
              <a:ext cx="720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Бесшовная интеграция со страницей создания визуализаций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7DA022-08DD-CD45-B31E-D06A93625179}"/>
                </a:ext>
              </a:extLst>
            </p:cNvPr>
            <p:cNvSpPr/>
            <p:nvPr/>
          </p:nvSpPr>
          <p:spPr>
            <a:xfrm>
              <a:off x="3824967" y="1376772"/>
              <a:ext cx="92419" cy="7736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EEA78C5-E731-8643-AD43-2B653F8B114A}"/>
              </a:ext>
            </a:extLst>
          </p:cNvPr>
          <p:cNvGrpSpPr/>
          <p:nvPr/>
        </p:nvGrpSpPr>
        <p:grpSpPr>
          <a:xfrm>
            <a:off x="3824967" y="2402055"/>
            <a:ext cx="6721120" cy="830997"/>
            <a:chOff x="3824967" y="2488827"/>
            <a:chExt cx="6721120" cy="83099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3B9D2D-A6E4-FC4D-B6C1-20D785CAD286}"/>
                </a:ext>
              </a:extLst>
            </p:cNvPr>
            <p:cNvSpPr txBox="1"/>
            <p:nvPr/>
          </p:nvSpPr>
          <p:spPr>
            <a:xfrm>
              <a:off x="4036756" y="2488827"/>
              <a:ext cx="65093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>
                  <a:latin typeface="Trebuchet MS" charset="0"/>
                  <a:ea typeface="Trebuchet MS" charset="0"/>
                  <a:cs typeface="Trebuchet MS" charset="0"/>
                </a:rPr>
                <a:t>Ресайзинг</a:t>
              </a:r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 визуализации по размеру контента</a:t>
              </a: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E3376D63-9267-1643-8DA2-DF419F14F83C}"/>
                </a:ext>
              </a:extLst>
            </p:cNvPr>
            <p:cNvSpPr/>
            <p:nvPr/>
          </p:nvSpPr>
          <p:spPr>
            <a:xfrm>
              <a:off x="3824967" y="2516419"/>
              <a:ext cx="92419" cy="77995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E033C82-97ED-E44A-BC0D-4996C9637532}"/>
              </a:ext>
            </a:extLst>
          </p:cNvPr>
          <p:cNvGrpSpPr/>
          <p:nvPr/>
        </p:nvGrpSpPr>
        <p:grpSpPr>
          <a:xfrm>
            <a:off x="3824719" y="3415180"/>
            <a:ext cx="6722830" cy="842649"/>
            <a:chOff x="3824967" y="3777430"/>
            <a:chExt cx="6722830" cy="84264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6558EE-6569-A746-8E79-67CA9166C9A8}"/>
                </a:ext>
              </a:extLst>
            </p:cNvPr>
            <p:cNvSpPr txBox="1"/>
            <p:nvPr/>
          </p:nvSpPr>
          <p:spPr>
            <a:xfrm>
              <a:off x="4036756" y="3777430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Возможность настройки дашборда с помощью </a:t>
              </a:r>
              <a:r>
                <a:rPr lang="en-US" dirty="0">
                  <a:latin typeface="Trebuchet MS" charset="0"/>
                  <a:ea typeface="Trebuchet MS" charset="0"/>
                  <a:cs typeface="Trebuchet MS" charset="0"/>
                </a:rPr>
                <a:t>JSON</a:t>
              </a:r>
              <a:endParaRPr lang="ru-RU" dirty="0"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C14BA84-542F-B64F-89BE-705B2C8564D2}"/>
                </a:ext>
              </a:extLst>
            </p:cNvPr>
            <p:cNvSpPr/>
            <p:nvPr/>
          </p:nvSpPr>
          <p:spPr>
            <a:xfrm>
              <a:off x="3824967" y="3789082"/>
              <a:ext cx="92419" cy="8309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DB88BA6-61DC-704B-9DE7-D662257990FE}"/>
              </a:ext>
            </a:extLst>
          </p:cNvPr>
          <p:cNvGrpSpPr/>
          <p:nvPr/>
        </p:nvGrpSpPr>
        <p:grpSpPr>
          <a:xfrm>
            <a:off x="3820600" y="4478269"/>
            <a:ext cx="6722830" cy="497494"/>
            <a:chOff x="3823257" y="5121363"/>
            <a:chExt cx="6722830" cy="49749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CB0E938-2A06-B54F-B58C-657AA0F59E3E}"/>
                </a:ext>
              </a:extLst>
            </p:cNvPr>
            <p:cNvSpPr txBox="1"/>
            <p:nvPr/>
          </p:nvSpPr>
          <p:spPr>
            <a:xfrm>
              <a:off x="4035046" y="5121363"/>
              <a:ext cx="65110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Выравнивание панелей по сетке</a:t>
              </a:r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217BF022-79B7-B947-923D-2D2148B13B32}"/>
                </a:ext>
              </a:extLst>
            </p:cNvPr>
            <p:cNvSpPr/>
            <p:nvPr/>
          </p:nvSpPr>
          <p:spPr>
            <a:xfrm>
              <a:off x="3823257" y="5157192"/>
              <a:ext cx="92419" cy="46166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105B3E9-A04B-DC2C-E65E-C672D4ADB8D7}"/>
              </a:ext>
            </a:extLst>
          </p:cNvPr>
          <p:cNvGrpSpPr/>
          <p:nvPr/>
        </p:nvGrpSpPr>
        <p:grpSpPr>
          <a:xfrm>
            <a:off x="3823257" y="5232032"/>
            <a:ext cx="7415252" cy="461665"/>
            <a:chOff x="3823257" y="5157192"/>
            <a:chExt cx="7415252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9A4508-364A-7CAE-AAF2-617626CD2E64}"/>
                </a:ext>
              </a:extLst>
            </p:cNvPr>
            <p:cNvSpPr txBox="1"/>
            <p:nvPr/>
          </p:nvSpPr>
          <p:spPr>
            <a:xfrm>
              <a:off x="4035046" y="5157192"/>
              <a:ext cx="7203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Возможность использования гибкой фильтрации</a:t>
              </a:r>
            </a:p>
          </p:txBody>
        </p:sp>
        <p:sp>
          <p:nvSpPr>
            <p:cNvPr id="5" name="Rectangle 14">
              <a:extLst>
                <a:ext uri="{FF2B5EF4-FFF2-40B4-BE49-F238E27FC236}">
                  <a16:creationId xmlns:a16="http://schemas.microsoft.com/office/drawing/2014/main" id="{6FA52123-5910-4F1E-16F5-B1BD437E05B0}"/>
                </a:ext>
              </a:extLst>
            </p:cNvPr>
            <p:cNvSpPr/>
            <p:nvPr/>
          </p:nvSpPr>
          <p:spPr>
            <a:xfrm>
              <a:off x="3823257" y="5157192"/>
              <a:ext cx="92419" cy="46166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74332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Framework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02B6BF-2606-7AD8-7204-889AD17BD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12" y="944724"/>
            <a:ext cx="8222176" cy="51864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EEBA79-6451-5239-30C9-549B99140F23}"/>
              </a:ext>
            </a:extLst>
          </p:cNvPr>
          <p:cNvSpPr txBox="1"/>
          <p:nvPr/>
        </p:nvSpPr>
        <p:spPr>
          <a:xfrm>
            <a:off x="1000897" y="635137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0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AC26E4-50DE-5F4F-86C1-B3F9D925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dirty="0"/>
              <a:t>SDK </a:t>
            </a:r>
            <a:r>
              <a:rPr lang="ru-RU" dirty="0"/>
              <a:t>для создания визуализаций на </a:t>
            </a:r>
            <a:r>
              <a:rPr lang="en-US" dirty="0"/>
              <a:t>Smart Monitor</a:t>
            </a:r>
            <a:endParaRPr lang="ru-RU" dirty="0"/>
          </a:p>
        </p:txBody>
      </p:sp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98B27AA4-0A92-7D44-8374-FBF143238CCE}"/>
              </a:ext>
            </a:extLst>
          </p:cNvPr>
          <p:cNvSpPr/>
          <p:nvPr/>
        </p:nvSpPr>
        <p:spPr>
          <a:xfrm>
            <a:off x="4705973" y="3056467"/>
            <a:ext cx="2848563" cy="2848563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  <a:scene3d>
            <a:camera prst="perspectiveRelaxed" fov="2400000">
              <a:rot lat="19626000" lon="960000" rev="19092000"/>
            </a:camera>
            <a:lightRig rig="threePt" dir="t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02C6A831-9690-F64B-846C-8C01EA49D522}"/>
              </a:ext>
            </a:extLst>
          </p:cNvPr>
          <p:cNvSpPr/>
          <p:nvPr/>
        </p:nvSpPr>
        <p:spPr>
          <a:xfrm>
            <a:off x="4705973" y="2397948"/>
            <a:ext cx="2848563" cy="2848563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  <a:scene3d>
            <a:camera prst="perspectiveRelaxed" fov="2400000">
              <a:rot lat="19626000" lon="960000" rev="19092000"/>
            </a:camera>
            <a:lightRig rig="threePt" dir="t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53C9136A-D85C-6D4D-95E1-AD39C3E05A2E}"/>
              </a:ext>
            </a:extLst>
          </p:cNvPr>
          <p:cNvSpPr/>
          <p:nvPr/>
        </p:nvSpPr>
        <p:spPr>
          <a:xfrm>
            <a:off x="4705973" y="1739429"/>
            <a:ext cx="2848563" cy="2848563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perspectiveRelaxed" fov="2400000">
              <a:rot lat="19626000" lon="960000" rev="19092000"/>
            </a:camera>
            <a:lightRig rig="threePt" dir="t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09FC4CC9-C3DF-184B-9B0F-E885EC7ED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709" y="3490391"/>
            <a:ext cx="791464" cy="791464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9" name="Freeform 33">
            <a:extLst>
              <a:ext uri="{FF2B5EF4-FFF2-40B4-BE49-F238E27FC236}">
                <a16:creationId xmlns:a16="http://schemas.microsoft.com/office/drawing/2014/main" id="{A288F426-D560-8A4C-B13F-AEA3C7D268A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265202" y="3654609"/>
            <a:ext cx="476669" cy="463027"/>
          </a:xfrm>
          <a:custGeom>
            <a:avLst/>
            <a:gdLst>
              <a:gd name="T0" fmla="*/ 637 w 826"/>
              <a:gd name="T1" fmla="*/ 523 h 802"/>
              <a:gd name="T2" fmla="*/ 663 w 826"/>
              <a:gd name="T3" fmla="*/ 472 h 802"/>
              <a:gd name="T4" fmla="*/ 573 w 826"/>
              <a:gd name="T5" fmla="*/ 536 h 802"/>
              <a:gd name="T6" fmla="*/ 597 w 826"/>
              <a:gd name="T7" fmla="*/ 320 h 802"/>
              <a:gd name="T8" fmla="*/ 765 w 826"/>
              <a:gd name="T9" fmla="*/ 281 h 802"/>
              <a:gd name="T10" fmla="*/ 786 w 826"/>
              <a:gd name="T11" fmla="*/ 91 h 802"/>
              <a:gd name="T12" fmla="*/ 706 w 826"/>
              <a:gd name="T13" fmla="*/ 160 h 802"/>
              <a:gd name="T14" fmla="*/ 654 w 826"/>
              <a:gd name="T15" fmla="*/ 109 h 802"/>
              <a:gd name="T16" fmla="*/ 724 w 826"/>
              <a:gd name="T17" fmla="*/ 28 h 802"/>
              <a:gd name="T18" fmla="*/ 649 w 826"/>
              <a:gd name="T19" fmla="*/ 2 h 802"/>
              <a:gd name="T20" fmla="*/ 494 w 826"/>
              <a:gd name="T21" fmla="*/ 218 h 802"/>
              <a:gd name="T22" fmla="*/ 185 w 826"/>
              <a:gd name="T23" fmla="*/ 148 h 802"/>
              <a:gd name="T24" fmla="*/ 203 w 826"/>
              <a:gd name="T25" fmla="*/ 123 h 802"/>
              <a:gd name="T26" fmla="*/ 95 w 826"/>
              <a:gd name="T27" fmla="*/ 7 h 802"/>
              <a:gd name="T28" fmla="*/ 18 w 826"/>
              <a:gd name="T29" fmla="*/ 58 h 802"/>
              <a:gd name="T30" fmla="*/ 18 w 826"/>
              <a:gd name="T31" fmla="*/ 84 h 802"/>
              <a:gd name="T32" fmla="*/ 134 w 826"/>
              <a:gd name="T33" fmla="*/ 192 h 802"/>
              <a:gd name="T34" fmla="*/ 160 w 826"/>
              <a:gd name="T35" fmla="*/ 174 h 802"/>
              <a:gd name="T36" fmla="*/ 228 w 826"/>
              <a:gd name="T37" fmla="*/ 483 h 802"/>
              <a:gd name="T38" fmla="*/ 61 w 826"/>
              <a:gd name="T39" fmla="*/ 522 h 802"/>
              <a:gd name="T40" fmla="*/ 39 w 826"/>
              <a:gd name="T41" fmla="*/ 713 h 802"/>
              <a:gd name="T42" fmla="*/ 120 w 826"/>
              <a:gd name="T43" fmla="*/ 643 h 802"/>
              <a:gd name="T44" fmla="*/ 171 w 826"/>
              <a:gd name="T45" fmla="*/ 695 h 802"/>
              <a:gd name="T46" fmla="*/ 102 w 826"/>
              <a:gd name="T47" fmla="*/ 775 h 802"/>
              <a:gd name="T48" fmla="*/ 176 w 826"/>
              <a:gd name="T49" fmla="*/ 802 h 802"/>
              <a:gd name="T50" fmla="*/ 331 w 826"/>
              <a:gd name="T51" fmla="*/ 586 h 802"/>
              <a:gd name="T52" fmla="*/ 547 w 826"/>
              <a:gd name="T53" fmla="*/ 562 h 802"/>
              <a:gd name="T54" fmla="*/ 483 w 826"/>
              <a:gd name="T55" fmla="*/ 652 h 802"/>
              <a:gd name="T56" fmla="*/ 509 w 826"/>
              <a:gd name="T57" fmla="*/ 652 h 802"/>
              <a:gd name="T58" fmla="*/ 689 w 826"/>
              <a:gd name="T59" fmla="*/ 780 h 802"/>
              <a:gd name="T60" fmla="*/ 791 w 826"/>
              <a:gd name="T61" fmla="*/ 780 h 802"/>
              <a:gd name="T62" fmla="*/ 791 w 826"/>
              <a:gd name="T63" fmla="*/ 677 h 802"/>
              <a:gd name="T64" fmla="*/ 57 w 826"/>
              <a:gd name="T65" fmla="*/ 71 h 802"/>
              <a:gd name="T66" fmla="*/ 160 w 826"/>
              <a:gd name="T67" fmla="*/ 123 h 802"/>
              <a:gd name="T68" fmla="*/ 297 w 826"/>
              <a:gd name="T69" fmla="*/ 568 h 802"/>
              <a:gd name="T70" fmla="*/ 266 w 826"/>
              <a:gd name="T71" fmla="*/ 728 h 802"/>
              <a:gd name="T72" fmla="*/ 154 w 826"/>
              <a:gd name="T73" fmla="*/ 763 h 802"/>
              <a:gd name="T74" fmla="*/ 207 w 826"/>
              <a:gd name="T75" fmla="*/ 702 h 802"/>
              <a:gd name="T76" fmla="*/ 189 w 826"/>
              <a:gd name="T77" fmla="*/ 607 h 802"/>
              <a:gd name="T78" fmla="*/ 99 w 826"/>
              <a:gd name="T79" fmla="*/ 612 h 802"/>
              <a:gd name="T80" fmla="*/ 86 w 826"/>
              <a:gd name="T81" fmla="*/ 548 h 802"/>
              <a:gd name="T82" fmla="*/ 226 w 826"/>
              <a:gd name="T83" fmla="*/ 521 h 802"/>
              <a:gd name="T84" fmla="*/ 528 w 826"/>
              <a:gd name="T85" fmla="*/ 235 h 802"/>
              <a:gd name="T86" fmla="*/ 559 w 826"/>
              <a:gd name="T87" fmla="*/ 75 h 802"/>
              <a:gd name="T88" fmla="*/ 671 w 826"/>
              <a:gd name="T89" fmla="*/ 40 h 802"/>
              <a:gd name="T90" fmla="*/ 618 w 826"/>
              <a:gd name="T91" fmla="*/ 101 h 802"/>
              <a:gd name="T92" fmla="*/ 636 w 826"/>
              <a:gd name="T93" fmla="*/ 196 h 802"/>
              <a:gd name="T94" fmla="*/ 726 w 826"/>
              <a:gd name="T95" fmla="*/ 191 h 802"/>
              <a:gd name="T96" fmla="*/ 739 w 826"/>
              <a:gd name="T97" fmla="*/ 255 h 802"/>
              <a:gd name="T98" fmla="*/ 599 w 826"/>
              <a:gd name="T99" fmla="*/ 283 h 802"/>
              <a:gd name="T100" fmla="*/ 297 w 826"/>
              <a:gd name="T101" fmla="*/ 568 h 802"/>
              <a:gd name="T102" fmla="*/ 714 w 826"/>
              <a:gd name="T103" fmla="*/ 755 h 802"/>
              <a:gd name="T104" fmla="*/ 611 w 826"/>
              <a:gd name="T105" fmla="*/ 549 h 802"/>
              <a:gd name="T106" fmla="*/ 776 w 826"/>
              <a:gd name="T107" fmla="*/ 729 h 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26" h="802">
                <a:moveTo>
                  <a:pt x="791" y="677"/>
                </a:moveTo>
                <a:cubicBezTo>
                  <a:pt x="637" y="523"/>
                  <a:pt x="637" y="523"/>
                  <a:pt x="637" y="523"/>
                </a:cubicBezTo>
                <a:cubicBezTo>
                  <a:pt x="663" y="498"/>
                  <a:pt x="663" y="498"/>
                  <a:pt x="663" y="498"/>
                </a:cubicBezTo>
                <a:cubicBezTo>
                  <a:pt x="670" y="490"/>
                  <a:pt x="670" y="479"/>
                  <a:pt x="663" y="472"/>
                </a:cubicBezTo>
                <a:cubicBezTo>
                  <a:pt x="656" y="465"/>
                  <a:pt x="644" y="465"/>
                  <a:pt x="637" y="472"/>
                </a:cubicBezTo>
                <a:cubicBezTo>
                  <a:pt x="573" y="536"/>
                  <a:pt x="573" y="536"/>
                  <a:pt x="573" y="536"/>
                </a:cubicBezTo>
                <a:cubicBezTo>
                  <a:pt x="477" y="440"/>
                  <a:pt x="477" y="440"/>
                  <a:pt x="477" y="440"/>
                </a:cubicBezTo>
                <a:cubicBezTo>
                  <a:pt x="597" y="320"/>
                  <a:pt x="597" y="320"/>
                  <a:pt x="597" y="320"/>
                </a:cubicBezTo>
                <a:cubicBezTo>
                  <a:pt x="614" y="326"/>
                  <a:pt x="631" y="329"/>
                  <a:pt x="649" y="329"/>
                </a:cubicBezTo>
                <a:cubicBezTo>
                  <a:pt x="693" y="329"/>
                  <a:pt x="734" y="312"/>
                  <a:pt x="765" y="281"/>
                </a:cubicBezTo>
                <a:cubicBezTo>
                  <a:pt x="812" y="234"/>
                  <a:pt x="826" y="163"/>
                  <a:pt x="800" y="102"/>
                </a:cubicBezTo>
                <a:cubicBezTo>
                  <a:pt x="797" y="96"/>
                  <a:pt x="792" y="92"/>
                  <a:pt x="786" y="91"/>
                </a:cubicBezTo>
                <a:cubicBezTo>
                  <a:pt x="780" y="90"/>
                  <a:pt x="774" y="92"/>
                  <a:pt x="770" y="96"/>
                </a:cubicBezTo>
                <a:cubicBezTo>
                  <a:pt x="706" y="160"/>
                  <a:pt x="706" y="160"/>
                  <a:pt x="706" y="160"/>
                </a:cubicBezTo>
                <a:cubicBezTo>
                  <a:pt x="654" y="160"/>
                  <a:pt x="654" y="160"/>
                  <a:pt x="654" y="160"/>
                </a:cubicBezTo>
                <a:cubicBezTo>
                  <a:pt x="654" y="109"/>
                  <a:pt x="654" y="109"/>
                  <a:pt x="654" y="109"/>
                </a:cubicBezTo>
                <a:cubicBezTo>
                  <a:pt x="719" y="44"/>
                  <a:pt x="719" y="44"/>
                  <a:pt x="719" y="44"/>
                </a:cubicBezTo>
                <a:cubicBezTo>
                  <a:pt x="723" y="40"/>
                  <a:pt x="725" y="34"/>
                  <a:pt x="724" y="28"/>
                </a:cubicBezTo>
                <a:cubicBezTo>
                  <a:pt x="722" y="22"/>
                  <a:pt x="718" y="17"/>
                  <a:pt x="713" y="15"/>
                </a:cubicBezTo>
                <a:cubicBezTo>
                  <a:pt x="692" y="6"/>
                  <a:pt x="671" y="2"/>
                  <a:pt x="649" y="2"/>
                </a:cubicBezTo>
                <a:cubicBezTo>
                  <a:pt x="605" y="2"/>
                  <a:pt x="564" y="19"/>
                  <a:pt x="533" y="50"/>
                </a:cubicBezTo>
                <a:cubicBezTo>
                  <a:pt x="489" y="94"/>
                  <a:pt x="474" y="159"/>
                  <a:pt x="494" y="218"/>
                </a:cubicBezTo>
                <a:cubicBezTo>
                  <a:pt x="374" y="337"/>
                  <a:pt x="374" y="337"/>
                  <a:pt x="374" y="337"/>
                </a:cubicBezTo>
                <a:cubicBezTo>
                  <a:pt x="185" y="148"/>
                  <a:pt x="185" y="148"/>
                  <a:pt x="185" y="148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201" y="132"/>
                  <a:pt x="203" y="128"/>
                  <a:pt x="203" y="123"/>
                </a:cubicBezTo>
                <a:cubicBezTo>
                  <a:pt x="203" y="118"/>
                  <a:pt x="201" y="113"/>
                  <a:pt x="198" y="110"/>
                </a:cubicBezTo>
                <a:cubicBezTo>
                  <a:pt x="95" y="7"/>
                  <a:pt x="95" y="7"/>
                  <a:pt x="95" y="7"/>
                </a:cubicBezTo>
                <a:cubicBezTo>
                  <a:pt x="88" y="0"/>
                  <a:pt x="77" y="0"/>
                  <a:pt x="70" y="7"/>
                </a:cubicBezTo>
                <a:cubicBezTo>
                  <a:pt x="18" y="58"/>
                  <a:pt x="18" y="58"/>
                  <a:pt x="18" y="58"/>
                </a:cubicBezTo>
                <a:cubicBezTo>
                  <a:pt x="15" y="62"/>
                  <a:pt x="13" y="66"/>
                  <a:pt x="13" y="71"/>
                </a:cubicBezTo>
                <a:cubicBezTo>
                  <a:pt x="13" y="76"/>
                  <a:pt x="15" y="81"/>
                  <a:pt x="18" y="84"/>
                </a:cubicBezTo>
                <a:cubicBezTo>
                  <a:pt x="121" y="187"/>
                  <a:pt x="121" y="187"/>
                  <a:pt x="121" y="187"/>
                </a:cubicBezTo>
                <a:cubicBezTo>
                  <a:pt x="124" y="191"/>
                  <a:pt x="129" y="192"/>
                  <a:pt x="134" y="192"/>
                </a:cubicBezTo>
                <a:cubicBezTo>
                  <a:pt x="138" y="192"/>
                  <a:pt x="143" y="191"/>
                  <a:pt x="147" y="187"/>
                </a:cubicBezTo>
                <a:cubicBezTo>
                  <a:pt x="160" y="174"/>
                  <a:pt x="160" y="174"/>
                  <a:pt x="160" y="174"/>
                </a:cubicBezTo>
                <a:cubicBezTo>
                  <a:pt x="348" y="363"/>
                  <a:pt x="348" y="363"/>
                  <a:pt x="348" y="363"/>
                </a:cubicBezTo>
                <a:cubicBezTo>
                  <a:pt x="228" y="483"/>
                  <a:pt x="228" y="483"/>
                  <a:pt x="228" y="483"/>
                </a:cubicBezTo>
                <a:cubicBezTo>
                  <a:pt x="212" y="477"/>
                  <a:pt x="194" y="475"/>
                  <a:pt x="176" y="475"/>
                </a:cubicBezTo>
                <a:cubicBezTo>
                  <a:pt x="133" y="475"/>
                  <a:pt x="91" y="492"/>
                  <a:pt x="61" y="522"/>
                </a:cubicBezTo>
                <a:cubicBezTo>
                  <a:pt x="13" y="570"/>
                  <a:pt x="0" y="640"/>
                  <a:pt x="26" y="702"/>
                </a:cubicBezTo>
                <a:cubicBezTo>
                  <a:pt x="28" y="707"/>
                  <a:pt x="33" y="711"/>
                  <a:pt x="39" y="713"/>
                </a:cubicBezTo>
                <a:cubicBezTo>
                  <a:pt x="45" y="714"/>
                  <a:pt x="51" y="712"/>
                  <a:pt x="55" y="708"/>
                </a:cubicBezTo>
                <a:cubicBezTo>
                  <a:pt x="120" y="643"/>
                  <a:pt x="120" y="643"/>
                  <a:pt x="120" y="643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95"/>
                  <a:pt x="171" y="695"/>
                  <a:pt x="171" y="695"/>
                </a:cubicBezTo>
                <a:cubicBezTo>
                  <a:pt x="107" y="759"/>
                  <a:pt x="107" y="759"/>
                  <a:pt x="107" y="759"/>
                </a:cubicBezTo>
                <a:cubicBezTo>
                  <a:pt x="102" y="763"/>
                  <a:pt x="101" y="769"/>
                  <a:pt x="102" y="775"/>
                </a:cubicBezTo>
                <a:cubicBezTo>
                  <a:pt x="103" y="781"/>
                  <a:pt x="107" y="786"/>
                  <a:pt x="113" y="789"/>
                </a:cubicBezTo>
                <a:cubicBezTo>
                  <a:pt x="133" y="797"/>
                  <a:pt x="154" y="802"/>
                  <a:pt x="176" y="802"/>
                </a:cubicBezTo>
                <a:cubicBezTo>
                  <a:pt x="220" y="802"/>
                  <a:pt x="261" y="785"/>
                  <a:pt x="292" y="754"/>
                </a:cubicBezTo>
                <a:cubicBezTo>
                  <a:pt x="336" y="709"/>
                  <a:pt x="351" y="645"/>
                  <a:pt x="331" y="586"/>
                </a:cubicBezTo>
                <a:cubicBezTo>
                  <a:pt x="451" y="466"/>
                  <a:pt x="451" y="466"/>
                  <a:pt x="451" y="466"/>
                </a:cubicBezTo>
                <a:cubicBezTo>
                  <a:pt x="547" y="562"/>
                  <a:pt x="547" y="562"/>
                  <a:pt x="547" y="562"/>
                </a:cubicBezTo>
                <a:cubicBezTo>
                  <a:pt x="483" y="626"/>
                  <a:pt x="483" y="626"/>
                  <a:pt x="483" y="626"/>
                </a:cubicBezTo>
                <a:cubicBezTo>
                  <a:pt x="476" y="633"/>
                  <a:pt x="476" y="645"/>
                  <a:pt x="483" y="652"/>
                </a:cubicBezTo>
                <a:cubicBezTo>
                  <a:pt x="486" y="655"/>
                  <a:pt x="491" y="657"/>
                  <a:pt x="496" y="657"/>
                </a:cubicBezTo>
                <a:cubicBezTo>
                  <a:pt x="500" y="657"/>
                  <a:pt x="505" y="655"/>
                  <a:pt x="509" y="652"/>
                </a:cubicBezTo>
                <a:cubicBezTo>
                  <a:pt x="534" y="626"/>
                  <a:pt x="534" y="626"/>
                  <a:pt x="534" y="626"/>
                </a:cubicBezTo>
                <a:cubicBezTo>
                  <a:pt x="689" y="780"/>
                  <a:pt x="689" y="780"/>
                  <a:pt x="689" y="780"/>
                </a:cubicBezTo>
                <a:cubicBezTo>
                  <a:pt x="702" y="794"/>
                  <a:pt x="721" y="802"/>
                  <a:pt x="740" y="802"/>
                </a:cubicBezTo>
                <a:cubicBezTo>
                  <a:pt x="759" y="802"/>
                  <a:pt x="778" y="794"/>
                  <a:pt x="791" y="780"/>
                </a:cubicBezTo>
                <a:cubicBezTo>
                  <a:pt x="805" y="767"/>
                  <a:pt x="813" y="748"/>
                  <a:pt x="813" y="729"/>
                </a:cubicBezTo>
                <a:cubicBezTo>
                  <a:pt x="813" y="709"/>
                  <a:pt x="805" y="691"/>
                  <a:pt x="791" y="677"/>
                </a:cubicBezTo>
                <a:close/>
                <a:moveTo>
                  <a:pt x="134" y="148"/>
                </a:moveTo>
                <a:cubicBezTo>
                  <a:pt x="57" y="71"/>
                  <a:pt x="57" y="71"/>
                  <a:pt x="57" y="71"/>
                </a:cubicBezTo>
                <a:cubicBezTo>
                  <a:pt x="82" y="46"/>
                  <a:pt x="82" y="46"/>
                  <a:pt x="82" y="46"/>
                </a:cubicBezTo>
                <a:cubicBezTo>
                  <a:pt x="160" y="123"/>
                  <a:pt x="160" y="123"/>
                  <a:pt x="160" y="123"/>
                </a:cubicBezTo>
                <a:lnTo>
                  <a:pt x="134" y="148"/>
                </a:lnTo>
                <a:close/>
                <a:moveTo>
                  <a:pt x="297" y="568"/>
                </a:moveTo>
                <a:cubicBezTo>
                  <a:pt x="292" y="574"/>
                  <a:pt x="291" y="582"/>
                  <a:pt x="293" y="588"/>
                </a:cubicBezTo>
                <a:cubicBezTo>
                  <a:pt x="314" y="636"/>
                  <a:pt x="303" y="691"/>
                  <a:pt x="266" y="728"/>
                </a:cubicBezTo>
                <a:cubicBezTo>
                  <a:pt x="242" y="752"/>
                  <a:pt x="210" y="765"/>
                  <a:pt x="176" y="765"/>
                </a:cubicBezTo>
                <a:cubicBezTo>
                  <a:pt x="169" y="765"/>
                  <a:pt x="161" y="765"/>
                  <a:pt x="154" y="763"/>
                </a:cubicBezTo>
                <a:cubicBezTo>
                  <a:pt x="202" y="715"/>
                  <a:pt x="202" y="715"/>
                  <a:pt x="202" y="715"/>
                </a:cubicBezTo>
                <a:cubicBezTo>
                  <a:pt x="205" y="712"/>
                  <a:pt x="207" y="707"/>
                  <a:pt x="207" y="702"/>
                </a:cubicBezTo>
                <a:cubicBezTo>
                  <a:pt x="207" y="625"/>
                  <a:pt x="207" y="625"/>
                  <a:pt x="207" y="625"/>
                </a:cubicBezTo>
                <a:cubicBezTo>
                  <a:pt x="207" y="615"/>
                  <a:pt x="199" y="607"/>
                  <a:pt x="189" y="607"/>
                </a:cubicBezTo>
                <a:cubicBezTo>
                  <a:pt x="112" y="607"/>
                  <a:pt x="112" y="607"/>
                  <a:pt x="112" y="607"/>
                </a:cubicBezTo>
                <a:cubicBezTo>
                  <a:pt x="107" y="607"/>
                  <a:pt x="103" y="609"/>
                  <a:pt x="99" y="612"/>
                </a:cubicBezTo>
                <a:cubicBezTo>
                  <a:pt x="51" y="661"/>
                  <a:pt x="51" y="661"/>
                  <a:pt x="51" y="661"/>
                </a:cubicBezTo>
                <a:cubicBezTo>
                  <a:pt x="44" y="620"/>
                  <a:pt x="56" y="578"/>
                  <a:pt x="86" y="548"/>
                </a:cubicBezTo>
                <a:cubicBezTo>
                  <a:pt x="110" y="524"/>
                  <a:pt x="142" y="511"/>
                  <a:pt x="176" y="511"/>
                </a:cubicBezTo>
                <a:cubicBezTo>
                  <a:pt x="193" y="511"/>
                  <a:pt x="210" y="514"/>
                  <a:pt x="226" y="521"/>
                </a:cubicBezTo>
                <a:cubicBezTo>
                  <a:pt x="233" y="524"/>
                  <a:pt x="241" y="522"/>
                  <a:pt x="246" y="517"/>
                </a:cubicBezTo>
                <a:cubicBezTo>
                  <a:pt x="528" y="235"/>
                  <a:pt x="528" y="235"/>
                  <a:pt x="528" y="235"/>
                </a:cubicBezTo>
                <a:cubicBezTo>
                  <a:pt x="533" y="230"/>
                  <a:pt x="535" y="222"/>
                  <a:pt x="532" y="215"/>
                </a:cubicBezTo>
                <a:cubicBezTo>
                  <a:pt x="512" y="167"/>
                  <a:pt x="522" y="112"/>
                  <a:pt x="559" y="75"/>
                </a:cubicBezTo>
                <a:cubicBezTo>
                  <a:pt x="583" y="51"/>
                  <a:pt x="615" y="38"/>
                  <a:pt x="649" y="38"/>
                </a:cubicBezTo>
                <a:cubicBezTo>
                  <a:pt x="657" y="38"/>
                  <a:pt x="664" y="39"/>
                  <a:pt x="671" y="40"/>
                </a:cubicBezTo>
                <a:cubicBezTo>
                  <a:pt x="623" y="88"/>
                  <a:pt x="623" y="88"/>
                  <a:pt x="623" y="88"/>
                </a:cubicBezTo>
                <a:cubicBezTo>
                  <a:pt x="620" y="92"/>
                  <a:pt x="618" y="96"/>
                  <a:pt x="618" y="101"/>
                </a:cubicBezTo>
                <a:cubicBezTo>
                  <a:pt x="618" y="178"/>
                  <a:pt x="618" y="178"/>
                  <a:pt x="618" y="178"/>
                </a:cubicBezTo>
                <a:cubicBezTo>
                  <a:pt x="618" y="188"/>
                  <a:pt x="626" y="196"/>
                  <a:pt x="636" y="196"/>
                </a:cubicBezTo>
                <a:cubicBezTo>
                  <a:pt x="713" y="196"/>
                  <a:pt x="713" y="196"/>
                  <a:pt x="713" y="196"/>
                </a:cubicBezTo>
                <a:cubicBezTo>
                  <a:pt x="718" y="196"/>
                  <a:pt x="723" y="195"/>
                  <a:pt x="726" y="191"/>
                </a:cubicBezTo>
                <a:cubicBezTo>
                  <a:pt x="774" y="143"/>
                  <a:pt x="774" y="143"/>
                  <a:pt x="774" y="143"/>
                </a:cubicBezTo>
                <a:cubicBezTo>
                  <a:pt x="782" y="183"/>
                  <a:pt x="769" y="225"/>
                  <a:pt x="739" y="255"/>
                </a:cubicBezTo>
                <a:cubicBezTo>
                  <a:pt x="715" y="279"/>
                  <a:pt x="683" y="293"/>
                  <a:pt x="649" y="293"/>
                </a:cubicBezTo>
                <a:cubicBezTo>
                  <a:pt x="632" y="293"/>
                  <a:pt x="615" y="289"/>
                  <a:pt x="599" y="283"/>
                </a:cubicBezTo>
                <a:cubicBezTo>
                  <a:pt x="593" y="280"/>
                  <a:pt x="585" y="281"/>
                  <a:pt x="579" y="286"/>
                </a:cubicBezTo>
                <a:lnTo>
                  <a:pt x="297" y="568"/>
                </a:lnTo>
                <a:close/>
                <a:moveTo>
                  <a:pt x="766" y="755"/>
                </a:moveTo>
                <a:cubicBezTo>
                  <a:pt x="752" y="768"/>
                  <a:pt x="728" y="768"/>
                  <a:pt x="714" y="755"/>
                </a:cubicBezTo>
                <a:cubicBezTo>
                  <a:pt x="560" y="600"/>
                  <a:pt x="560" y="600"/>
                  <a:pt x="560" y="600"/>
                </a:cubicBezTo>
                <a:cubicBezTo>
                  <a:pt x="611" y="549"/>
                  <a:pt x="611" y="549"/>
                  <a:pt x="611" y="549"/>
                </a:cubicBezTo>
                <a:cubicBezTo>
                  <a:pt x="766" y="703"/>
                  <a:pt x="766" y="703"/>
                  <a:pt x="766" y="703"/>
                </a:cubicBezTo>
                <a:cubicBezTo>
                  <a:pt x="773" y="710"/>
                  <a:pt x="776" y="719"/>
                  <a:pt x="776" y="729"/>
                </a:cubicBezTo>
                <a:cubicBezTo>
                  <a:pt x="776" y="739"/>
                  <a:pt x="773" y="748"/>
                  <a:pt x="766" y="7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cxnSp>
        <p:nvCxnSpPr>
          <p:cNvPr id="10" name="Straight Connector 47">
            <a:extLst>
              <a:ext uri="{FF2B5EF4-FFF2-40B4-BE49-F238E27FC236}">
                <a16:creationId xmlns:a16="http://schemas.microsoft.com/office/drawing/2014/main" id="{F1569CFF-DED9-8946-8A1D-C61D0EAEF245}"/>
              </a:ext>
            </a:extLst>
          </p:cNvPr>
          <p:cNvCxnSpPr/>
          <p:nvPr/>
        </p:nvCxnSpPr>
        <p:spPr>
          <a:xfrm flipH="1">
            <a:off x="7010400" y="2399032"/>
            <a:ext cx="1475859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884B8099-813E-0B4A-945E-3425B9337774}"/>
              </a:ext>
            </a:extLst>
          </p:cNvPr>
          <p:cNvCxnSpPr/>
          <p:nvPr/>
        </p:nvCxnSpPr>
        <p:spPr>
          <a:xfrm flipH="1">
            <a:off x="3893174" y="3886123"/>
            <a:ext cx="416197" cy="0"/>
          </a:xfrm>
          <a:prstGeom prst="line">
            <a:avLst/>
          </a:prstGeom>
          <a:ln w="63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49">
            <a:extLst>
              <a:ext uri="{FF2B5EF4-FFF2-40B4-BE49-F238E27FC236}">
                <a16:creationId xmlns:a16="http://schemas.microsoft.com/office/drawing/2014/main" id="{9B47C303-84FB-0544-8FCD-3566F0B1CF18}"/>
              </a:ext>
            </a:extLst>
          </p:cNvPr>
          <p:cNvSpPr/>
          <p:nvPr/>
        </p:nvSpPr>
        <p:spPr>
          <a:xfrm>
            <a:off x="228494" y="3365030"/>
            <a:ext cx="2848562" cy="1240596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2133" dirty="0">
                <a:latin typeface="Trebuchet MS" panose="020B0703020202090204" pitchFamily="34" charset="0"/>
              </a:rPr>
              <a:t>SDK</a:t>
            </a:r>
          </a:p>
          <a:p>
            <a:pPr algn="r"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Набор методов и компонентов для интеграции в</a:t>
            </a:r>
            <a:br>
              <a:rPr lang="ru-RU" sz="1467" dirty="0">
                <a:latin typeface="Trebuchet MS" panose="020B0703020202090204" pitchFamily="34" charset="0"/>
              </a:rPr>
            </a:br>
            <a:r>
              <a:rPr lang="en-US" sz="1467" dirty="0">
                <a:solidFill>
                  <a:schemeClr val="accent5"/>
                </a:solidFill>
                <a:latin typeface="Trebuchet MS" panose="020B0703020202090204" pitchFamily="34" charset="0"/>
              </a:rPr>
              <a:t>Smart Monitor</a:t>
            </a:r>
          </a:p>
        </p:txBody>
      </p:sp>
      <p:cxnSp>
        <p:nvCxnSpPr>
          <p:cNvPr id="13" name="Straight Connector 50">
            <a:extLst>
              <a:ext uri="{FF2B5EF4-FFF2-40B4-BE49-F238E27FC236}">
                <a16:creationId xmlns:a16="http://schemas.microsoft.com/office/drawing/2014/main" id="{9DEBCA73-6262-7246-B4A0-2F7E2969D425}"/>
              </a:ext>
            </a:extLst>
          </p:cNvPr>
          <p:cNvCxnSpPr/>
          <p:nvPr/>
        </p:nvCxnSpPr>
        <p:spPr>
          <a:xfrm flipH="1">
            <a:off x="7721600" y="4686772"/>
            <a:ext cx="764659" cy="0"/>
          </a:xfrm>
          <a:prstGeom prst="line">
            <a:avLst/>
          </a:prstGeom>
          <a:ln w="635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51">
            <a:extLst>
              <a:ext uri="{FF2B5EF4-FFF2-40B4-BE49-F238E27FC236}">
                <a16:creationId xmlns:a16="http://schemas.microsoft.com/office/drawing/2014/main" id="{91C2FDEE-B572-D34B-8FC6-327CC6C59F15}"/>
              </a:ext>
            </a:extLst>
          </p:cNvPr>
          <p:cNvSpPr/>
          <p:nvPr/>
        </p:nvSpPr>
        <p:spPr>
          <a:xfrm>
            <a:off x="8910697" y="1893712"/>
            <a:ext cx="2438400" cy="1441548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ru-RU" sz="2133" dirty="0">
                <a:latin typeface="Trebuchet MS" panose="020B0703020202090204" pitchFamily="34" charset="0"/>
              </a:rPr>
              <a:t>Визуализация</a:t>
            </a:r>
            <a:endParaRPr lang="en-US" sz="2133" dirty="0">
              <a:latin typeface="Trebuchet MS" panose="020B070302020209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67" b="1" dirty="0">
                <a:latin typeface="Trebuchet MS" panose="020B0703020202090204" pitchFamily="34" charset="0"/>
              </a:rPr>
              <a:t>Пользовательская</a:t>
            </a:r>
            <a:r>
              <a:rPr lang="ru-RU" sz="1467" dirty="0">
                <a:latin typeface="Trebuchet MS" panose="020B0703020202090204" pitchFamily="34" charset="0"/>
              </a:rPr>
              <a:t> визуализация, отправляющая запрос на регистрацию своих </a:t>
            </a:r>
            <a:r>
              <a:rPr lang="en-US" sz="1467" dirty="0">
                <a:solidFill>
                  <a:schemeClr val="accent4"/>
                </a:solidFill>
                <a:latin typeface="Trebuchet MS" panose="020B0703020202090204" pitchFamily="34" charset="0"/>
              </a:rPr>
              <a:t>React</a:t>
            </a:r>
            <a:r>
              <a:rPr lang="en-US" sz="1467" dirty="0">
                <a:latin typeface="Trebuchet MS" panose="020B0703020202090204" pitchFamily="34" charset="0"/>
              </a:rPr>
              <a:t>-</a:t>
            </a:r>
            <a:r>
              <a:rPr lang="ru-RU" sz="1467" dirty="0">
                <a:latin typeface="Trebuchet MS" panose="020B0703020202090204" pitchFamily="34" charset="0"/>
              </a:rPr>
              <a:t>компонентов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1E0A24DA-481F-1942-B209-C0623DA35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271" y="2003300"/>
            <a:ext cx="791464" cy="791464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16" name="Oval 12">
            <a:extLst>
              <a:ext uri="{FF2B5EF4-FFF2-40B4-BE49-F238E27FC236}">
                <a16:creationId xmlns:a16="http://schemas.microsoft.com/office/drawing/2014/main" id="{C5A06A85-1F61-4442-8727-1E2A2E8D7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271" y="4291040"/>
            <a:ext cx="791464" cy="791464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17" name="Rectangle 56">
            <a:extLst>
              <a:ext uri="{FF2B5EF4-FFF2-40B4-BE49-F238E27FC236}">
                <a16:creationId xmlns:a16="http://schemas.microsoft.com/office/drawing/2014/main" id="{C6B12B80-2741-6E40-88C3-F41C5037948F}"/>
              </a:ext>
            </a:extLst>
          </p:cNvPr>
          <p:cNvSpPr/>
          <p:nvPr/>
        </p:nvSpPr>
        <p:spPr>
          <a:xfrm>
            <a:off x="8910697" y="4177830"/>
            <a:ext cx="2848562" cy="637739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en-US" sz="2133" dirty="0">
                <a:latin typeface="Trebuchet MS" panose="020B0703020202090204" pitchFamily="34" charset="0"/>
              </a:rPr>
              <a:t>Core</a:t>
            </a:r>
          </a:p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Приложение </a:t>
            </a:r>
            <a:r>
              <a:rPr lang="en-US" sz="1467" dirty="0">
                <a:solidFill>
                  <a:schemeClr val="accent5"/>
                </a:solidFill>
                <a:latin typeface="Trebuchet MS" panose="020B0703020202090204" pitchFamily="34" charset="0"/>
              </a:rPr>
              <a:t>Smart Monitor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679C6F4A-252A-ED49-9564-4A9A5800B6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1277"/>
          <a:stretch/>
        </p:blipFill>
        <p:spPr>
          <a:xfrm>
            <a:off x="8196248" y="4468339"/>
            <a:ext cx="672060" cy="508833"/>
          </a:xfrm>
          <a:prstGeom prst="rect">
            <a:avLst/>
          </a:prstGeom>
        </p:spPr>
      </p:pic>
      <p:sp>
        <p:nvSpPr>
          <p:cNvPr id="19" name="Freeform 85">
            <a:extLst>
              <a:ext uri="{FF2B5EF4-FFF2-40B4-BE49-F238E27FC236}">
                <a16:creationId xmlns:a16="http://schemas.microsoft.com/office/drawing/2014/main" id="{543EF1E7-90D4-E84D-BEE6-1D5802822F9E}"/>
              </a:ext>
            </a:extLst>
          </p:cNvPr>
          <p:cNvSpPr>
            <a:spLocks noEditPoints="1"/>
          </p:cNvSpPr>
          <p:nvPr/>
        </p:nvSpPr>
        <p:spPr bwMode="auto">
          <a:xfrm>
            <a:off x="8234436" y="2095976"/>
            <a:ext cx="572096" cy="603943"/>
          </a:xfrm>
          <a:custGeom>
            <a:avLst/>
            <a:gdLst>
              <a:gd name="T0" fmla="*/ 309 w 619"/>
              <a:gd name="T1" fmla="*/ 679 h 679"/>
              <a:gd name="T2" fmla="*/ 0 w 619"/>
              <a:gd name="T3" fmla="*/ 369 h 679"/>
              <a:gd name="T4" fmla="*/ 304 w 619"/>
              <a:gd name="T5" fmla="*/ 60 h 679"/>
              <a:gd name="T6" fmla="*/ 309 w 619"/>
              <a:gd name="T7" fmla="*/ 62 h 679"/>
              <a:gd name="T8" fmla="*/ 312 w 619"/>
              <a:gd name="T9" fmla="*/ 67 h 679"/>
              <a:gd name="T10" fmla="*/ 312 w 619"/>
              <a:gd name="T11" fmla="*/ 365 h 679"/>
              <a:gd name="T12" fmla="*/ 561 w 619"/>
              <a:gd name="T13" fmla="*/ 201 h 679"/>
              <a:gd name="T14" fmla="*/ 566 w 619"/>
              <a:gd name="T15" fmla="*/ 200 h 679"/>
              <a:gd name="T16" fmla="*/ 571 w 619"/>
              <a:gd name="T17" fmla="*/ 203 h 679"/>
              <a:gd name="T18" fmla="*/ 619 w 619"/>
              <a:gd name="T19" fmla="*/ 369 h 679"/>
              <a:gd name="T20" fmla="*/ 309 w 619"/>
              <a:gd name="T21" fmla="*/ 679 h 679"/>
              <a:gd name="T22" fmla="*/ 298 w 619"/>
              <a:gd name="T23" fmla="*/ 74 h 679"/>
              <a:gd name="T24" fmla="*/ 14 w 619"/>
              <a:gd name="T25" fmla="*/ 369 h 679"/>
              <a:gd name="T26" fmla="*/ 309 w 619"/>
              <a:gd name="T27" fmla="*/ 665 h 679"/>
              <a:gd name="T28" fmla="*/ 605 w 619"/>
              <a:gd name="T29" fmla="*/ 369 h 679"/>
              <a:gd name="T30" fmla="*/ 563 w 619"/>
              <a:gd name="T31" fmla="*/ 217 h 679"/>
              <a:gd name="T32" fmla="*/ 308 w 619"/>
              <a:gd name="T33" fmla="*/ 384 h 679"/>
              <a:gd name="T34" fmla="*/ 301 w 619"/>
              <a:gd name="T35" fmla="*/ 384 h 679"/>
              <a:gd name="T36" fmla="*/ 298 w 619"/>
              <a:gd name="T37" fmla="*/ 378 h 679"/>
              <a:gd name="T38" fmla="*/ 298 w 619"/>
              <a:gd name="T39" fmla="*/ 74 h 679"/>
              <a:gd name="T40" fmla="*/ 348 w 619"/>
              <a:gd name="T41" fmla="*/ 308 h 679"/>
              <a:gd name="T42" fmla="*/ 345 w 619"/>
              <a:gd name="T43" fmla="*/ 307 h 679"/>
              <a:gd name="T44" fmla="*/ 341 w 619"/>
              <a:gd name="T45" fmla="*/ 301 h 679"/>
              <a:gd name="T46" fmla="*/ 341 w 619"/>
              <a:gd name="T47" fmla="*/ 7 h 679"/>
              <a:gd name="T48" fmla="*/ 343 w 619"/>
              <a:gd name="T49" fmla="*/ 2 h 679"/>
              <a:gd name="T50" fmla="*/ 348 w 619"/>
              <a:gd name="T51" fmla="*/ 0 h 679"/>
              <a:gd name="T52" fmla="*/ 599 w 619"/>
              <a:gd name="T53" fmla="*/ 135 h 679"/>
              <a:gd name="T54" fmla="*/ 600 w 619"/>
              <a:gd name="T55" fmla="*/ 141 h 679"/>
              <a:gd name="T56" fmla="*/ 597 w 619"/>
              <a:gd name="T57" fmla="*/ 145 h 679"/>
              <a:gd name="T58" fmla="*/ 352 w 619"/>
              <a:gd name="T59" fmla="*/ 307 h 679"/>
              <a:gd name="T60" fmla="*/ 348 w 619"/>
              <a:gd name="T61" fmla="*/ 308 h 679"/>
              <a:gd name="T62" fmla="*/ 355 w 619"/>
              <a:gd name="T63" fmla="*/ 14 h 679"/>
              <a:gd name="T64" fmla="*/ 355 w 619"/>
              <a:gd name="T65" fmla="*/ 288 h 679"/>
              <a:gd name="T66" fmla="*/ 583 w 619"/>
              <a:gd name="T67" fmla="*/ 137 h 679"/>
              <a:gd name="T68" fmla="*/ 355 w 619"/>
              <a:gd name="T69" fmla="*/ 14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9" h="679">
                <a:moveTo>
                  <a:pt x="309" y="679"/>
                </a:moveTo>
                <a:cubicBezTo>
                  <a:pt x="139" y="679"/>
                  <a:pt x="0" y="540"/>
                  <a:pt x="0" y="369"/>
                </a:cubicBezTo>
                <a:cubicBezTo>
                  <a:pt x="0" y="201"/>
                  <a:pt x="136" y="62"/>
                  <a:pt x="304" y="60"/>
                </a:cubicBezTo>
                <a:cubicBezTo>
                  <a:pt x="306" y="60"/>
                  <a:pt x="308" y="60"/>
                  <a:pt x="309" y="62"/>
                </a:cubicBezTo>
                <a:cubicBezTo>
                  <a:pt x="311" y="63"/>
                  <a:pt x="312" y="65"/>
                  <a:pt x="312" y="67"/>
                </a:cubicBezTo>
                <a:cubicBezTo>
                  <a:pt x="312" y="365"/>
                  <a:pt x="312" y="365"/>
                  <a:pt x="312" y="365"/>
                </a:cubicBezTo>
                <a:cubicBezTo>
                  <a:pt x="561" y="201"/>
                  <a:pt x="561" y="201"/>
                  <a:pt x="561" y="201"/>
                </a:cubicBezTo>
                <a:cubicBezTo>
                  <a:pt x="563" y="200"/>
                  <a:pt x="564" y="200"/>
                  <a:pt x="566" y="200"/>
                </a:cubicBezTo>
                <a:cubicBezTo>
                  <a:pt x="568" y="201"/>
                  <a:pt x="570" y="202"/>
                  <a:pt x="571" y="203"/>
                </a:cubicBezTo>
                <a:cubicBezTo>
                  <a:pt x="602" y="253"/>
                  <a:pt x="619" y="310"/>
                  <a:pt x="619" y="369"/>
                </a:cubicBezTo>
                <a:cubicBezTo>
                  <a:pt x="619" y="540"/>
                  <a:pt x="480" y="679"/>
                  <a:pt x="309" y="679"/>
                </a:cubicBezTo>
                <a:close/>
                <a:moveTo>
                  <a:pt x="298" y="74"/>
                </a:moveTo>
                <a:cubicBezTo>
                  <a:pt x="140" y="80"/>
                  <a:pt x="14" y="211"/>
                  <a:pt x="14" y="369"/>
                </a:cubicBezTo>
                <a:cubicBezTo>
                  <a:pt x="14" y="532"/>
                  <a:pt x="146" y="665"/>
                  <a:pt x="309" y="665"/>
                </a:cubicBezTo>
                <a:cubicBezTo>
                  <a:pt x="472" y="665"/>
                  <a:pt x="605" y="532"/>
                  <a:pt x="605" y="369"/>
                </a:cubicBezTo>
                <a:cubicBezTo>
                  <a:pt x="605" y="315"/>
                  <a:pt x="590" y="263"/>
                  <a:pt x="563" y="217"/>
                </a:cubicBezTo>
                <a:cubicBezTo>
                  <a:pt x="308" y="384"/>
                  <a:pt x="308" y="384"/>
                  <a:pt x="308" y="384"/>
                </a:cubicBezTo>
                <a:cubicBezTo>
                  <a:pt x="306" y="386"/>
                  <a:pt x="304" y="386"/>
                  <a:pt x="301" y="384"/>
                </a:cubicBezTo>
                <a:cubicBezTo>
                  <a:pt x="299" y="383"/>
                  <a:pt x="298" y="381"/>
                  <a:pt x="298" y="378"/>
                </a:cubicBezTo>
                <a:lnTo>
                  <a:pt x="298" y="74"/>
                </a:lnTo>
                <a:close/>
                <a:moveTo>
                  <a:pt x="348" y="308"/>
                </a:moveTo>
                <a:cubicBezTo>
                  <a:pt x="347" y="308"/>
                  <a:pt x="346" y="307"/>
                  <a:pt x="345" y="307"/>
                </a:cubicBezTo>
                <a:cubicBezTo>
                  <a:pt x="342" y="306"/>
                  <a:pt x="341" y="303"/>
                  <a:pt x="341" y="301"/>
                </a:cubicBezTo>
                <a:cubicBezTo>
                  <a:pt x="341" y="7"/>
                  <a:pt x="341" y="7"/>
                  <a:pt x="341" y="7"/>
                </a:cubicBezTo>
                <a:cubicBezTo>
                  <a:pt x="341" y="5"/>
                  <a:pt x="342" y="3"/>
                  <a:pt x="343" y="2"/>
                </a:cubicBezTo>
                <a:cubicBezTo>
                  <a:pt x="344" y="1"/>
                  <a:pt x="346" y="0"/>
                  <a:pt x="348" y="0"/>
                </a:cubicBezTo>
                <a:cubicBezTo>
                  <a:pt x="449" y="2"/>
                  <a:pt x="542" y="52"/>
                  <a:pt x="599" y="135"/>
                </a:cubicBezTo>
                <a:cubicBezTo>
                  <a:pt x="600" y="137"/>
                  <a:pt x="600" y="139"/>
                  <a:pt x="600" y="141"/>
                </a:cubicBezTo>
                <a:cubicBezTo>
                  <a:pt x="600" y="143"/>
                  <a:pt x="599" y="144"/>
                  <a:pt x="597" y="145"/>
                </a:cubicBezTo>
                <a:cubicBezTo>
                  <a:pt x="352" y="307"/>
                  <a:pt x="352" y="307"/>
                  <a:pt x="352" y="307"/>
                </a:cubicBezTo>
                <a:cubicBezTo>
                  <a:pt x="351" y="307"/>
                  <a:pt x="349" y="308"/>
                  <a:pt x="348" y="308"/>
                </a:cubicBezTo>
                <a:close/>
                <a:moveTo>
                  <a:pt x="355" y="14"/>
                </a:moveTo>
                <a:cubicBezTo>
                  <a:pt x="355" y="288"/>
                  <a:pt x="355" y="288"/>
                  <a:pt x="355" y="288"/>
                </a:cubicBezTo>
                <a:cubicBezTo>
                  <a:pt x="583" y="137"/>
                  <a:pt x="583" y="137"/>
                  <a:pt x="583" y="137"/>
                </a:cubicBezTo>
                <a:cubicBezTo>
                  <a:pt x="530" y="63"/>
                  <a:pt x="446" y="18"/>
                  <a:pt x="355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0" name="Freeform 85">
            <a:extLst>
              <a:ext uri="{FF2B5EF4-FFF2-40B4-BE49-F238E27FC236}">
                <a16:creationId xmlns:a16="http://schemas.microsoft.com/office/drawing/2014/main" id="{BADD22BE-774B-694A-BF2D-82497BA68070}"/>
              </a:ext>
            </a:extLst>
          </p:cNvPr>
          <p:cNvSpPr>
            <a:spLocks noEditPoints="1"/>
          </p:cNvSpPr>
          <p:nvPr/>
        </p:nvSpPr>
        <p:spPr bwMode="auto">
          <a:xfrm>
            <a:off x="5045093" y="1932944"/>
            <a:ext cx="2122557" cy="2324518"/>
          </a:xfrm>
          <a:custGeom>
            <a:avLst/>
            <a:gdLst>
              <a:gd name="T0" fmla="*/ 309 w 619"/>
              <a:gd name="T1" fmla="*/ 679 h 679"/>
              <a:gd name="T2" fmla="*/ 0 w 619"/>
              <a:gd name="T3" fmla="*/ 369 h 679"/>
              <a:gd name="T4" fmla="*/ 304 w 619"/>
              <a:gd name="T5" fmla="*/ 60 h 679"/>
              <a:gd name="T6" fmla="*/ 309 w 619"/>
              <a:gd name="T7" fmla="*/ 62 h 679"/>
              <a:gd name="T8" fmla="*/ 312 w 619"/>
              <a:gd name="T9" fmla="*/ 67 h 679"/>
              <a:gd name="T10" fmla="*/ 312 w 619"/>
              <a:gd name="T11" fmla="*/ 365 h 679"/>
              <a:gd name="T12" fmla="*/ 561 w 619"/>
              <a:gd name="T13" fmla="*/ 201 h 679"/>
              <a:gd name="T14" fmla="*/ 566 w 619"/>
              <a:gd name="T15" fmla="*/ 200 h 679"/>
              <a:gd name="T16" fmla="*/ 571 w 619"/>
              <a:gd name="T17" fmla="*/ 203 h 679"/>
              <a:gd name="T18" fmla="*/ 619 w 619"/>
              <a:gd name="T19" fmla="*/ 369 h 679"/>
              <a:gd name="T20" fmla="*/ 309 w 619"/>
              <a:gd name="T21" fmla="*/ 679 h 679"/>
              <a:gd name="T22" fmla="*/ 298 w 619"/>
              <a:gd name="T23" fmla="*/ 74 h 679"/>
              <a:gd name="T24" fmla="*/ 14 w 619"/>
              <a:gd name="T25" fmla="*/ 369 h 679"/>
              <a:gd name="T26" fmla="*/ 309 w 619"/>
              <a:gd name="T27" fmla="*/ 665 h 679"/>
              <a:gd name="T28" fmla="*/ 605 w 619"/>
              <a:gd name="T29" fmla="*/ 369 h 679"/>
              <a:gd name="T30" fmla="*/ 563 w 619"/>
              <a:gd name="T31" fmla="*/ 217 h 679"/>
              <a:gd name="T32" fmla="*/ 308 w 619"/>
              <a:gd name="T33" fmla="*/ 384 h 679"/>
              <a:gd name="T34" fmla="*/ 301 w 619"/>
              <a:gd name="T35" fmla="*/ 384 h 679"/>
              <a:gd name="T36" fmla="*/ 298 w 619"/>
              <a:gd name="T37" fmla="*/ 378 h 679"/>
              <a:gd name="T38" fmla="*/ 298 w 619"/>
              <a:gd name="T39" fmla="*/ 74 h 679"/>
              <a:gd name="T40" fmla="*/ 348 w 619"/>
              <a:gd name="T41" fmla="*/ 308 h 679"/>
              <a:gd name="T42" fmla="*/ 345 w 619"/>
              <a:gd name="T43" fmla="*/ 307 h 679"/>
              <a:gd name="T44" fmla="*/ 341 w 619"/>
              <a:gd name="T45" fmla="*/ 301 h 679"/>
              <a:gd name="T46" fmla="*/ 341 w 619"/>
              <a:gd name="T47" fmla="*/ 7 h 679"/>
              <a:gd name="T48" fmla="*/ 343 w 619"/>
              <a:gd name="T49" fmla="*/ 2 h 679"/>
              <a:gd name="T50" fmla="*/ 348 w 619"/>
              <a:gd name="T51" fmla="*/ 0 h 679"/>
              <a:gd name="T52" fmla="*/ 599 w 619"/>
              <a:gd name="T53" fmla="*/ 135 h 679"/>
              <a:gd name="T54" fmla="*/ 600 w 619"/>
              <a:gd name="T55" fmla="*/ 141 h 679"/>
              <a:gd name="T56" fmla="*/ 597 w 619"/>
              <a:gd name="T57" fmla="*/ 145 h 679"/>
              <a:gd name="T58" fmla="*/ 352 w 619"/>
              <a:gd name="T59" fmla="*/ 307 h 679"/>
              <a:gd name="T60" fmla="*/ 348 w 619"/>
              <a:gd name="T61" fmla="*/ 308 h 679"/>
              <a:gd name="T62" fmla="*/ 355 w 619"/>
              <a:gd name="T63" fmla="*/ 14 h 679"/>
              <a:gd name="T64" fmla="*/ 355 w 619"/>
              <a:gd name="T65" fmla="*/ 288 h 679"/>
              <a:gd name="T66" fmla="*/ 583 w 619"/>
              <a:gd name="T67" fmla="*/ 137 h 679"/>
              <a:gd name="T68" fmla="*/ 355 w 619"/>
              <a:gd name="T69" fmla="*/ 14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9" h="679">
                <a:moveTo>
                  <a:pt x="309" y="679"/>
                </a:moveTo>
                <a:cubicBezTo>
                  <a:pt x="139" y="679"/>
                  <a:pt x="0" y="540"/>
                  <a:pt x="0" y="369"/>
                </a:cubicBezTo>
                <a:cubicBezTo>
                  <a:pt x="0" y="201"/>
                  <a:pt x="136" y="62"/>
                  <a:pt x="304" y="60"/>
                </a:cubicBezTo>
                <a:cubicBezTo>
                  <a:pt x="306" y="60"/>
                  <a:pt x="308" y="60"/>
                  <a:pt x="309" y="62"/>
                </a:cubicBezTo>
                <a:cubicBezTo>
                  <a:pt x="311" y="63"/>
                  <a:pt x="312" y="65"/>
                  <a:pt x="312" y="67"/>
                </a:cubicBezTo>
                <a:cubicBezTo>
                  <a:pt x="312" y="365"/>
                  <a:pt x="312" y="365"/>
                  <a:pt x="312" y="365"/>
                </a:cubicBezTo>
                <a:cubicBezTo>
                  <a:pt x="561" y="201"/>
                  <a:pt x="561" y="201"/>
                  <a:pt x="561" y="201"/>
                </a:cubicBezTo>
                <a:cubicBezTo>
                  <a:pt x="563" y="200"/>
                  <a:pt x="564" y="200"/>
                  <a:pt x="566" y="200"/>
                </a:cubicBezTo>
                <a:cubicBezTo>
                  <a:pt x="568" y="201"/>
                  <a:pt x="570" y="202"/>
                  <a:pt x="571" y="203"/>
                </a:cubicBezTo>
                <a:cubicBezTo>
                  <a:pt x="602" y="253"/>
                  <a:pt x="619" y="310"/>
                  <a:pt x="619" y="369"/>
                </a:cubicBezTo>
                <a:cubicBezTo>
                  <a:pt x="619" y="540"/>
                  <a:pt x="480" y="679"/>
                  <a:pt x="309" y="679"/>
                </a:cubicBezTo>
                <a:close/>
                <a:moveTo>
                  <a:pt x="298" y="74"/>
                </a:moveTo>
                <a:cubicBezTo>
                  <a:pt x="140" y="80"/>
                  <a:pt x="14" y="211"/>
                  <a:pt x="14" y="369"/>
                </a:cubicBezTo>
                <a:cubicBezTo>
                  <a:pt x="14" y="532"/>
                  <a:pt x="146" y="665"/>
                  <a:pt x="309" y="665"/>
                </a:cubicBezTo>
                <a:cubicBezTo>
                  <a:pt x="472" y="665"/>
                  <a:pt x="605" y="532"/>
                  <a:pt x="605" y="369"/>
                </a:cubicBezTo>
                <a:cubicBezTo>
                  <a:pt x="605" y="315"/>
                  <a:pt x="590" y="263"/>
                  <a:pt x="563" y="217"/>
                </a:cubicBezTo>
                <a:cubicBezTo>
                  <a:pt x="308" y="384"/>
                  <a:pt x="308" y="384"/>
                  <a:pt x="308" y="384"/>
                </a:cubicBezTo>
                <a:cubicBezTo>
                  <a:pt x="306" y="386"/>
                  <a:pt x="304" y="386"/>
                  <a:pt x="301" y="384"/>
                </a:cubicBezTo>
                <a:cubicBezTo>
                  <a:pt x="299" y="383"/>
                  <a:pt x="298" y="381"/>
                  <a:pt x="298" y="378"/>
                </a:cubicBezTo>
                <a:lnTo>
                  <a:pt x="298" y="74"/>
                </a:lnTo>
                <a:close/>
                <a:moveTo>
                  <a:pt x="348" y="308"/>
                </a:moveTo>
                <a:cubicBezTo>
                  <a:pt x="347" y="308"/>
                  <a:pt x="346" y="307"/>
                  <a:pt x="345" y="307"/>
                </a:cubicBezTo>
                <a:cubicBezTo>
                  <a:pt x="342" y="306"/>
                  <a:pt x="341" y="303"/>
                  <a:pt x="341" y="301"/>
                </a:cubicBezTo>
                <a:cubicBezTo>
                  <a:pt x="341" y="7"/>
                  <a:pt x="341" y="7"/>
                  <a:pt x="341" y="7"/>
                </a:cubicBezTo>
                <a:cubicBezTo>
                  <a:pt x="341" y="5"/>
                  <a:pt x="342" y="3"/>
                  <a:pt x="343" y="2"/>
                </a:cubicBezTo>
                <a:cubicBezTo>
                  <a:pt x="344" y="1"/>
                  <a:pt x="346" y="0"/>
                  <a:pt x="348" y="0"/>
                </a:cubicBezTo>
                <a:cubicBezTo>
                  <a:pt x="449" y="2"/>
                  <a:pt x="542" y="52"/>
                  <a:pt x="599" y="135"/>
                </a:cubicBezTo>
                <a:cubicBezTo>
                  <a:pt x="600" y="137"/>
                  <a:pt x="600" y="139"/>
                  <a:pt x="600" y="141"/>
                </a:cubicBezTo>
                <a:cubicBezTo>
                  <a:pt x="600" y="143"/>
                  <a:pt x="599" y="144"/>
                  <a:pt x="597" y="145"/>
                </a:cubicBezTo>
                <a:cubicBezTo>
                  <a:pt x="352" y="307"/>
                  <a:pt x="352" y="307"/>
                  <a:pt x="352" y="307"/>
                </a:cubicBezTo>
                <a:cubicBezTo>
                  <a:pt x="351" y="307"/>
                  <a:pt x="349" y="308"/>
                  <a:pt x="348" y="308"/>
                </a:cubicBezTo>
                <a:close/>
                <a:moveTo>
                  <a:pt x="355" y="14"/>
                </a:moveTo>
                <a:cubicBezTo>
                  <a:pt x="355" y="288"/>
                  <a:pt x="355" y="288"/>
                  <a:pt x="355" y="288"/>
                </a:cubicBezTo>
                <a:cubicBezTo>
                  <a:pt x="583" y="137"/>
                  <a:pt x="583" y="137"/>
                  <a:pt x="583" y="137"/>
                </a:cubicBezTo>
                <a:cubicBezTo>
                  <a:pt x="530" y="63"/>
                  <a:pt x="446" y="18"/>
                  <a:pt x="355" y="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scene3d>
            <a:camera prst="perspectiveRelaxed" fov="2400000">
              <a:rot lat="19626000" lon="960000" rev="19092000"/>
            </a:camera>
            <a:lightRig rig="threePt" dir="t"/>
          </a:scene3d>
          <a:sp3d prstMaterial="matte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529B3C7-6BDC-B449-8782-219A61E1E685}"/>
              </a:ext>
            </a:extLst>
          </p:cNvPr>
          <p:cNvSpPr txBox="1">
            <a:spLocks/>
          </p:cNvSpPr>
          <p:nvPr/>
        </p:nvSpPr>
        <p:spPr>
          <a:xfrm>
            <a:off x="914400" y="872716"/>
            <a:ext cx="10363200" cy="406400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/>
              <a:t>Возможности для разработчиков по внедрению своих вариантов визуализации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92184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4.375E-6 0.08426 " pathEditMode="relative" rAng="0" ptsTypes="AA">
                                      <p:cBhvr>
                                        <p:cTn id="9" dur="8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375E-6 2.59259E-6 L -4.375E-6 0.08426 " pathEditMode="relative" rAng="0" ptsTypes="AA">
                                      <p:cBhvr>
                                        <p:cTn id="14" dur="8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2" grpId="0"/>
      <p:bldP spid="14" grpId="0"/>
      <p:bldP spid="15" grpId="0" animBg="1"/>
      <p:bldP spid="16" grpId="0" animBg="1"/>
      <p:bldP spid="17" grpId="0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Ресурсно-сервисная модель</a:t>
            </a:r>
            <a:endParaRPr lang="en-US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56CB9142-00D1-A946-8F4C-FF7CC9713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231" y="1459850"/>
            <a:ext cx="10101538" cy="336983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2"/>
                </a:solidFill>
                <a:latin typeface="Trebuchet MS" panose="020B0603020202020204" pitchFamily="34" charset="0"/>
              </a:rPr>
              <a:t>Метрика</a:t>
            </a:r>
            <a:r>
              <a:rPr lang="en-US" dirty="0">
                <a:latin typeface="Trebuchet MS" panose="020B0603020202020204" pitchFamily="34" charset="0"/>
              </a:rPr>
              <a:t> —</a:t>
            </a:r>
            <a:r>
              <a:rPr lang="ru-RU" dirty="0">
                <a:latin typeface="Trebuchet MS" panose="020B0603020202020204" pitchFamily="34" charset="0"/>
              </a:rPr>
              <a:t> показатель первого уровня, основан на сырых данных</a:t>
            </a:r>
            <a:endParaRPr lang="en-US" dirty="0">
              <a:latin typeface="Trebuchet MS" panose="020B0603020202020204" pitchFamily="34" charset="0"/>
            </a:endParaRPr>
          </a:p>
          <a:p>
            <a:pPr lvl="1"/>
            <a:endParaRPr lang="ru-RU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2"/>
                </a:solidFill>
                <a:latin typeface="Trebuchet MS" panose="020B0603020202020204" pitchFamily="34" charset="0"/>
              </a:rPr>
              <a:t>Индикатор</a:t>
            </a:r>
            <a:r>
              <a:rPr lang="en-US" dirty="0">
                <a:solidFill>
                  <a:schemeClr val="accent1"/>
                </a:solidFill>
                <a:latin typeface="Trebuchet MS" panose="020B0603020202020204" pitchFamily="34" charset="0"/>
              </a:rPr>
              <a:t> </a:t>
            </a:r>
            <a:r>
              <a:rPr lang="en-US" dirty="0">
                <a:latin typeface="Trebuchet MS" panose="020B0603020202020204" pitchFamily="34" charset="0"/>
              </a:rPr>
              <a:t>— </a:t>
            </a:r>
            <a:r>
              <a:rPr lang="ru-RU" dirty="0">
                <a:latin typeface="Trebuchet MS" panose="020B0603020202020204" pitchFamily="34" charset="0"/>
              </a:rPr>
              <a:t>показатель второго и более высоких уровней, основан либо на метриках, либо на других индикаторах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3502B65-4720-2D4F-B7DE-6C6B98956686}"/>
              </a:ext>
            </a:extLst>
          </p:cNvPr>
          <p:cNvGrpSpPr/>
          <p:nvPr/>
        </p:nvGrpSpPr>
        <p:grpSpPr>
          <a:xfrm>
            <a:off x="2224767" y="4929411"/>
            <a:ext cx="1444264" cy="461665"/>
            <a:chOff x="3824967" y="1496992"/>
            <a:chExt cx="1444264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4C1AE9-750A-564C-89A7-CCCB4AF908D3}"/>
                </a:ext>
              </a:extLst>
            </p:cNvPr>
            <p:cNvSpPr txBox="1"/>
            <p:nvPr/>
          </p:nvSpPr>
          <p:spPr>
            <a:xfrm>
              <a:off x="4036757" y="1496992"/>
              <a:ext cx="1232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chemeClr val="accent2"/>
                  </a:solidFill>
                  <a:latin typeface="Trebuchet MS" charset="0"/>
                  <a:ea typeface="Trebuchet MS" charset="0"/>
                  <a:cs typeface="Trebuchet MS" charset="0"/>
                </a:rPr>
                <a:t>НОРМА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2859C260-A570-E641-986F-67DC3CF7E5B9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29534E5-213B-5E4A-85C1-AEE2823769CC}"/>
              </a:ext>
            </a:extLst>
          </p:cNvPr>
          <p:cNvGrpSpPr/>
          <p:nvPr/>
        </p:nvGrpSpPr>
        <p:grpSpPr>
          <a:xfrm>
            <a:off x="4535667" y="4936485"/>
            <a:ext cx="3120663" cy="461665"/>
            <a:chOff x="3824967" y="1496992"/>
            <a:chExt cx="3120663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51D2E4-9358-8E44-99B6-CB0AD47B3F28}"/>
                </a:ext>
              </a:extLst>
            </p:cNvPr>
            <p:cNvSpPr txBox="1"/>
            <p:nvPr/>
          </p:nvSpPr>
          <p:spPr>
            <a:xfrm>
              <a:off x="4036757" y="1496992"/>
              <a:ext cx="29088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F8B711"/>
                  </a:solidFill>
                  <a:latin typeface="Trebuchet MS" charset="0"/>
                  <a:ea typeface="Trebuchet MS" charset="0"/>
                  <a:cs typeface="Trebuchet MS" charset="0"/>
                </a:rPr>
                <a:t>ПРЕДУПРЕЖДЕНИЕ</a:t>
              </a: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1E6C51E5-E8EC-9E40-B8F0-FD22FB7E78BC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solidFill>
              <a:srgbClr val="F8B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C2D39F1-A2C0-6D47-ADBB-E22239763735}"/>
              </a:ext>
            </a:extLst>
          </p:cNvPr>
          <p:cNvGrpSpPr/>
          <p:nvPr/>
        </p:nvGrpSpPr>
        <p:grpSpPr>
          <a:xfrm>
            <a:off x="8522971" y="4929649"/>
            <a:ext cx="1724163" cy="461665"/>
            <a:chOff x="3824967" y="1496992"/>
            <a:chExt cx="1724163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9540EE-91A5-2B41-ACB7-DF656516825C}"/>
                </a:ext>
              </a:extLst>
            </p:cNvPr>
            <p:cNvSpPr txBox="1"/>
            <p:nvPr/>
          </p:nvSpPr>
          <p:spPr>
            <a:xfrm>
              <a:off x="4036757" y="1496992"/>
              <a:ext cx="1512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C00000"/>
                  </a:solidFill>
                  <a:latin typeface="Trebuchet MS" charset="0"/>
                  <a:ea typeface="Trebuchet MS" charset="0"/>
                  <a:cs typeface="Trebuchet MS" charset="0"/>
                </a:rPr>
                <a:t>ТРЕВОГА</a:t>
              </a: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CCEEB3C2-8C19-564B-B7F5-8A2F8CE25E4D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F9FD2F-9C91-4925-66DF-D780BC1F2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62" y="1097522"/>
            <a:ext cx="9393272" cy="56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Ресурсно-сервисная модель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8D45AA-C682-B43A-0327-30503E99E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81" y="1232756"/>
            <a:ext cx="10895238" cy="41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2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Ресурсно-сервисная модель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EFE9E2-7B5B-62A6-FD59-F6B6D2CF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73" y="1205534"/>
            <a:ext cx="9318054" cy="44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0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Scheduler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A4A18B-3A06-5A15-77FD-B8A35A8A7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24" y="933104"/>
            <a:ext cx="10186900" cy="49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Scheduler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5597E3B-1805-5944-A8CE-D4312E1F197F}"/>
              </a:ext>
            </a:extLst>
          </p:cNvPr>
          <p:cNvGrpSpPr/>
          <p:nvPr/>
        </p:nvGrpSpPr>
        <p:grpSpPr>
          <a:xfrm>
            <a:off x="364273" y="921061"/>
            <a:ext cx="7370027" cy="461665"/>
            <a:chOff x="3824967" y="1496992"/>
            <a:chExt cx="7370027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64CCF8-5F5C-8E48-9465-70297D54F49C}"/>
                </a:ext>
              </a:extLst>
            </p:cNvPr>
            <p:cNvSpPr txBox="1"/>
            <p:nvPr/>
          </p:nvSpPr>
          <p:spPr>
            <a:xfrm>
              <a:off x="4036757" y="1496992"/>
              <a:ext cx="7158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Выполнение запросов по заданному расписанию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877A6D86-55E6-0A49-AF39-E50E3174EBCE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solidFill>
              <a:srgbClr val="3278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327880"/>
                </a:solidFill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AB4B70-7BD2-778F-0199-F031A5CF5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84" y="1538318"/>
            <a:ext cx="9047151" cy="439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Scheduler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B5C3447-5B6E-8746-B083-6D5C56F1B62E}"/>
              </a:ext>
            </a:extLst>
          </p:cNvPr>
          <p:cNvGrpSpPr/>
          <p:nvPr/>
        </p:nvGrpSpPr>
        <p:grpSpPr>
          <a:xfrm>
            <a:off x="335360" y="2264578"/>
            <a:ext cx="4212469" cy="2677656"/>
            <a:chOff x="3824964" y="1496992"/>
            <a:chExt cx="11042554" cy="26776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1110DB-4211-0648-91EA-1976F2486235}"/>
                </a:ext>
              </a:extLst>
            </p:cNvPr>
            <p:cNvSpPr txBox="1"/>
            <p:nvPr/>
          </p:nvSpPr>
          <p:spPr>
            <a:xfrm>
              <a:off x="4036757" y="1496992"/>
              <a:ext cx="1083076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Активные действия по результаты выполнения </a:t>
              </a:r>
              <a:br>
                <a:rPr lang="en-US" sz="2400" dirty="0">
                  <a:latin typeface="Trebuchet MS" charset="0"/>
                  <a:ea typeface="Trebuchet MS" charset="0"/>
                  <a:cs typeface="Trebuchet MS" charset="0"/>
                </a:rPr>
              </a:br>
              <a:br>
                <a:rPr lang="en-US" sz="2400" dirty="0">
                  <a:latin typeface="Trebuchet MS" charset="0"/>
                  <a:ea typeface="Trebuchet MS" charset="0"/>
                  <a:cs typeface="Trebuchet MS" charset="0"/>
                </a:rPr>
              </a:b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(</a:t>
              </a:r>
              <a:r>
                <a:rPr lang="en-US" sz="2400" dirty="0">
                  <a:latin typeface="Trebuchet MS" charset="0"/>
                  <a:ea typeface="Trebuchet MS" charset="0"/>
                  <a:cs typeface="Trebuchet MS" charset="0"/>
                </a:rPr>
                <a:t>E-mail, SMS, Messenger, </a:t>
              </a:r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заведение инцидентов, агрегация результатов индекс и др.)</a:t>
              </a: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0AC2DA91-BC56-D64D-9830-EC15FDBF4619}"/>
                </a:ext>
              </a:extLst>
            </p:cNvPr>
            <p:cNvSpPr/>
            <p:nvPr/>
          </p:nvSpPr>
          <p:spPr>
            <a:xfrm>
              <a:off x="3824964" y="1596222"/>
              <a:ext cx="211793" cy="2484276"/>
            </a:xfrm>
            <a:prstGeom prst="rect">
              <a:avLst/>
            </a:prstGeom>
            <a:solidFill>
              <a:srgbClr val="3278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D975A1-DC85-1E09-4DF3-6DDE254F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075" y="908720"/>
            <a:ext cx="6414057" cy="53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Center – </a:t>
            </a:r>
            <a:r>
              <a:rPr lang="ru-RU" dirty="0"/>
              <a:t>теперь в </a:t>
            </a:r>
            <a:r>
              <a:rPr lang="en-US" b="1" dirty="0">
                <a:solidFill>
                  <a:srgbClr val="327880"/>
                </a:solidFill>
              </a:rPr>
              <a:t>Core</a:t>
            </a:r>
            <a:r>
              <a:rPr lang="en-US" dirty="0"/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1150965" y="1664804"/>
            <a:ext cx="2256737" cy="2256737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59298" y="1664804"/>
            <a:ext cx="2256737" cy="2256737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875965" y="1664804"/>
            <a:ext cx="2256737" cy="2256737"/>
          </a:xfrm>
          <a:prstGeom prst="ellipse">
            <a:avLst/>
          </a:prstGeom>
          <a:solidFill>
            <a:schemeClr val="accent6">
              <a:alpha val="80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67632" y="1664804"/>
            <a:ext cx="2256737" cy="2256737"/>
          </a:xfrm>
          <a:prstGeom prst="ellipse">
            <a:avLst/>
          </a:prstGeom>
          <a:solidFill>
            <a:schemeClr val="accent5">
              <a:alpha val="80000"/>
            </a:schemeClr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784300" y="1664804"/>
            <a:ext cx="2256737" cy="2256737"/>
          </a:xfrm>
          <a:prstGeom prst="ellipse">
            <a:avLst/>
          </a:prstGeom>
          <a:solidFill>
            <a:schemeClr val="bg2">
              <a:alpha val="80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42987" y="3002877"/>
            <a:ext cx="187269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dirty="0">
                <a:solidFill>
                  <a:srgbClr val="FFFFFF"/>
                </a:solidFill>
                <a:latin typeface="Trebuchet MS" panose="020B0703020202090204" pitchFamily="34" charset="0"/>
              </a:rPr>
              <a:t>Сценарии</a:t>
            </a:r>
            <a:endParaRPr lang="en-US" sz="20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86959" y="3002877"/>
            <a:ext cx="187269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dirty="0">
                <a:solidFill>
                  <a:srgbClr val="FFFFFF"/>
                </a:solidFill>
                <a:latin typeface="Trebuchet MS" panose="020B0703020202090204" pitchFamily="34" charset="0"/>
              </a:rPr>
              <a:t>Правила</a:t>
            </a:r>
            <a:endParaRPr lang="en-US" sz="20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50112" y="3002877"/>
            <a:ext cx="187269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dirty="0">
                <a:solidFill>
                  <a:srgbClr val="FFFFFF"/>
                </a:solidFill>
                <a:latin typeface="Trebuchet MS" panose="020B0703020202090204" pitchFamily="34" charset="0"/>
              </a:rPr>
              <a:t>Playbooks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094084" y="3002877"/>
            <a:ext cx="187269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dirty="0" err="1">
                <a:solidFill>
                  <a:srgbClr val="FFFFFF"/>
                </a:solidFill>
                <a:latin typeface="Trebuchet MS" panose="020B0703020202090204" pitchFamily="34" charset="0"/>
              </a:rPr>
              <a:t>Wikilogs</a:t>
            </a:r>
            <a:endParaRPr lang="en-US" sz="20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904312" y="3002877"/>
            <a:ext cx="204369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dirty="0">
                <a:solidFill>
                  <a:srgbClr val="FFFFFF"/>
                </a:solidFill>
                <a:latin typeface="Trebuchet MS" panose="020B0703020202090204" pitchFamily="34" charset="0"/>
              </a:rPr>
              <a:t>Источники</a:t>
            </a:r>
            <a:endParaRPr lang="en-US" sz="20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42987" y="4052716"/>
            <a:ext cx="1872693" cy="735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67" dirty="0">
                <a:latin typeface="Trebuchet MS" panose="020B0703020202090204" pitchFamily="34" charset="0"/>
              </a:rPr>
              <a:t>Сценарии использования правил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86959" y="4052716"/>
            <a:ext cx="1872693" cy="95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67" dirty="0">
                <a:latin typeface="Trebuchet MS" panose="020B0703020202090204" pitchFamily="34" charset="0"/>
              </a:rPr>
              <a:t>Набор корреляционных</a:t>
            </a:r>
            <a:br>
              <a:rPr lang="ru-RU" sz="1467" dirty="0">
                <a:latin typeface="Trebuchet MS" panose="020B0703020202090204" pitchFamily="34" charset="0"/>
              </a:rPr>
            </a:br>
            <a:r>
              <a:rPr lang="ru-RU" sz="1467" dirty="0">
                <a:latin typeface="Trebuchet MS" panose="020B0703020202090204" pitchFamily="34" charset="0"/>
              </a:rPr>
              <a:t>правил</a:t>
            </a:r>
            <a:endParaRPr lang="en-US" sz="1467" dirty="0">
              <a:latin typeface="Trebuchet MS" panose="020B0703020202090204" pitchFamily="34" charset="0"/>
            </a:endParaRPr>
          </a:p>
          <a:p>
            <a:pPr algn="ctr">
              <a:lnSpc>
                <a:spcPct val="95000"/>
              </a:lnSpc>
            </a:pP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150112" y="4052717"/>
            <a:ext cx="2033178" cy="735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67" dirty="0">
                <a:latin typeface="Trebuchet MS" panose="020B0703020202090204" pitchFamily="34" charset="0"/>
              </a:rPr>
              <a:t>Последовательность действий для закрытия инцидента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009710" y="4052717"/>
            <a:ext cx="2038618" cy="735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67" dirty="0">
                <a:latin typeface="Trebuchet MS" panose="020B0703020202090204" pitchFamily="34" charset="0"/>
              </a:rPr>
              <a:t>Статьи с</a:t>
            </a:r>
            <a:r>
              <a:rPr lang="en-US" sz="1467" dirty="0">
                <a:latin typeface="Trebuchet MS" panose="020B0703020202090204" pitchFamily="34" charset="0"/>
              </a:rPr>
              <a:t> </a:t>
            </a:r>
            <a:r>
              <a:rPr lang="ru-RU" sz="1467" dirty="0">
                <a:latin typeface="Trebuchet MS" panose="020B0703020202090204" pitchFamily="34" charset="0"/>
              </a:rPr>
              <a:t>детальным описанием</a:t>
            </a:r>
            <a:endParaRPr lang="en-US" sz="1467" dirty="0">
              <a:latin typeface="Trebuchet MS" panose="020B0703020202090204" pitchFamily="34" charset="0"/>
            </a:endParaRPr>
          </a:p>
          <a:p>
            <a:pPr algn="ctr">
              <a:lnSpc>
                <a:spcPct val="95000"/>
              </a:lnSpc>
            </a:pP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997344" y="4052716"/>
            <a:ext cx="1872693" cy="735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67" dirty="0">
                <a:latin typeface="Trebuchet MS" panose="020B0703020202090204" pitchFamily="34" charset="0"/>
              </a:rPr>
              <a:t>Эталонные конфигурации для сбора данных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22CD10-0287-3045-B05D-4237B768F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77019" y="1894771"/>
            <a:ext cx="1097892" cy="109789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35750C3-61DD-9F4D-9AAD-737013C14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86859" y="1964484"/>
            <a:ext cx="940989" cy="94098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8B22960-1C78-2940-A8B2-C65EE8084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33314" y="1869559"/>
            <a:ext cx="1074631" cy="107463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C5A967E-69F1-AE45-AE8E-1BDD1AB5C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559446" y="1843754"/>
            <a:ext cx="1056834" cy="105683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9228E69-0487-194B-8492-EA3FCF0128AF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376580" y="1861264"/>
            <a:ext cx="1038401" cy="10384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111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1111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1111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5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6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1111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9" dur="1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20" dur="1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61111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23" dur="1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24" dur="1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30" grpId="0"/>
          <p:bldP spid="38" grpId="0"/>
          <p:bldP spid="39" grpId="0"/>
          <p:bldP spid="40" grpId="0"/>
          <p:bldP spid="42" grpId="0"/>
          <p:bldP spid="43" grpId="0"/>
          <p:bldP spid="44" grpId="0"/>
          <p:bldP spid="45" grpId="0"/>
          <p:bldP spid="46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30" grpId="0"/>
          <p:bldP spid="38" grpId="0"/>
          <p:bldP spid="39" grpId="0"/>
          <p:bldP spid="40" grpId="0"/>
          <p:bldP spid="42" grpId="0"/>
          <p:bldP spid="43" grpId="0"/>
          <p:bldP spid="44" grpId="0"/>
          <p:bldP spid="45" grpId="0"/>
          <p:bldP spid="46" grpId="0"/>
          <p:bldP spid="4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1E3924-35BC-D1B3-0A3B-1D4F52EB34FB}"/>
              </a:ext>
            </a:extLst>
          </p:cNvPr>
          <p:cNvSpPr/>
          <p:nvPr/>
        </p:nvSpPr>
        <p:spPr>
          <a:xfrm>
            <a:off x="-1361440" y="3996267"/>
            <a:ext cx="5256107" cy="3471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C8E063-19AD-554B-D6DD-AC2732C834E9}"/>
              </a:ext>
            </a:extLst>
          </p:cNvPr>
          <p:cNvSpPr/>
          <p:nvPr/>
        </p:nvSpPr>
        <p:spPr>
          <a:xfrm>
            <a:off x="8514927" y="1456267"/>
            <a:ext cx="5532967" cy="347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5E303-B6ED-0089-B147-31EFCA13FE6C}"/>
              </a:ext>
            </a:extLst>
          </p:cNvPr>
          <p:cNvSpPr txBox="1"/>
          <p:nvPr/>
        </p:nvSpPr>
        <p:spPr>
          <a:xfrm>
            <a:off x="8573427" y="647001"/>
            <a:ext cx="4406901" cy="73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7000"/>
              </a:lnSpc>
            </a:pPr>
            <a:r>
              <a:rPr lang="en-US" sz="3200" dirty="0">
                <a:latin typeface="Trebuchet MS" panose="020B0703020202090204" pitchFamily="34" charset="0"/>
              </a:rPr>
              <a:t>&gt;500% </a:t>
            </a:r>
            <a:r>
              <a:rPr lang="ru-RU" sz="2800" dirty="0">
                <a:latin typeface="Trebuchet MS" panose="020B0703020202090204" pitchFamily="34" charset="0"/>
              </a:rPr>
              <a:t>скорость в</a:t>
            </a:r>
            <a:endParaRPr lang="en-US" sz="3200" dirty="0">
              <a:latin typeface="Trebuchet MS" panose="020B0703020202090204" pitchFamily="34" charset="0"/>
            </a:endParaRPr>
          </a:p>
          <a:p>
            <a:pPr>
              <a:lnSpc>
                <a:spcPct val="87000"/>
              </a:lnSpc>
            </a:pPr>
            <a:r>
              <a:rPr lang="ru-RU" sz="1600" dirty="0">
                <a:latin typeface="Trebuchet MS" panose="020B0703020202090204" pitchFamily="34" charset="0"/>
              </a:rPr>
              <a:t>переходе от данных к ответам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49C75-A01F-003F-D37A-A7F7D175A323}"/>
              </a:ext>
            </a:extLst>
          </p:cNvPr>
          <p:cNvSpPr txBox="1"/>
          <p:nvPr/>
        </p:nvSpPr>
        <p:spPr>
          <a:xfrm>
            <a:off x="-543149" y="3177795"/>
            <a:ext cx="4406901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7000"/>
              </a:lnSpc>
            </a:pPr>
            <a:r>
              <a:rPr lang="ru-RU" dirty="0">
                <a:latin typeface="Trebuchet MS" panose="020B0703020202090204" pitchFamily="34" charset="0"/>
              </a:rPr>
              <a:t>Меньше кликов до ответа</a:t>
            </a:r>
            <a:endParaRPr lang="en-US" sz="3000" dirty="0">
              <a:latin typeface="Trebuchet MS" panose="020B0703020202090204" pitchFamily="34" charset="0"/>
            </a:endParaRPr>
          </a:p>
          <a:p>
            <a:pPr algn="r">
              <a:lnSpc>
                <a:spcPct val="87000"/>
              </a:lnSpc>
            </a:pPr>
            <a:r>
              <a:rPr lang="en-US" sz="1600" dirty="0">
                <a:latin typeface="Trebuchet MS" panose="020B0703020202090204" pitchFamily="34" charset="0"/>
              </a:rPr>
              <a:t>SM </a:t>
            </a:r>
            <a:r>
              <a:rPr lang="ru-RU" sz="1600" dirty="0">
                <a:latin typeface="Trebuchet MS" panose="020B0703020202090204" pitchFamily="34" charset="0"/>
              </a:rPr>
              <a:t>делает поиск в данных доступнее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812EA17-3B62-DDE7-05FF-630B461E5DD9}"/>
              </a:ext>
            </a:extLst>
          </p:cNvPr>
          <p:cNvSpPr/>
          <p:nvPr/>
        </p:nvSpPr>
        <p:spPr>
          <a:xfrm>
            <a:off x="3887896" y="3081397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r>
              <a:rPr lang="en-US" sz="3733" dirty="0">
                <a:solidFill>
                  <a:schemeClr val="tx1"/>
                </a:solidFill>
                <a:latin typeface="Trebuchet MS" panose="020B0703020202090204" pitchFamily="34" charset="0"/>
              </a:rPr>
              <a:t>01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F79CA0-A6D9-53C0-E410-753BE3258C7F}"/>
              </a:ext>
            </a:extLst>
          </p:cNvPr>
          <p:cNvSpPr/>
          <p:nvPr/>
        </p:nvSpPr>
        <p:spPr>
          <a:xfrm>
            <a:off x="5732798" y="1832798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r>
              <a:rPr lang="en-US" sz="3733" dirty="0">
                <a:solidFill>
                  <a:schemeClr val="tx1"/>
                </a:solidFill>
                <a:latin typeface="Trebuchet MS" panose="020B0703020202090204" pitchFamily="34" charset="0"/>
              </a:rPr>
              <a:t>03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9133F7A-3D7C-96A2-D3FE-69AA47212455}"/>
              </a:ext>
            </a:extLst>
          </p:cNvPr>
          <p:cNvSpPr/>
          <p:nvPr/>
        </p:nvSpPr>
        <p:spPr>
          <a:xfrm>
            <a:off x="7577699" y="584201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r>
              <a:rPr lang="en-US" sz="3733" dirty="0">
                <a:solidFill>
                  <a:schemeClr val="tx1"/>
                </a:solidFill>
                <a:latin typeface="Trebuchet MS" panose="020B0703020202090204" pitchFamily="34" charset="0"/>
              </a:rPr>
              <a:t>05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3DD7DAC-CC4E-F712-3104-C52FE602ACED}"/>
              </a:ext>
            </a:extLst>
          </p:cNvPr>
          <p:cNvSpPr/>
          <p:nvPr/>
        </p:nvSpPr>
        <p:spPr>
          <a:xfrm>
            <a:off x="6655248" y="1208499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r>
              <a:rPr lang="en-US" sz="3733" dirty="0">
                <a:solidFill>
                  <a:schemeClr val="tx1"/>
                </a:solidFill>
                <a:latin typeface="Trebuchet MS" panose="020B0703020202090204" pitchFamily="34" charset="0"/>
              </a:rPr>
              <a:t>04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B88C924-6F2F-3F13-C898-1C7956550BD6}"/>
              </a:ext>
            </a:extLst>
          </p:cNvPr>
          <p:cNvSpPr/>
          <p:nvPr/>
        </p:nvSpPr>
        <p:spPr>
          <a:xfrm>
            <a:off x="4810347" y="2457098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r>
              <a:rPr lang="en-US" sz="3733" dirty="0">
                <a:solidFill>
                  <a:schemeClr val="tx1"/>
                </a:solidFill>
                <a:latin typeface="Trebuchet MS" panose="020B0703020202090204" pitchFamily="34" charset="0"/>
              </a:rPr>
              <a:t>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7798CD-74D7-51DD-C170-4693BAD50643}"/>
              </a:ext>
            </a:extLst>
          </p:cNvPr>
          <p:cNvSpPr txBox="1"/>
          <p:nvPr/>
        </p:nvSpPr>
        <p:spPr>
          <a:xfrm>
            <a:off x="7611830" y="2711121"/>
            <a:ext cx="45778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latin typeface="Trebuchet MS" panose="020B0703020202090204" pitchFamily="34" charset="0"/>
              </a:rPr>
              <a:t>В </a:t>
            </a:r>
            <a:r>
              <a:rPr lang="en-US" sz="3000" b="1" dirty="0">
                <a:latin typeface="Trebuchet MS" panose="020B0703020202090204" pitchFamily="34" charset="0"/>
              </a:rPr>
              <a:t>3x</a:t>
            </a:r>
            <a:r>
              <a:rPr lang="en-US" sz="2133" dirty="0">
                <a:latin typeface="Trebuchet MS" panose="020B0703020202090204" pitchFamily="34" charset="0"/>
              </a:rPr>
              <a:t> </a:t>
            </a:r>
            <a:r>
              <a:rPr lang="ru-RU" sz="2133" dirty="0">
                <a:latin typeface="Trebuchet MS" panose="020B0703020202090204" pitchFamily="34" charset="0"/>
              </a:rPr>
              <a:t>раза ниже</a:t>
            </a:r>
            <a:r>
              <a:rPr lang="en-US" sz="2133" dirty="0">
                <a:latin typeface="Trebuchet MS" panose="020B0703020202090204" pitchFamily="34" charset="0"/>
              </a:rPr>
              <a:t> TCO</a:t>
            </a:r>
          </a:p>
          <a:p>
            <a:r>
              <a:rPr lang="ru-RU" sz="1600" dirty="0">
                <a:latin typeface="Trebuchet MS" panose="020B0703020202090204" pitchFamily="34" charset="0"/>
              </a:rPr>
              <a:t>За счет </a:t>
            </a:r>
            <a:r>
              <a:rPr lang="en-US" sz="1600" dirty="0">
                <a:latin typeface="Trebuchet MS" panose="020B0703020202090204" pitchFamily="34" charset="0"/>
              </a:rPr>
              <a:t>Search Anywhere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19AE91-58F1-6AB8-6E7E-4762062C3447}"/>
              </a:ext>
            </a:extLst>
          </p:cNvPr>
          <p:cNvSpPr txBox="1"/>
          <p:nvPr/>
        </p:nvSpPr>
        <p:spPr>
          <a:xfrm>
            <a:off x="6655248" y="3557993"/>
            <a:ext cx="3523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latin typeface="Trebuchet MS" panose="020B0703020202090204" pitchFamily="34" charset="0"/>
              </a:rPr>
              <a:t>Более чем </a:t>
            </a:r>
            <a:r>
              <a:rPr lang="en-US" sz="2800" dirty="0">
                <a:latin typeface="Trebuchet MS" panose="020B0703020202090204" pitchFamily="34" charset="0"/>
              </a:rPr>
              <a:t>700%</a:t>
            </a:r>
            <a:endParaRPr lang="en-US" sz="2133" dirty="0">
              <a:latin typeface="Trebuchet MS" panose="020B0703020202090204" pitchFamily="34" charset="0"/>
            </a:endParaRPr>
          </a:p>
          <a:p>
            <a:r>
              <a:rPr lang="ru-RU" sz="1600" dirty="0">
                <a:latin typeface="Trebuchet MS" panose="020B0703020202090204" pitchFamily="34" charset="0"/>
              </a:rPr>
              <a:t>Оптимизация времени на поиск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D4775F-5B61-5617-B42C-26F1F4FE4D07}"/>
              </a:ext>
            </a:extLst>
          </p:cNvPr>
          <p:cNvSpPr txBox="1"/>
          <p:nvPr/>
        </p:nvSpPr>
        <p:spPr>
          <a:xfrm>
            <a:off x="5648997" y="4439411"/>
            <a:ext cx="6217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rebuchet MS" panose="020B0703020202090204" pitchFamily="34" charset="0"/>
              </a:rPr>
              <a:t>Корпоративные знания</a:t>
            </a:r>
            <a:endParaRPr lang="en-US" sz="2800" b="1" dirty="0">
              <a:latin typeface="Trebuchet MS" panose="020B0703020202090204" pitchFamily="34" charset="0"/>
            </a:endParaRPr>
          </a:p>
          <a:p>
            <a:r>
              <a:rPr lang="ru-RU" sz="1600" dirty="0">
                <a:latin typeface="Trebuchet MS" panose="020B0703020202090204" pitchFamily="34" charset="0"/>
              </a:rPr>
              <a:t>Трансформация данных в знания и совместное использование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4E4E1-904A-B489-C082-20F500CB87D9}"/>
              </a:ext>
            </a:extLst>
          </p:cNvPr>
          <p:cNvSpPr txBox="1"/>
          <p:nvPr/>
        </p:nvSpPr>
        <p:spPr>
          <a:xfrm>
            <a:off x="4719595" y="5255505"/>
            <a:ext cx="71471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rebuchet MS" panose="020B0703020202090204" pitchFamily="34" charset="0"/>
              </a:rPr>
              <a:t>10x</a:t>
            </a:r>
            <a:r>
              <a:rPr lang="en-US" sz="2133" dirty="0">
                <a:latin typeface="Trebuchet MS" panose="020B0703020202090204" pitchFamily="34" charset="0"/>
              </a:rPr>
              <a:t> </a:t>
            </a:r>
            <a:r>
              <a:rPr lang="ru-RU" sz="2133" dirty="0">
                <a:latin typeface="Trebuchet MS" panose="020B0703020202090204" pitchFamily="34" charset="0"/>
              </a:rPr>
              <a:t>вовлечение</a:t>
            </a:r>
            <a:endParaRPr lang="en-US" sz="2133" dirty="0">
              <a:latin typeface="Trebuchet MS" panose="020B0703020202090204" pitchFamily="34" charset="0"/>
            </a:endParaRPr>
          </a:p>
          <a:p>
            <a:r>
              <a:rPr lang="ru-RU" sz="1600" dirty="0">
                <a:latin typeface="Trebuchet MS" panose="020B0703020202090204" pitchFamily="34" charset="0"/>
              </a:rPr>
              <a:t>ИТ, ИБ и бизнес-пользователей в поиск, анализ, гипотезы по данным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8BB6F648-A022-DAA3-D9C4-1C4B1B2215A5}"/>
              </a:ext>
            </a:extLst>
          </p:cNvPr>
          <p:cNvCxnSpPr>
            <a:cxnSpLocks/>
            <a:stCxn id="8" idx="2"/>
            <a:endCxn id="16" idx="1"/>
          </p:cNvCxnSpPr>
          <p:nvPr/>
        </p:nvCxnSpPr>
        <p:spPr>
          <a:xfrm rot="16200000" flipH="1">
            <a:off x="4344014" y="5280034"/>
            <a:ext cx="397814" cy="353348"/>
          </a:xfrm>
          <a:prstGeom prst="bentConnector2">
            <a:avLst/>
          </a:prstGeom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69E912-B08B-AC2A-0264-3D0A08FB97D4}"/>
              </a:ext>
            </a:extLst>
          </p:cNvPr>
          <p:cNvGrpSpPr/>
          <p:nvPr/>
        </p:nvGrpSpPr>
        <p:grpSpPr>
          <a:xfrm rot="16200000" flipH="1">
            <a:off x="4062505" y="4473134"/>
            <a:ext cx="607483" cy="351367"/>
            <a:chOff x="5256213" y="3154363"/>
            <a:chExt cx="455612" cy="263525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3D198AD-BB8C-85D9-A648-25062EE0E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213" y="3205163"/>
              <a:ext cx="287337" cy="60325"/>
            </a:xfrm>
            <a:custGeom>
              <a:avLst/>
              <a:gdLst>
                <a:gd name="T0" fmla="*/ 1416 w 1416"/>
                <a:gd name="T1" fmla="*/ 0 h 292"/>
                <a:gd name="T2" fmla="*/ 1416 w 1416"/>
                <a:gd name="T3" fmla="*/ 0 h 292"/>
                <a:gd name="T4" fmla="*/ 146 w 1416"/>
                <a:gd name="T5" fmla="*/ 0 h 292"/>
                <a:gd name="T6" fmla="*/ 0 w 1416"/>
                <a:gd name="T7" fmla="*/ 146 h 292"/>
                <a:gd name="T8" fmla="*/ 146 w 1416"/>
                <a:gd name="T9" fmla="*/ 292 h 292"/>
                <a:gd name="T10" fmla="*/ 904 w 1416"/>
                <a:gd name="T1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6" h="292">
                  <a:moveTo>
                    <a:pt x="1416" y="0"/>
                  </a:moveTo>
                  <a:lnTo>
                    <a:pt x="1416" y="0"/>
                  </a:lnTo>
                  <a:lnTo>
                    <a:pt x="146" y="0"/>
                  </a:lnTo>
                  <a:cubicBezTo>
                    <a:pt x="65" y="0"/>
                    <a:pt x="0" y="65"/>
                    <a:pt x="0" y="146"/>
                  </a:cubicBezTo>
                  <a:cubicBezTo>
                    <a:pt x="0" y="227"/>
                    <a:pt x="65" y="292"/>
                    <a:pt x="146" y="292"/>
                  </a:cubicBezTo>
                  <a:lnTo>
                    <a:pt x="904" y="292"/>
                  </a:ln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819D35C-5C1C-B70B-67EA-A0AA9CE98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925" y="3265488"/>
              <a:ext cx="87312" cy="50800"/>
            </a:xfrm>
            <a:custGeom>
              <a:avLst/>
              <a:gdLst>
                <a:gd name="T0" fmla="*/ 50 w 426"/>
                <a:gd name="T1" fmla="*/ 0 h 256"/>
                <a:gd name="T2" fmla="*/ 50 w 426"/>
                <a:gd name="T3" fmla="*/ 0 h 256"/>
                <a:gd name="T4" fmla="*/ 0 w 426"/>
                <a:gd name="T5" fmla="*/ 110 h 256"/>
                <a:gd name="T6" fmla="*/ 146 w 426"/>
                <a:gd name="T7" fmla="*/ 256 h 256"/>
                <a:gd name="T8" fmla="*/ 426 w 426"/>
                <a:gd name="T9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256">
                  <a:moveTo>
                    <a:pt x="50" y="0"/>
                  </a:moveTo>
                  <a:lnTo>
                    <a:pt x="50" y="0"/>
                  </a:lnTo>
                  <a:cubicBezTo>
                    <a:pt x="19" y="27"/>
                    <a:pt x="0" y="66"/>
                    <a:pt x="0" y="110"/>
                  </a:cubicBezTo>
                  <a:cubicBezTo>
                    <a:pt x="0" y="191"/>
                    <a:pt x="65" y="256"/>
                    <a:pt x="146" y="256"/>
                  </a:cubicBezTo>
                  <a:lnTo>
                    <a:pt x="426" y="256"/>
                  </a:ln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8F1C66AA-66C4-C96D-56DB-B0B4C307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438" y="3316288"/>
              <a:ext cx="66675" cy="50800"/>
            </a:xfrm>
            <a:custGeom>
              <a:avLst/>
              <a:gdLst>
                <a:gd name="T0" fmla="*/ 40 w 330"/>
                <a:gd name="T1" fmla="*/ 0 h 247"/>
                <a:gd name="T2" fmla="*/ 40 w 330"/>
                <a:gd name="T3" fmla="*/ 0 h 247"/>
                <a:gd name="T4" fmla="*/ 0 w 330"/>
                <a:gd name="T5" fmla="*/ 101 h 247"/>
                <a:gd name="T6" fmla="*/ 146 w 330"/>
                <a:gd name="T7" fmla="*/ 247 h 247"/>
                <a:gd name="T8" fmla="*/ 330 w 330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247">
                  <a:moveTo>
                    <a:pt x="40" y="0"/>
                  </a:moveTo>
                  <a:lnTo>
                    <a:pt x="40" y="0"/>
                  </a:lnTo>
                  <a:cubicBezTo>
                    <a:pt x="15" y="27"/>
                    <a:pt x="0" y="62"/>
                    <a:pt x="0" y="101"/>
                  </a:cubicBezTo>
                  <a:cubicBezTo>
                    <a:pt x="0" y="182"/>
                    <a:pt x="65" y="247"/>
                    <a:pt x="146" y="247"/>
                  </a:cubicBezTo>
                  <a:lnTo>
                    <a:pt x="330" y="247"/>
                  </a:ln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687767E-C511-3969-7605-E67011048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5" y="3154363"/>
              <a:ext cx="279400" cy="263525"/>
            </a:xfrm>
            <a:custGeom>
              <a:avLst/>
              <a:gdLst>
                <a:gd name="T0" fmla="*/ 92 w 1378"/>
                <a:gd name="T1" fmla="*/ 1047 h 1297"/>
                <a:gd name="T2" fmla="*/ 92 w 1378"/>
                <a:gd name="T3" fmla="*/ 1047 h 1297"/>
                <a:gd name="T4" fmla="*/ 49 w 1378"/>
                <a:gd name="T5" fmla="*/ 1151 h 1297"/>
                <a:gd name="T6" fmla="*/ 195 w 1378"/>
                <a:gd name="T7" fmla="*/ 1297 h 1297"/>
                <a:gd name="T8" fmla="*/ 729 w 1378"/>
                <a:gd name="T9" fmla="*/ 1297 h 1297"/>
                <a:gd name="T10" fmla="*/ 1378 w 1378"/>
                <a:gd name="T11" fmla="*/ 648 h 1297"/>
                <a:gd name="T12" fmla="*/ 729 w 1378"/>
                <a:gd name="T13" fmla="*/ 0 h 1297"/>
                <a:gd name="T14" fmla="*/ 147 w 1378"/>
                <a:gd name="T15" fmla="*/ 0 h 1297"/>
                <a:gd name="T16" fmla="*/ 0 w 1378"/>
                <a:gd name="T17" fmla="*/ 146 h 1297"/>
                <a:gd name="T18" fmla="*/ 43 w 1378"/>
                <a:gd name="T19" fmla="*/ 249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8" h="1297">
                  <a:moveTo>
                    <a:pt x="92" y="1047"/>
                  </a:moveTo>
                  <a:lnTo>
                    <a:pt x="92" y="1047"/>
                  </a:lnTo>
                  <a:cubicBezTo>
                    <a:pt x="65" y="1074"/>
                    <a:pt x="49" y="1111"/>
                    <a:pt x="49" y="1151"/>
                  </a:cubicBezTo>
                  <a:cubicBezTo>
                    <a:pt x="49" y="1232"/>
                    <a:pt x="114" y="1297"/>
                    <a:pt x="195" y="1297"/>
                  </a:cubicBezTo>
                  <a:lnTo>
                    <a:pt x="729" y="1297"/>
                  </a:lnTo>
                  <a:cubicBezTo>
                    <a:pt x="1087" y="1297"/>
                    <a:pt x="1378" y="1007"/>
                    <a:pt x="1378" y="648"/>
                  </a:cubicBezTo>
                  <a:cubicBezTo>
                    <a:pt x="1378" y="290"/>
                    <a:pt x="1087" y="0"/>
                    <a:pt x="729" y="0"/>
                  </a:cubicBezTo>
                  <a:lnTo>
                    <a:pt x="147" y="0"/>
                  </a:lnTo>
                  <a:cubicBezTo>
                    <a:pt x="66" y="0"/>
                    <a:pt x="0" y="65"/>
                    <a:pt x="0" y="146"/>
                  </a:cubicBezTo>
                  <a:cubicBezTo>
                    <a:pt x="0" y="186"/>
                    <a:pt x="17" y="223"/>
                    <a:pt x="43" y="249"/>
                  </a:cubicBez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7D163BAB-D2A3-ACAA-7310-FF73114A557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38851" y="3028952"/>
            <a:ext cx="402167" cy="436033"/>
            <a:chOff x="2853" y="1431"/>
            <a:chExt cx="190" cy="206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285B0C0-B342-CC71-9777-85FE0FA02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" y="1450"/>
              <a:ext cx="84" cy="0"/>
            </a:xfrm>
            <a:custGeom>
              <a:avLst/>
              <a:gdLst>
                <a:gd name="T0" fmla="*/ 0 w 785"/>
                <a:gd name="T1" fmla="*/ 0 w 785"/>
                <a:gd name="T2" fmla="*/ 785 w 7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85">
                  <a:moveTo>
                    <a:pt x="0" y="0"/>
                  </a:moveTo>
                  <a:lnTo>
                    <a:pt x="0" y="0"/>
                  </a:lnTo>
                  <a:lnTo>
                    <a:pt x="785" y="0"/>
                  </a:ln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F28AC09-E24B-44E7-730B-1D24D3902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1450"/>
              <a:ext cx="190" cy="187"/>
            </a:xfrm>
            <a:custGeom>
              <a:avLst/>
              <a:gdLst>
                <a:gd name="T0" fmla="*/ 1427 w 1778"/>
                <a:gd name="T1" fmla="*/ 0 h 1745"/>
                <a:gd name="T2" fmla="*/ 1427 w 1778"/>
                <a:gd name="T3" fmla="*/ 0 h 1745"/>
                <a:gd name="T4" fmla="*/ 1778 w 1778"/>
                <a:gd name="T5" fmla="*/ 0 h 1745"/>
                <a:gd name="T6" fmla="*/ 1778 w 1778"/>
                <a:gd name="T7" fmla="*/ 1745 h 1745"/>
                <a:gd name="T8" fmla="*/ 0 w 1778"/>
                <a:gd name="T9" fmla="*/ 1745 h 1745"/>
                <a:gd name="T10" fmla="*/ 0 w 1778"/>
                <a:gd name="T11" fmla="*/ 0 h 1745"/>
                <a:gd name="T12" fmla="*/ 350 w 1778"/>
                <a:gd name="T13" fmla="*/ 0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8" h="1745">
                  <a:moveTo>
                    <a:pt x="1427" y="0"/>
                  </a:moveTo>
                  <a:lnTo>
                    <a:pt x="1427" y="0"/>
                  </a:lnTo>
                  <a:lnTo>
                    <a:pt x="1778" y="0"/>
                  </a:lnTo>
                  <a:lnTo>
                    <a:pt x="1778" y="1745"/>
                  </a:lnTo>
                  <a:lnTo>
                    <a:pt x="0" y="1745"/>
                  </a:lnTo>
                  <a:lnTo>
                    <a:pt x="0" y="0"/>
                  </a:lnTo>
                  <a:lnTo>
                    <a:pt x="350" y="0"/>
                  </a:ln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541D437F-BA92-DEF2-4594-75F9B8B0C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1494"/>
              <a:ext cx="190" cy="0"/>
            </a:xfrm>
            <a:custGeom>
              <a:avLst/>
              <a:gdLst>
                <a:gd name="T0" fmla="*/ 0 w 1778"/>
                <a:gd name="T1" fmla="*/ 0 w 1778"/>
                <a:gd name="T2" fmla="*/ 1778 w 17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778">
                  <a:moveTo>
                    <a:pt x="0" y="0"/>
                  </a:moveTo>
                  <a:lnTo>
                    <a:pt x="0" y="0"/>
                  </a:lnTo>
                  <a:lnTo>
                    <a:pt x="1778" y="0"/>
                  </a:ln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051DC057-FD52-8179-48BA-3B863DFB3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431"/>
              <a:ext cx="16" cy="38"/>
            </a:xfrm>
            <a:custGeom>
              <a:avLst/>
              <a:gdLst>
                <a:gd name="T0" fmla="*/ 0 w 146"/>
                <a:gd name="T1" fmla="*/ 73 h 356"/>
                <a:gd name="T2" fmla="*/ 0 w 146"/>
                <a:gd name="T3" fmla="*/ 73 h 356"/>
                <a:gd name="T4" fmla="*/ 73 w 146"/>
                <a:gd name="T5" fmla="*/ 0 h 356"/>
                <a:gd name="T6" fmla="*/ 146 w 146"/>
                <a:gd name="T7" fmla="*/ 73 h 356"/>
                <a:gd name="T8" fmla="*/ 146 w 146"/>
                <a:gd name="T9" fmla="*/ 283 h 356"/>
                <a:gd name="T10" fmla="*/ 73 w 146"/>
                <a:gd name="T11" fmla="*/ 356 h 356"/>
                <a:gd name="T12" fmla="*/ 0 w 146"/>
                <a:gd name="T13" fmla="*/ 283 h 356"/>
                <a:gd name="T14" fmla="*/ 0 w 146"/>
                <a:gd name="T15" fmla="*/ 73 h 356"/>
                <a:gd name="T16" fmla="*/ 0 w 146"/>
                <a:gd name="T17" fmla="*/ 7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6">
                  <a:moveTo>
                    <a:pt x="0" y="73"/>
                  </a:moveTo>
                  <a:lnTo>
                    <a:pt x="0" y="73"/>
                  </a:lnTo>
                  <a:cubicBezTo>
                    <a:pt x="0" y="33"/>
                    <a:pt x="32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lnTo>
                    <a:pt x="146" y="283"/>
                  </a:lnTo>
                  <a:cubicBezTo>
                    <a:pt x="146" y="323"/>
                    <a:pt x="113" y="356"/>
                    <a:pt x="73" y="356"/>
                  </a:cubicBezTo>
                  <a:cubicBezTo>
                    <a:pt x="32" y="356"/>
                    <a:pt x="0" y="323"/>
                    <a:pt x="0" y="283"/>
                  </a:cubicBez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4ED239B2-9DE6-907A-131B-6C0FB0B49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1431"/>
              <a:ext cx="15" cy="38"/>
            </a:xfrm>
            <a:custGeom>
              <a:avLst/>
              <a:gdLst>
                <a:gd name="T0" fmla="*/ 0 w 146"/>
                <a:gd name="T1" fmla="*/ 73 h 356"/>
                <a:gd name="T2" fmla="*/ 0 w 146"/>
                <a:gd name="T3" fmla="*/ 73 h 356"/>
                <a:gd name="T4" fmla="*/ 73 w 146"/>
                <a:gd name="T5" fmla="*/ 0 h 356"/>
                <a:gd name="T6" fmla="*/ 146 w 146"/>
                <a:gd name="T7" fmla="*/ 73 h 356"/>
                <a:gd name="T8" fmla="*/ 146 w 146"/>
                <a:gd name="T9" fmla="*/ 283 h 356"/>
                <a:gd name="T10" fmla="*/ 73 w 146"/>
                <a:gd name="T11" fmla="*/ 356 h 356"/>
                <a:gd name="T12" fmla="*/ 0 w 146"/>
                <a:gd name="T13" fmla="*/ 283 h 356"/>
                <a:gd name="T14" fmla="*/ 0 w 146"/>
                <a:gd name="T15" fmla="*/ 73 h 356"/>
                <a:gd name="T16" fmla="*/ 0 w 146"/>
                <a:gd name="T17" fmla="*/ 7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6">
                  <a:moveTo>
                    <a:pt x="0" y="73"/>
                  </a:moveTo>
                  <a:lnTo>
                    <a:pt x="0" y="73"/>
                  </a:lnTo>
                  <a:cubicBezTo>
                    <a:pt x="0" y="33"/>
                    <a:pt x="32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lnTo>
                    <a:pt x="146" y="283"/>
                  </a:lnTo>
                  <a:cubicBezTo>
                    <a:pt x="146" y="323"/>
                    <a:pt x="113" y="356"/>
                    <a:pt x="73" y="356"/>
                  </a:cubicBezTo>
                  <a:cubicBezTo>
                    <a:pt x="32" y="356"/>
                    <a:pt x="0" y="323"/>
                    <a:pt x="0" y="283"/>
                  </a:cubicBez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2544DAF5-D46A-7F4D-D68B-B2A4E2A88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" y="1520"/>
              <a:ext cx="112" cy="93"/>
            </a:xfrm>
            <a:custGeom>
              <a:avLst/>
              <a:gdLst>
                <a:gd name="T0" fmla="*/ 0 w 1040"/>
                <a:gd name="T1" fmla="*/ 554 h 863"/>
                <a:gd name="T2" fmla="*/ 0 w 1040"/>
                <a:gd name="T3" fmla="*/ 554 h 863"/>
                <a:gd name="T4" fmla="*/ 346 w 1040"/>
                <a:gd name="T5" fmla="*/ 863 h 863"/>
                <a:gd name="T6" fmla="*/ 1040 w 1040"/>
                <a:gd name="T7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0" h="863">
                  <a:moveTo>
                    <a:pt x="0" y="554"/>
                  </a:moveTo>
                  <a:lnTo>
                    <a:pt x="0" y="554"/>
                  </a:lnTo>
                  <a:lnTo>
                    <a:pt x="346" y="863"/>
                  </a:lnTo>
                  <a:lnTo>
                    <a:pt x="1040" y="0"/>
                  </a:ln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30" name="Group 17">
            <a:extLst>
              <a:ext uri="{FF2B5EF4-FFF2-40B4-BE49-F238E27FC236}">
                <a16:creationId xmlns:a16="http://schemas.microsoft.com/office/drawing/2014/main" id="{853B614B-3909-D3A7-6BDC-5A4FB49A42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06685" y="2364346"/>
            <a:ext cx="484716" cy="495305"/>
            <a:chOff x="3263" y="1117"/>
            <a:chExt cx="229" cy="234"/>
          </a:xfrm>
        </p:grpSpPr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F25E9000-FAF3-3E65-9044-A1A760741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1202"/>
              <a:ext cx="133" cy="46"/>
            </a:xfrm>
            <a:custGeom>
              <a:avLst/>
              <a:gdLst>
                <a:gd name="T0" fmla="*/ 1088 w 1088"/>
                <a:gd name="T1" fmla="*/ 184 h 368"/>
                <a:gd name="T2" fmla="*/ 1088 w 1088"/>
                <a:gd name="T3" fmla="*/ 184 h 368"/>
                <a:gd name="T4" fmla="*/ 544 w 1088"/>
                <a:gd name="T5" fmla="*/ 368 h 368"/>
                <a:gd name="T6" fmla="*/ 0 w 1088"/>
                <a:gd name="T7" fmla="*/ 184 h 368"/>
                <a:gd name="T8" fmla="*/ 544 w 1088"/>
                <a:gd name="T9" fmla="*/ 0 h 368"/>
                <a:gd name="T10" fmla="*/ 1088 w 1088"/>
                <a:gd name="T11" fmla="*/ 184 h 368"/>
                <a:gd name="T12" fmla="*/ 1088 w 1088"/>
                <a:gd name="T13" fmla="*/ 18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8" h="368">
                  <a:moveTo>
                    <a:pt x="1088" y="184"/>
                  </a:moveTo>
                  <a:lnTo>
                    <a:pt x="1088" y="184"/>
                  </a:lnTo>
                  <a:cubicBezTo>
                    <a:pt x="1088" y="286"/>
                    <a:pt x="844" y="368"/>
                    <a:pt x="544" y="368"/>
                  </a:cubicBezTo>
                  <a:cubicBezTo>
                    <a:pt x="243" y="368"/>
                    <a:pt x="0" y="286"/>
                    <a:pt x="0" y="184"/>
                  </a:cubicBezTo>
                  <a:cubicBezTo>
                    <a:pt x="0" y="83"/>
                    <a:pt x="243" y="0"/>
                    <a:pt x="544" y="0"/>
                  </a:cubicBezTo>
                  <a:cubicBezTo>
                    <a:pt x="844" y="0"/>
                    <a:pt x="1088" y="83"/>
                    <a:pt x="1088" y="184"/>
                  </a:cubicBezTo>
                  <a:lnTo>
                    <a:pt x="1088" y="184"/>
                  </a:lnTo>
                  <a:close/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9C29F6F5-98CD-DDDC-2785-860A89484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1225"/>
              <a:ext cx="133" cy="126"/>
            </a:xfrm>
            <a:custGeom>
              <a:avLst/>
              <a:gdLst>
                <a:gd name="T0" fmla="*/ 1088 w 1088"/>
                <a:gd name="T1" fmla="*/ 0 h 1020"/>
                <a:gd name="T2" fmla="*/ 1088 w 1088"/>
                <a:gd name="T3" fmla="*/ 0 h 1020"/>
                <a:gd name="T4" fmla="*/ 1088 w 1088"/>
                <a:gd name="T5" fmla="*/ 836 h 1020"/>
                <a:gd name="T6" fmla="*/ 544 w 1088"/>
                <a:gd name="T7" fmla="*/ 1020 h 1020"/>
                <a:gd name="T8" fmla="*/ 0 w 1088"/>
                <a:gd name="T9" fmla="*/ 836 h 1020"/>
                <a:gd name="T10" fmla="*/ 0 w 1088"/>
                <a:gd name="T11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8" h="1020">
                  <a:moveTo>
                    <a:pt x="1088" y="0"/>
                  </a:moveTo>
                  <a:lnTo>
                    <a:pt x="1088" y="0"/>
                  </a:lnTo>
                  <a:lnTo>
                    <a:pt x="1088" y="836"/>
                  </a:lnTo>
                  <a:cubicBezTo>
                    <a:pt x="1088" y="938"/>
                    <a:pt x="844" y="1020"/>
                    <a:pt x="544" y="1020"/>
                  </a:cubicBezTo>
                  <a:cubicBezTo>
                    <a:pt x="243" y="1020"/>
                    <a:pt x="0" y="938"/>
                    <a:pt x="0" y="836"/>
                  </a:cubicBez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0487BF27-09D0-ED7D-2542-28BE9F4AE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1295"/>
              <a:ext cx="133" cy="23"/>
            </a:xfrm>
            <a:custGeom>
              <a:avLst/>
              <a:gdLst>
                <a:gd name="T0" fmla="*/ 1088 w 1088"/>
                <a:gd name="T1" fmla="*/ 0 h 184"/>
                <a:gd name="T2" fmla="*/ 1088 w 1088"/>
                <a:gd name="T3" fmla="*/ 0 h 184"/>
                <a:gd name="T4" fmla="*/ 544 w 1088"/>
                <a:gd name="T5" fmla="*/ 184 h 184"/>
                <a:gd name="T6" fmla="*/ 0 w 1088"/>
                <a:gd name="T7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8" h="184">
                  <a:moveTo>
                    <a:pt x="1088" y="0"/>
                  </a:moveTo>
                  <a:lnTo>
                    <a:pt x="1088" y="0"/>
                  </a:lnTo>
                  <a:cubicBezTo>
                    <a:pt x="1088" y="102"/>
                    <a:pt x="844" y="184"/>
                    <a:pt x="544" y="184"/>
                  </a:cubicBezTo>
                  <a:cubicBezTo>
                    <a:pt x="243" y="184"/>
                    <a:pt x="0" y="102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D8F67352-D618-EA23-8D8B-7288519B8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1261"/>
              <a:ext cx="133" cy="23"/>
            </a:xfrm>
            <a:custGeom>
              <a:avLst/>
              <a:gdLst>
                <a:gd name="T0" fmla="*/ 1088 w 1088"/>
                <a:gd name="T1" fmla="*/ 0 h 184"/>
                <a:gd name="T2" fmla="*/ 1088 w 1088"/>
                <a:gd name="T3" fmla="*/ 0 h 184"/>
                <a:gd name="T4" fmla="*/ 544 w 1088"/>
                <a:gd name="T5" fmla="*/ 184 h 184"/>
                <a:gd name="T6" fmla="*/ 0 w 1088"/>
                <a:gd name="T7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8" h="184">
                  <a:moveTo>
                    <a:pt x="1088" y="0"/>
                  </a:moveTo>
                  <a:lnTo>
                    <a:pt x="1088" y="0"/>
                  </a:lnTo>
                  <a:cubicBezTo>
                    <a:pt x="1088" y="102"/>
                    <a:pt x="844" y="184"/>
                    <a:pt x="544" y="184"/>
                  </a:cubicBezTo>
                  <a:cubicBezTo>
                    <a:pt x="243" y="184"/>
                    <a:pt x="0" y="102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9707CB02-E77C-E8B3-341C-7E6CEA3DE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1117"/>
              <a:ext cx="133" cy="46"/>
            </a:xfrm>
            <a:custGeom>
              <a:avLst/>
              <a:gdLst>
                <a:gd name="T0" fmla="*/ 1088 w 1088"/>
                <a:gd name="T1" fmla="*/ 184 h 368"/>
                <a:gd name="T2" fmla="*/ 1088 w 1088"/>
                <a:gd name="T3" fmla="*/ 184 h 368"/>
                <a:gd name="T4" fmla="*/ 544 w 1088"/>
                <a:gd name="T5" fmla="*/ 368 h 368"/>
                <a:gd name="T6" fmla="*/ 0 w 1088"/>
                <a:gd name="T7" fmla="*/ 184 h 368"/>
                <a:gd name="T8" fmla="*/ 544 w 1088"/>
                <a:gd name="T9" fmla="*/ 0 h 368"/>
                <a:gd name="T10" fmla="*/ 1088 w 1088"/>
                <a:gd name="T11" fmla="*/ 184 h 368"/>
                <a:gd name="T12" fmla="*/ 1088 w 1088"/>
                <a:gd name="T13" fmla="*/ 18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8" h="368">
                  <a:moveTo>
                    <a:pt x="1088" y="184"/>
                  </a:moveTo>
                  <a:lnTo>
                    <a:pt x="1088" y="184"/>
                  </a:lnTo>
                  <a:cubicBezTo>
                    <a:pt x="1088" y="285"/>
                    <a:pt x="845" y="368"/>
                    <a:pt x="544" y="368"/>
                  </a:cubicBezTo>
                  <a:cubicBezTo>
                    <a:pt x="244" y="368"/>
                    <a:pt x="0" y="285"/>
                    <a:pt x="0" y="184"/>
                  </a:cubicBezTo>
                  <a:cubicBezTo>
                    <a:pt x="0" y="82"/>
                    <a:pt x="244" y="0"/>
                    <a:pt x="544" y="0"/>
                  </a:cubicBezTo>
                  <a:cubicBezTo>
                    <a:pt x="845" y="0"/>
                    <a:pt x="1088" y="82"/>
                    <a:pt x="1088" y="184"/>
                  </a:cubicBezTo>
                  <a:lnTo>
                    <a:pt x="1088" y="184"/>
                  </a:lnTo>
                  <a:close/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0BF087C1-C348-9D7A-041A-F63546DE0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1140"/>
              <a:ext cx="0" cy="64"/>
            </a:xfrm>
            <a:custGeom>
              <a:avLst/>
              <a:gdLst>
                <a:gd name="T0" fmla="*/ 519 h 519"/>
                <a:gd name="T1" fmla="*/ 519 h 519"/>
                <a:gd name="T2" fmla="*/ 0 h 5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19">
                  <a:moveTo>
                    <a:pt x="0" y="519"/>
                  </a:moveTo>
                  <a:lnTo>
                    <a:pt x="0" y="519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8E75A51-439F-1F65-6A3A-A4EDEC012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1140"/>
              <a:ext cx="96" cy="166"/>
            </a:xfrm>
            <a:custGeom>
              <a:avLst/>
              <a:gdLst>
                <a:gd name="T0" fmla="*/ 780 w 780"/>
                <a:gd name="T1" fmla="*/ 0 h 1340"/>
                <a:gd name="T2" fmla="*/ 780 w 780"/>
                <a:gd name="T3" fmla="*/ 0 h 1340"/>
                <a:gd name="T4" fmla="*/ 780 w 780"/>
                <a:gd name="T5" fmla="*/ 1156 h 1340"/>
                <a:gd name="T6" fmla="*/ 236 w 780"/>
                <a:gd name="T7" fmla="*/ 1340 h 1340"/>
                <a:gd name="T8" fmla="*/ 0 w 780"/>
                <a:gd name="T9" fmla="*/ 1322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0" h="1340">
                  <a:moveTo>
                    <a:pt x="780" y="0"/>
                  </a:moveTo>
                  <a:lnTo>
                    <a:pt x="780" y="0"/>
                  </a:lnTo>
                  <a:lnTo>
                    <a:pt x="780" y="1156"/>
                  </a:lnTo>
                  <a:cubicBezTo>
                    <a:pt x="780" y="1258"/>
                    <a:pt x="537" y="1340"/>
                    <a:pt x="236" y="1340"/>
                  </a:cubicBezTo>
                  <a:cubicBezTo>
                    <a:pt x="152" y="1340"/>
                    <a:pt x="71" y="1334"/>
                    <a:pt x="0" y="1322"/>
                  </a:cubicBez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908646E3-BE8F-28B1-F93C-5E072798F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1250"/>
              <a:ext cx="96" cy="22"/>
            </a:xfrm>
            <a:custGeom>
              <a:avLst/>
              <a:gdLst>
                <a:gd name="T0" fmla="*/ 780 w 780"/>
                <a:gd name="T1" fmla="*/ 0 h 184"/>
                <a:gd name="T2" fmla="*/ 780 w 780"/>
                <a:gd name="T3" fmla="*/ 0 h 184"/>
                <a:gd name="T4" fmla="*/ 236 w 780"/>
                <a:gd name="T5" fmla="*/ 184 h 184"/>
                <a:gd name="T6" fmla="*/ 0 w 780"/>
                <a:gd name="T7" fmla="*/ 16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0" h="184">
                  <a:moveTo>
                    <a:pt x="780" y="0"/>
                  </a:moveTo>
                  <a:lnTo>
                    <a:pt x="780" y="0"/>
                  </a:lnTo>
                  <a:cubicBezTo>
                    <a:pt x="780" y="102"/>
                    <a:pt x="537" y="184"/>
                    <a:pt x="236" y="184"/>
                  </a:cubicBezTo>
                  <a:cubicBezTo>
                    <a:pt x="152" y="184"/>
                    <a:pt x="71" y="178"/>
                    <a:pt x="0" y="166"/>
                  </a:cubicBez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96CA8EC3-DA8D-3BAE-4FE6-9B67598D2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1214"/>
              <a:ext cx="96" cy="23"/>
            </a:xfrm>
            <a:custGeom>
              <a:avLst/>
              <a:gdLst>
                <a:gd name="T0" fmla="*/ 780 w 780"/>
                <a:gd name="T1" fmla="*/ 0 h 184"/>
                <a:gd name="T2" fmla="*/ 780 w 780"/>
                <a:gd name="T3" fmla="*/ 0 h 184"/>
                <a:gd name="T4" fmla="*/ 236 w 780"/>
                <a:gd name="T5" fmla="*/ 184 h 184"/>
                <a:gd name="T6" fmla="*/ 0 w 780"/>
                <a:gd name="T7" fmla="*/ 16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0" h="184">
                  <a:moveTo>
                    <a:pt x="780" y="0"/>
                  </a:moveTo>
                  <a:lnTo>
                    <a:pt x="780" y="0"/>
                  </a:lnTo>
                  <a:cubicBezTo>
                    <a:pt x="780" y="102"/>
                    <a:pt x="537" y="184"/>
                    <a:pt x="236" y="184"/>
                  </a:cubicBezTo>
                  <a:cubicBezTo>
                    <a:pt x="152" y="184"/>
                    <a:pt x="71" y="178"/>
                    <a:pt x="0" y="166"/>
                  </a:cubicBez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7853BEA7-3856-926E-B7D8-53D215B4D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1179"/>
              <a:ext cx="133" cy="23"/>
            </a:xfrm>
            <a:custGeom>
              <a:avLst/>
              <a:gdLst>
                <a:gd name="T0" fmla="*/ 1088 w 1088"/>
                <a:gd name="T1" fmla="*/ 0 h 184"/>
                <a:gd name="T2" fmla="*/ 1088 w 1088"/>
                <a:gd name="T3" fmla="*/ 0 h 184"/>
                <a:gd name="T4" fmla="*/ 544 w 1088"/>
                <a:gd name="T5" fmla="*/ 184 h 184"/>
                <a:gd name="T6" fmla="*/ 0 w 1088"/>
                <a:gd name="T7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8" h="184">
                  <a:moveTo>
                    <a:pt x="1088" y="0"/>
                  </a:moveTo>
                  <a:lnTo>
                    <a:pt x="1088" y="0"/>
                  </a:lnTo>
                  <a:cubicBezTo>
                    <a:pt x="1088" y="102"/>
                    <a:pt x="845" y="184"/>
                    <a:pt x="544" y="184"/>
                  </a:cubicBezTo>
                  <a:cubicBezTo>
                    <a:pt x="244" y="184"/>
                    <a:pt x="0" y="102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41" name="Group 30">
            <a:extLst>
              <a:ext uri="{FF2B5EF4-FFF2-40B4-BE49-F238E27FC236}">
                <a16:creationId xmlns:a16="http://schemas.microsoft.com/office/drawing/2014/main" id="{E33BA01F-B334-4930-D7E1-AE1D25282A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61314" y="1756835"/>
            <a:ext cx="419100" cy="465667"/>
            <a:chOff x="3714" y="830"/>
            <a:chExt cx="198" cy="220"/>
          </a:xfrm>
        </p:grpSpPr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9BE1C00E-00F7-6A6F-39FE-131B56659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5" y="959"/>
              <a:ext cx="57" cy="91"/>
            </a:xfrm>
            <a:custGeom>
              <a:avLst/>
              <a:gdLst>
                <a:gd name="T0" fmla="*/ 0 w 536"/>
                <a:gd name="T1" fmla="*/ 864 h 864"/>
                <a:gd name="T2" fmla="*/ 0 w 536"/>
                <a:gd name="T3" fmla="*/ 864 h 864"/>
                <a:gd name="T4" fmla="*/ 536 w 536"/>
                <a:gd name="T5" fmla="*/ 864 h 864"/>
                <a:gd name="T6" fmla="*/ 536 w 536"/>
                <a:gd name="T7" fmla="*/ 0 h 864"/>
                <a:gd name="T8" fmla="*/ 0 w 536"/>
                <a:gd name="T9" fmla="*/ 0 h 864"/>
                <a:gd name="T10" fmla="*/ 0 w 536"/>
                <a:gd name="T11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6" h="864">
                  <a:moveTo>
                    <a:pt x="0" y="864"/>
                  </a:moveTo>
                  <a:lnTo>
                    <a:pt x="0" y="864"/>
                  </a:lnTo>
                  <a:lnTo>
                    <a:pt x="536" y="864"/>
                  </a:lnTo>
                  <a:lnTo>
                    <a:pt x="536" y="0"/>
                  </a:lnTo>
                  <a:lnTo>
                    <a:pt x="0" y="0"/>
                  </a:lnTo>
                  <a:lnTo>
                    <a:pt x="0" y="864"/>
                  </a:lnTo>
                  <a:close/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3710A79B-E83B-92FF-B7A8-8FBF5E8E9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5" y="1005"/>
              <a:ext cx="57" cy="45"/>
            </a:xfrm>
            <a:custGeom>
              <a:avLst/>
              <a:gdLst>
                <a:gd name="T0" fmla="*/ 0 w 536"/>
                <a:gd name="T1" fmla="*/ 432 h 432"/>
                <a:gd name="T2" fmla="*/ 0 w 536"/>
                <a:gd name="T3" fmla="*/ 432 h 432"/>
                <a:gd name="T4" fmla="*/ 536 w 536"/>
                <a:gd name="T5" fmla="*/ 432 h 432"/>
                <a:gd name="T6" fmla="*/ 536 w 536"/>
                <a:gd name="T7" fmla="*/ 0 h 432"/>
                <a:gd name="T8" fmla="*/ 0 w 536"/>
                <a:gd name="T9" fmla="*/ 0 h 432"/>
                <a:gd name="T10" fmla="*/ 0 w 536"/>
                <a:gd name="T11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6" h="432">
                  <a:moveTo>
                    <a:pt x="0" y="432"/>
                  </a:moveTo>
                  <a:lnTo>
                    <a:pt x="0" y="432"/>
                  </a:lnTo>
                  <a:lnTo>
                    <a:pt x="536" y="432"/>
                  </a:lnTo>
                  <a:lnTo>
                    <a:pt x="536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032C7D15-E351-AC61-E25E-7CEEA41F1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830"/>
              <a:ext cx="145" cy="143"/>
            </a:xfrm>
            <a:custGeom>
              <a:avLst/>
              <a:gdLst>
                <a:gd name="T0" fmla="*/ 1368 w 1368"/>
                <a:gd name="T1" fmla="*/ 0 h 1353"/>
                <a:gd name="T2" fmla="*/ 1368 w 1368"/>
                <a:gd name="T3" fmla="*/ 0 h 1353"/>
                <a:gd name="T4" fmla="*/ 851 w 1368"/>
                <a:gd name="T5" fmla="*/ 0 h 1353"/>
                <a:gd name="T6" fmla="*/ 982 w 1368"/>
                <a:gd name="T7" fmla="*/ 133 h 1353"/>
                <a:gd name="T8" fmla="*/ 12 w 1368"/>
                <a:gd name="T9" fmla="*/ 1286 h 1353"/>
                <a:gd name="T10" fmla="*/ 11 w 1368"/>
                <a:gd name="T11" fmla="*/ 1335 h 1353"/>
                <a:gd name="T12" fmla="*/ 65 w 1368"/>
                <a:gd name="T13" fmla="*/ 1340 h 1353"/>
                <a:gd name="T14" fmla="*/ 1236 w 1368"/>
                <a:gd name="T15" fmla="*/ 389 h 1353"/>
                <a:gd name="T16" fmla="*/ 1368 w 1368"/>
                <a:gd name="T17" fmla="*/ 521 h 1353"/>
                <a:gd name="T18" fmla="*/ 1368 w 1368"/>
                <a:gd name="T19" fmla="*/ 0 h 1353"/>
                <a:gd name="T20" fmla="*/ 1368 w 1368"/>
                <a:gd name="T21" fmla="*/ 0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68" h="1353">
                  <a:moveTo>
                    <a:pt x="1368" y="0"/>
                  </a:moveTo>
                  <a:lnTo>
                    <a:pt x="1368" y="0"/>
                  </a:lnTo>
                  <a:lnTo>
                    <a:pt x="851" y="0"/>
                  </a:lnTo>
                  <a:lnTo>
                    <a:pt x="982" y="133"/>
                  </a:lnTo>
                  <a:lnTo>
                    <a:pt x="12" y="1286"/>
                  </a:lnTo>
                  <a:cubicBezTo>
                    <a:pt x="0" y="1300"/>
                    <a:pt x="0" y="1320"/>
                    <a:pt x="11" y="1335"/>
                  </a:cubicBezTo>
                  <a:cubicBezTo>
                    <a:pt x="25" y="1351"/>
                    <a:pt x="48" y="1353"/>
                    <a:pt x="65" y="1340"/>
                  </a:cubicBezTo>
                  <a:lnTo>
                    <a:pt x="1236" y="389"/>
                  </a:lnTo>
                  <a:lnTo>
                    <a:pt x="1368" y="521"/>
                  </a:lnTo>
                  <a:lnTo>
                    <a:pt x="1368" y="0"/>
                  </a:lnTo>
                  <a:lnTo>
                    <a:pt x="1368" y="0"/>
                  </a:lnTo>
                  <a:close/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6F4401D4-0352-A8B3-4856-DADA74D7A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" y="914"/>
              <a:ext cx="57" cy="136"/>
            </a:xfrm>
            <a:custGeom>
              <a:avLst/>
              <a:gdLst>
                <a:gd name="T0" fmla="*/ 0 w 536"/>
                <a:gd name="T1" fmla="*/ 1290 h 1290"/>
                <a:gd name="T2" fmla="*/ 0 w 536"/>
                <a:gd name="T3" fmla="*/ 1290 h 1290"/>
                <a:gd name="T4" fmla="*/ 536 w 536"/>
                <a:gd name="T5" fmla="*/ 1290 h 1290"/>
                <a:gd name="T6" fmla="*/ 536 w 536"/>
                <a:gd name="T7" fmla="*/ 0 h 1290"/>
                <a:gd name="T8" fmla="*/ 0 w 536"/>
                <a:gd name="T9" fmla="*/ 0 h 1290"/>
                <a:gd name="T10" fmla="*/ 0 w 536"/>
                <a:gd name="T11" fmla="*/ 1290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6" h="1290">
                  <a:moveTo>
                    <a:pt x="0" y="1290"/>
                  </a:moveTo>
                  <a:lnTo>
                    <a:pt x="0" y="1290"/>
                  </a:lnTo>
                  <a:lnTo>
                    <a:pt x="536" y="1290"/>
                  </a:lnTo>
                  <a:lnTo>
                    <a:pt x="536" y="0"/>
                  </a:lnTo>
                  <a:lnTo>
                    <a:pt x="0" y="0"/>
                  </a:lnTo>
                  <a:lnTo>
                    <a:pt x="0" y="1290"/>
                  </a:lnTo>
                  <a:close/>
                </a:path>
              </a:pathLst>
            </a:custGeom>
            <a:noFill/>
            <a:ln w="12700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</p:grpSp>
      <p:sp>
        <p:nvSpPr>
          <p:cNvPr id="46" name="Freeform 42">
            <a:extLst>
              <a:ext uri="{FF2B5EF4-FFF2-40B4-BE49-F238E27FC236}">
                <a16:creationId xmlns:a16="http://schemas.microsoft.com/office/drawing/2014/main" id="{A6A02146-36B6-6792-F3DA-413072680966}"/>
              </a:ext>
            </a:extLst>
          </p:cNvPr>
          <p:cNvSpPr>
            <a:spLocks noEditPoints="1"/>
          </p:cNvSpPr>
          <p:nvPr/>
        </p:nvSpPr>
        <p:spPr bwMode="auto">
          <a:xfrm>
            <a:off x="4951639" y="3631278"/>
            <a:ext cx="645076" cy="755846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DDF719A3-FBBC-CE94-B9E5-E2C94E97D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299" y="289720"/>
            <a:ext cx="4975359" cy="148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0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6666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2" presetClass="entr" presetSubtype="4" fill="hold" grpId="0" nodeType="afterEffect" p14:presetBounceEnd="68182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182">
                                          <p:cBhvr additive="base">
                                            <p:cTn id="15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182">
                                          <p:cBhvr additive="base">
                                            <p:cTn id="16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68182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182">
                                          <p:cBhvr additive="base">
                                            <p:cTn id="28" dur="1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182">
                                          <p:cBhvr additive="base">
                                            <p:cTn id="29" dur="1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68182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182">
                                          <p:cBhvr additive="base">
                                            <p:cTn id="38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182">
                                          <p:cBhvr additive="base">
                                            <p:cTn id="39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68182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182">
                                          <p:cBhvr additive="base">
                                            <p:cTn id="48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182">
                                          <p:cBhvr additive="base">
                                            <p:cTn id="49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 p14:presetBounceEnd="68182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182">
                                          <p:cBhvr additive="base">
                                            <p:cTn id="58" dur="1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182">
                                          <p:cBhvr additive="base">
                                            <p:cTn id="59" dur="1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/>
          <p:bldP spid="14" grpId="0"/>
          <p:bldP spid="15" grpId="0"/>
          <p:bldP spid="16" grpId="0"/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6666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/>
          <p:bldP spid="14" grpId="0"/>
          <p:bldP spid="15" grpId="0"/>
          <p:bldP spid="16" grpId="0"/>
          <p:bldP spid="46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Правила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Корреляционные правила, которые можно использовать для реализации</a:t>
            </a:r>
          </a:p>
        </p:txBody>
      </p:sp>
      <p:sp>
        <p:nvSpPr>
          <p:cNvPr id="4" name="Rectangle 3"/>
          <p:cNvSpPr/>
          <p:nvPr/>
        </p:nvSpPr>
        <p:spPr>
          <a:xfrm>
            <a:off x="5068342" y="1700808"/>
            <a:ext cx="2055316" cy="515784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dirty="0">
                <a:solidFill>
                  <a:srgbClr val="FFFFFF"/>
                </a:solidFill>
                <a:latin typeface="Trebuchet MS" panose="020B0703020202090204" pitchFamily="34" charset="0"/>
              </a:rPr>
              <a:t>     </a:t>
            </a:r>
            <a:r>
              <a:rPr lang="ru-RU" sz="1800" b="1" dirty="0">
                <a:solidFill>
                  <a:srgbClr val="FFFFFF"/>
                </a:solidFill>
                <a:latin typeface="Trebuchet MS" panose="020B0703020202090204" pitchFamily="34" charset="0"/>
              </a:rPr>
              <a:t>Правило</a:t>
            </a:r>
            <a:endParaRPr lang="en-US" sz="1800" b="1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7595" y="2794910"/>
            <a:ext cx="2180927" cy="669927"/>
          </a:xfrm>
          <a:prstGeom prst="rect">
            <a:avLst/>
          </a:prstGeom>
          <a:solidFill>
            <a:schemeClr val="accent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solidFill>
                  <a:srgbClr val="FFFFFF"/>
                </a:solidFill>
                <a:latin typeface="Trebuchet MS" panose="020B0703020202090204" pitchFamily="34" charset="0"/>
              </a:rPr>
              <a:t>Описание</a:t>
            </a:r>
            <a:endParaRPr lang="en-US" sz="1800" b="1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0974" y="2794910"/>
            <a:ext cx="2180927" cy="669927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solidFill>
                  <a:srgbClr val="FFFFFF"/>
                </a:solidFill>
                <a:latin typeface="Trebuchet MS" panose="020B0703020202090204" pitchFamily="34" charset="0"/>
              </a:rPr>
              <a:t>Мета-данные поиска</a:t>
            </a:r>
            <a:endParaRPr lang="en-US" sz="1800" b="1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7596" y="3464838"/>
            <a:ext cx="2180927" cy="2232414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89000"/>
              </a:lnSpc>
            </a:pPr>
            <a:r>
              <a:rPr lang="ru-RU" sz="1600" dirty="0">
                <a:latin typeface="Trebuchet MS" panose="020B0703020202090204" pitchFamily="34" charset="0"/>
              </a:rPr>
              <a:t>Описание использования с полноценной информацией в </a:t>
            </a:r>
            <a:r>
              <a:rPr lang="en-US" sz="1600" dirty="0">
                <a:latin typeface="Trebuchet MS" panose="020B0703020202090204" pitchFamily="34" charset="0"/>
              </a:rPr>
              <a:t>Rich Text </a:t>
            </a:r>
            <a:r>
              <a:rPr lang="ru-RU" sz="1600" dirty="0">
                <a:latin typeface="Trebuchet MS" panose="020B0703020202090204" pitchFamily="34" charset="0"/>
              </a:rPr>
              <a:t>редакторе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03478" y="2794910"/>
            <a:ext cx="2180927" cy="669927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solidFill>
                  <a:srgbClr val="FFFFFF"/>
                </a:solidFill>
                <a:latin typeface="Trebuchet MS" panose="020B0703020202090204" pitchFamily="34" charset="0"/>
              </a:rPr>
              <a:t> Применение</a:t>
            </a:r>
            <a:endParaRPr lang="en-US" sz="1800" b="1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07987" y="3464838"/>
            <a:ext cx="2180927" cy="2232414"/>
          </a:xfrm>
          <a:prstGeom prst="rect">
            <a:avLst/>
          </a:prstGeom>
          <a:solidFill>
            <a:schemeClr val="accent3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89000"/>
              </a:lnSpc>
            </a:pPr>
            <a:r>
              <a:rPr lang="ru-RU" sz="1600" dirty="0">
                <a:latin typeface="Trebuchet MS" panose="020B0703020202090204" pitchFamily="34" charset="0"/>
              </a:rPr>
              <a:t>Описание поискового запроса с рекомендуемым временным интервалом и расписанием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94516" y="3464838"/>
            <a:ext cx="2180927" cy="2232414"/>
          </a:xfrm>
          <a:prstGeom prst="rect">
            <a:avLst/>
          </a:prstGeom>
          <a:solidFill>
            <a:schemeClr val="accent5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89000"/>
              </a:lnSpc>
            </a:pPr>
            <a:r>
              <a:rPr lang="ru-RU" sz="1600" dirty="0">
                <a:latin typeface="Trebuchet MS" panose="020B0703020202090204" pitchFamily="34" charset="0"/>
              </a:rPr>
              <a:t>Возможность добавить шаблон правила в </a:t>
            </a:r>
            <a:r>
              <a:rPr lang="en-US" sz="1600" dirty="0">
                <a:latin typeface="Trebuchet MS" panose="020B0703020202090204" pitchFamily="34" charset="0"/>
              </a:rPr>
              <a:t>Job Scheduler</a:t>
            </a:r>
            <a:r>
              <a:rPr lang="ru-RU" sz="1600" dirty="0">
                <a:latin typeface="Trebuchet MS" panose="020B0703020202090204" pitchFamily="34" charset="0"/>
              </a:rPr>
              <a:t>, подставив необходимые </a:t>
            </a:r>
            <a:r>
              <a:rPr lang="ru-RU" sz="1600" dirty="0" err="1">
                <a:latin typeface="Trebuchet MS" panose="020B0703020202090204" pitchFamily="34" charset="0"/>
              </a:rPr>
              <a:t>токены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cxnSp>
        <p:nvCxnSpPr>
          <p:cNvPr id="15" name="Elbow Connector 14"/>
          <p:cNvCxnSpPr>
            <a:cxnSpLocks/>
            <a:stCxn id="4" idx="2"/>
            <a:endCxn id="5" idx="0"/>
          </p:cNvCxnSpPr>
          <p:nvPr/>
        </p:nvCxnSpPr>
        <p:spPr>
          <a:xfrm rot="5400000">
            <a:off x="4007871" y="706781"/>
            <a:ext cx="578318" cy="3597941"/>
          </a:xfrm>
          <a:prstGeom prst="bentConnector3">
            <a:avLst/>
          </a:prstGeom>
          <a:ln w="635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cxnSpLocks/>
            <a:stCxn id="4" idx="2"/>
            <a:endCxn id="9" idx="0"/>
          </p:cNvCxnSpPr>
          <p:nvPr/>
        </p:nvCxnSpPr>
        <p:spPr>
          <a:xfrm rot="16200000" flipH="1">
            <a:off x="7605812" y="706780"/>
            <a:ext cx="578318" cy="3597942"/>
          </a:xfrm>
          <a:prstGeom prst="bentConnector3">
            <a:avLst>
              <a:gd name="adj1" fmla="val 50000"/>
            </a:avLst>
          </a:prstGeom>
          <a:ln w="635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cxnSpLocks/>
            <a:stCxn id="4" idx="2"/>
            <a:endCxn id="6" idx="0"/>
          </p:cNvCxnSpPr>
          <p:nvPr/>
        </p:nvCxnSpPr>
        <p:spPr>
          <a:xfrm rot="16200000" flipH="1">
            <a:off x="5809560" y="2503032"/>
            <a:ext cx="578318" cy="5438"/>
          </a:xfrm>
          <a:prstGeom prst="bentConnector3">
            <a:avLst>
              <a:gd name="adj1" fmla="val 50000"/>
            </a:avLst>
          </a:prstGeom>
          <a:ln w="635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882B84-566F-F546-ACD9-4325FD44A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339916" y="1754658"/>
            <a:ext cx="408084" cy="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Правила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Корреляционные правила, которые можно использовать для реализации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882B84-566F-F546-ACD9-4325FD44A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339916" y="1754658"/>
            <a:ext cx="408084" cy="4080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4176AB-D934-7BEE-C88D-9D16EA633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712" y="1448780"/>
            <a:ext cx="10078888" cy="43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35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Правила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Корреляционные правила, которые можно использовать для реализации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882B84-566F-F546-ACD9-4325FD44A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339916" y="1754658"/>
            <a:ext cx="408084" cy="4080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097E97-8717-0E00-AAAC-0F78B2DFF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02" y="1300300"/>
            <a:ext cx="8964996" cy="486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98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Wikilogs</a:t>
            </a:r>
            <a:r>
              <a:rPr lang="ru-RU"/>
              <a:t> – динамические статьи!</a:t>
            </a:r>
            <a:endParaRPr lang="en-RU" dirty="0"/>
          </a:p>
        </p:txBody>
      </p:sp>
      <p:pic>
        <p:nvPicPr>
          <p:cNvPr id="4" name="Запись экрана 2022-12-13 в 20.03.17">
            <a:hlinkClick r:id="" action="ppaction://media"/>
            <a:extLst>
              <a:ext uri="{FF2B5EF4-FFF2-40B4-BE49-F238E27FC236}">
                <a16:creationId xmlns:a16="http://schemas.microsoft.com/office/drawing/2014/main" id="{A6ED5D28-48FB-2CD9-9D3F-7B5AF2E628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5490" y="944724"/>
            <a:ext cx="9181020" cy="516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2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8C60DED-4CBD-3C41-907B-BA60FFCE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ru-RU" dirty="0"/>
              <a:t>Глобальная строка поиска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BFF85C-6525-CE4F-936C-ED9F86BD2F30}"/>
              </a:ext>
            </a:extLst>
          </p:cNvPr>
          <p:cNvSpPr txBox="1">
            <a:spLocks/>
          </p:cNvSpPr>
          <p:nvPr/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Spotlight</a:t>
            </a:r>
            <a:endParaRPr lang="ru-RU" dirty="0"/>
          </a:p>
        </p:txBody>
      </p:sp>
      <p:sp>
        <p:nvSpPr>
          <p:cNvPr id="9" name="Freeform 113">
            <a:extLst>
              <a:ext uri="{FF2B5EF4-FFF2-40B4-BE49-F238E27FC236}">
                <a16:creationId xmlns:a16="http://schemas.microsoft.com/office/drawing/2014/main" id="{859970F8-7E89-A947-8687-40E8D316996A}"/>
              </a:ext>
            </a:extLst>
          </p:cNvPr>
          <p:cNvSpPr>
            <a:spLocks noEditPoints="1"/>
          </p:cNvSpPr>
          <p:nvPr/>
        </p:nvSpPr>
        <p:spPr bwMode="auto">
          <a:xfrm>
            <a:off x="8256241" y="5844751"/>
            <a:ext cx="381056" cy="412871"/>
          </a:xfrm>
          <a:custGeom>
            <a:avLst/>
            <a:gdLst>
              <a:gd name="T0" fmla="*/ 530 w 582"/>
              <a:gd name="T1" fmla="*/ 0 h 569"/>
              <a:gd name="T2" fmla="*/ 237 w 582"/>
              <a:gd name="T3" fmla="*/ 196 h 569"/>
              <a:gd name="T4" fmla="*/ 44 w 582"/>
              <a:gd name="T5" fmla="*/ 285 h 569"/>
              <a:gd name="T6" fmla="*/ 52 w 582"/>
              <a:gd name="T7" fmla="*/ 295 h 569"/>
              <a:gd name="T8" fmla="*/ 138 w 582"/>
              <a:gd name="T9" fmla="*/ 305 h 569"/>
              <a:gd name="T10" fmla="*/ 109 w 582"/>
              <a:gd name="T11" fmla="*/ 362 h 569"/>
              <a:gd name="T12" fmla="*/ 197 w 582"/>
              <a:gd name="T13" fmla="*/ 466 h 569"/>
              <a:gd name="T14" fmla="*/ 238 w 582"/>
              <a:gd name="T15" fmla="*/ 432 h 569"/>
              <a:gd name="T16" fmla="*/ 265 w 582"/>
              <a:gd name="T17" fmla="*/ 432 h 569"/>
              <a:gd name="T18" fmla="*/ 275 w 582"/>
              <a:gd name="T19" fmla="*/ 518 h 569"/>
              <a:gd name="T20" fmla="*/ 282 w 582"/>
              <a:gd name="T21" fmla="*/ 527 h 569"/>
              <a:gd name="T22" fmla="*/ 366 w 582"/>
              <a:gd name="T23" fmla="*/ 454 h 569"/>
              <a:gd name="T24" fmla="*/ 481 w 582"/>
              <a:gd name="T25" fmla="*/ 235 h 569"/>
              <a:gd name="T26" fmla="*/ 63 w 582"/>
              <a:gd name="T27" fmla="*/ 278 h 569"/>
              <a:gd name="T28" fmla="*/ 225 w 582"/>
              <a:gd name="T29" fmla="*/ 210 h 569"/>
              <a:gd name="T30" fmla="*/ 63 w 582"/>
              <a:gd name="T31" fmla="*/ 278 h 569"/>
              <a:gd name="T32" fmla="*/ 149 w 582"/>
              <a:gd name="T33" fmla="*/ 421 h 569"/>
              <a:gd name="T34" fmla="*/ 145 w 582"/>
              <a:gd name="T35" fmla="*/ 345 h 569"/>
              <a:gd name="T36" fmla="*/ 225 w 582"/>
              <a:gd name="T37" fmla="*/ 425 h 569"/>
              <a:gd name="T38" fmla="*/ 353 w 582"/>
              <a:gd name="T39" fmla="*/ 449 h 569"/>
              <a:gd name="T40" fmla="*/ 285 w 582"/>
              <a:gd name="T41" fmla="*/ 414 h 569"/>
              <a:gd name="T42" fmla="*/ 353 w 582"/>
              <a:gd name="T43" fmla="*/ 449 h 569"/>
              <a:gd name="T44" fmla="*/ 271 w 582"/>
              <a:gd name="T45" fmla="*/ 407 h 569"/>
              <a:gd name="T46" fmla="*/ 254 w 582"/>
              <a:gd name="T47" fmla="*/ 422 h 569"/>
              <a:gd name="T48" fmla="*/ 149 w 582"/>
              <a:gd name="T49" fmla="*/ 314 h 569"/>
              <a:gd name="T50" fmla="*/ 163 w 582"/>
              <a:gd name="T51" fmla="*/ 298 h 569"/>
              <a:gd name="T52" fmla="*/ 530 w 582"/>
              <a:gd name="T53" fmla="*/ 14 h 569"/>
              <a:gd name="T54" fmla="*/ 472 w 582"/>
              <a:gd name="T55" fmla="*/ 225 h 569"/>
              <a:gd name="T56" fmla="*/ 396 w 582"/>
              <a:gd name="T57" fmla="*/ 126 h 569"/>
              <a:gd name="T58" fmla="*/ 363 w 582"/>
              <a:gd name="T59" fmla="*/ 207 h 569"/>
              <a:gd name="T60" fmla="*/ 430 w 582"/>
              <a:gd name="T61" fmla="*/ 207 h 569"/>
              <a:gd name="T62" fmla="*/ 396 w 582"/>
              <a:gd name="T63" fmla="*/ 126 h 569"/>
              <a:gd name="T64" fmla="*/ 396 w 582"/>
              <a:gd name="T65" fmla="*/ 207 h 569"/>
              <a:gd name="T66" fmla="*/ 373 w 582"/>
              <a:gd name="T67" fmla="*/ 150 h 569"/>
              <a:gd name="T68" fmla="*/ 420 w 582"/>
              <a:gd name="T69" fmla="*/ 150 h 569"/>
              <a:gd name="T70" fmla="*/ 149 w 582"/>
              <a:gd name="T71" fmla="*/ 468 h 569"/>
              <a:gd name="T72" fmla="*/ 53 w 582"/>
              <a:gd name="T73" fmla="*/ 560 h 569"/>
              <a:gd name="T74" fmla="*/ 8 w 582"/>
              <a:gd name="T75" fmla="*/ 569 h 569"/>
              <a:gd name="T76" fmla="*/ 1 w 582"/>
              <a:gd name="T77" fmla="*/ 560 h 569"/>
              <a:gd name="T78" fmla="*/ 38 w 582"/>
              <a:gd name="T79" fmla="*/ 442 h 569"/>
              <a:gd name="T80" fmla="*/ 107 w 582"/>
              <a:gd name="T81" fmla="*/ 430 h 569"/>
              <a:gd name="T82" fmla="*/ 48 w 582"/>
              <a:gd name="T83" fmla="*/ 452 h 569"/>
              <a:gd name="T84" fmla="*/ 18 w 582"/>
              <a:gd name="T85" fmla="*/ 552 h 569"/>
              <a:gd name="T86" fmla="*/ 118 w 582"/>
              <a:gd name="T87" fmla="*/ 522 h 569"/>
              <a:gd name="T88" fmla="*/ 140 w 582"/>
              <a:gd name="T89" fmla="*/ 463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82" h="569">
                <a:moveTo>
                  <a:pt x="562" y="8"/>
                </a:moveTo>
                <a:cubicBezTo>
                  <a:pt x="556" y="3"/>
                  <a:pt x="546" y="0"/>
                  <a:pt x="530" y="0"/>
                </a:cubicBezTo>
                <a:cubicBezTo>
                  <a:pt x="493" y="0"/>
                  <a:pt x="405" y="19"/>
                  <a:pt x="335" y="89"/>
                </a:cubicBezTo>
                <a:cubicBezTo>
                  <a:pt x="237" y="196"/>
                  <a:pt x="237" y="196"/>
                  <a:pt x="237" y="196"/>
                </a:cubicBezTo>
                <a:cubicBezTo>
                  <a:pt x="221" y="195"/>
                  <a:pt x="153" y="191"/>
                  <a:pt x="117" y="205"/>
                </a:cubicBezTo>
                <a:cubicBezTo>
                  <a:pt x="74" y="220"/>
                  <a:pt x="45" y="283"/>
                  <a:pt x="44" y="285"/>
                </a:cubicBezTo>
                <a:cubicBezTo>
                  <a:pt x="42" y="288"/>
                  <a:pt x="43" y="291"/>
                  <a:pt x="45" y="293"/>
                </a:cubicBezTo>
                <a:cubicBezTo>
                  <a:pt x="46" y="295"/>
                  <a:pt x="49" y="296"/>
                  <a:pt x="52" y="295"/>
                </a:cubicBezTo>
                <a:cubicBezTo>
                  <a:pt x="90" y="283"/>
                  <a:pt x="128" y="292"/>
                  <a:pt x="145" y="297"/>
                </a:cubicBezTo>
                <a:cubicBezTo>
                  <a:pt x="138" y="305"/>
                  <a:pt x="138" y="305"/>
                  <a:pt x="138" y="305"/>
                </a:cubicBezTo>
                <a:cubicBezTo>
                  <a:pt x="133" y="311"/>
                  <a:pt x="134" y="321"/>
                  <a:pt x="138" y="332"/>
                </a:cubicBezTo>
                <a:cubicBezTo>
                  <a:pt x="109" y="362"/>
                  <a:pt x="109" y="362"/>
                  <a:pt x="109" y="362"/>
                </a:cubicBezTo>
                <a:cubicBezTo>
                  <a:pt x="96" y="376"/>
                  <a:pt x="115" y="407"/>
                  <a:pt x="139" y="431"/>
                </a:cubicBezTo>
                <a:cubicBezTo>
                  <a:pt x="158" y="449"/>
                  <a:pt x="181" y="466"/>
                  <a:pt x="197" y="466"/>
                </a:cubicBezTo>
                <a:cubicBezTo>
                  <a:pt x="201" y="466"/>
                  <a:pt x="205" y="464"/>
                  <a:pt x="208" y="461"/>
                </a:cubicBezTo>
                <a:cubicBezTo>
                  <a:pt x="238" y="432"/>
                  <a:pt x="238" y="432"/>
                  <a:pt x="238" y="432"/>
                </a:cubicBezTo>
                <a:cubicBezTo>
                  <a:pt x="244" y="434"/>
                  <a:pt x="250" y="436"/>
                  <a:pt x="254" y="436"/>
                </a:cubicBezTo>
                <a:cubicBezTo>
                  <a:pt x="260" y="436"/>
                  <a:pt x="263" y="433"/>
                  <a:pt x="265" y="432"/>
                </a:cubicBezTo>
                <a:cubicBezTo>
                  <a:pt x="274" y="424"/>
                  <a:pt x="274" y="424"/>
                  <a:pt x="274" y="424"/>
                </a:cubicBezTo>
                <a:cubicBezTo>
                  <a:pt x="279" y="442"/>
                  <a:pt x="287" y="480"/>
                  <a:pt x="275" y="518"/>
                </a:cubicBezTo>
                <a:cubicBezTo>
                  <a:pt x="275" y="521"/>
                  <a:pt x="275" y="524"/>
                  <a:pt x="277" y="526"/>
                </a:cubicBezTo>
                <a:cubicBezTo>
                  <a:pt x="279" y="527"/>
                  <a:pt x="280" y="527"/>
                  <a:pt x="282" y="527"/>
                </a:cubicBezTo>
                <a:cubicBezTo>
                  <a:pt x="283" y="527"/>
                  <a:pt x="284" y="527"/>
                  <a:pt x="285" y="527"/>
                </a:cubicBezTo>
                <a:cubicBezTo>
                  <a:pt x="288" y="526"/>
                  <a:pt x="350" y="496"/>
                  <a:pt x="366" y="454"/>
                </a:cubicBezTo>
                <a:cubicBezTo>
                  <a:pt x="379" y="417"/>
                  <a:pt x="375" y="349"/>
                  <a:pt x="374" y="333"/>
                </a:cubicBezTo>
                <a:cubicBezTo>
                  <a:pt x="481" y="235"/>
                  <a:pt x="481" y="235"/>
                  <a:pt x="481" y="235"/>
                </a:cubicBezTo>
                <a:cubicBezTo>
                  <a:pt x="565" y="151"/>
                  <a:pt x="582" y="28"/>
                  <a:pt x="562" y="8"/>
                </a:cubicBezTo>
                <a:close/>
                <a:moveTo>
                  <a:pt x="63" y="278"/>
                </a:moveTo>
                <a:cubicBezTo>
                  <a:pt x="74" y="259"/>
                  <a:pt x="95" y="227"/>
                  <a:pt x="121" y="218"/>
                </a:cubicBezTo>
                <a:cubicBezTo>
                  <a:pt x="150" y="207"/>
                  <a:pt x="200" y="208"/>
                  <a:pt x="225" y="210"/>
                </a:cubicBezTo>
                <a:cubicBezTo>
                  <a:pt x="156" y="286"/>
                  <a:pt x="156" y="286"/>
                  <a:pt x="156" y="286"/>
                </a:cubicBezTo>
                <a:cubicBezTo>
                  <a:pt x="143" y="281"/>
                  <a:pt x="105" y="270"/>
                  <a:pt x="63" y="278"/>
                </a:cubicBezTo>
                <a:close/>
                <a:moveTo>
                  <a:pt x="199" y="451"/>
                </a:moveTo>
                <a:cubicBezTo>
                  <a:pt x="195" y="454"/>
                  <a:pt x="174" y="446"/>
                  <a:pt x="149" y="421"/>
                </a:cubicBezTo>
                <a:cubicBezTo>
                  <a:pt x="124" y="396"/>
                  <a:pt x="116" y="375"/>
                  <a:pt x="119" y="372"/>
                </a:cubicBezTo>
                <a:cubicBezTo>
                  <a:pt x="145" y="345"/>
                  <a:pt x="145" y="345"/>
                  <a:pt x="145" y="345"/>
                </a:cubicBezTo>
                <a:cubicBezTo>
                  <a:pt x="155" y="361"/>
                  <a:pt x="169" y="377"/>
                  <a:pt x="181" y="389"/>
                </a:cubicBezTo>
                <a:cubicBezTo>
                  <a:pt x="196" y="404"/>
                  <a:pt x="212" y="417"/>
                  <a:pt x="225" y="425"/>
                </a:cubicBezTo>
                <a:lnTo>
                  <a:pt x="199" y="451"/>
                </a:lnTo>
                <a:close/>
                <a:moveTo>
                  <a:pt x="353" y="449"/>
                </a:moveTo>
                <a:cubicBezTo>
                  <a:pt x="343" y="475"/>
                  <a:pt x="311" y="496"/>
                  <a:pt x="293" y="507"/>
                </a:cubicBezTo>
                <a:cubicBezTo>
                  <a:pt x="301" y="465"/>
                  <a:pt x="290" y="427"/>
                  <a:pt x="285" y="414"/>
                </a:cubicBezTo>
                <a:cubicBezTo>
                  <a:pt x="361" y="345"/>
                  <a:pt x="361" y="345"/>
                  <a:pt x="361" y="345"/>
                </a:cubicBezTo>
                <a:cubicBezTo>
                  <a:pt x="362" y="370"/>
                  <a:pt x="363" y="421"/>
                  <a:pt x="353" y="449"/>
                </a:cubicBezTo>
                <a:close/>
                <a:moveTo>
                  <a:pt x="273" y="406"/>
                </a:moveTo>
                <a:cubicBezTo>
                  <a:pt x="272" y="406"/>
                  <a:pt x="272" y="407"/>
                  <a:pt x="271" y="407"/>
                </a:cubicBezTo>
                <a:cubicBezTo>
                  <a:pt x="256" y="421"/>
                  <a:pt x="256" y="421"/>
                  <a:pt x="256" y="421"/>
                </a:cubicBezTo>
                <a:cubicBezTo>
                  <a:pt x="256" y="421"/>
                  <a:pt x="255" y="422"/>
                  <a:pt x="254" y="422"/>
                </a:cubicBezTo>
                <a:cubicBezTo>
                  <a:pt x="244" y="422"/>
                  <a:pt x="219" y="407"/>
                  <a:pt x="191" y="379"/>
                </a:cubicBezTo>
                <a:cubicBezTo>
                  <a:pt x="158" y="346"/>
                  <a:pt x="146" y="319"/>
                  <a:pt x="149" y="314"/>
                </a:cubicBezTo>
                <a:cubicBezTo>
                  <a:pt x="162" y="299"/>
                  <a:pt x="162" y="299"/>
                  <a:pt x="162" y="299"/>
                </a:cubicBezTo>
                <a:cubicBezTo>
                  <a:pt x="163" y="299"/>
                  <a:pt x="163" y="299"/>
                  <a:pt x="163" y="298"/>
                </a:cubicBezTo>
                <a:cubicBezTo>
                  <a:pt x="345" y="98"/>
                  <a:pt x="345" y="98"/>
                  <a:pt x="345" y="98"/>
                </a:cubicBezTo>
                <a:cubicBezTo>
                  <a:pt x="407" y="37"/>
                  <a:pt x="490" y="14"/>
                  <a:pt x="530" y="14"/>
                </a:cubicBezTo>
                <a:cubicBezTo>
                  <a:pt x="544" y="14"/>
                  <a:pt x="550" y="17"/>
                  <a:pt x="552" y="18"/>
                </a:cubicBezTo>
                <a:cubicBezTo>
                  <a:pt x="565" y="31"/>
                  <a:pt x="552" y="144"/>
                  <a:pt x="472" y="225"/>
                </a:cubicBezTo>
                <a:lnTo>
                  <a:pt x="273" y="406"/>
                </a:lnTo>
                <a:close/>
                <a:moveTo>
                  <a:pt x="396" y="126"/>
                </a:moveTo>
                <a:cubicBezTo>
                  <a:pt x="384" y="126"/>
                  <a:pt x="372" y="131"/>
                  <a:pt x="363" y="140"/>
                </a:cubicBezTo>
                <a:cubicBezTo>
                  <a:pt x="344" y="158"/>
                  <a:pt x="344" y="189"/>
                  <a:pt x="363" y="207"/>
                </a:cubicBezTo>
                <a:cubicBezTo>
                  <a:pt x="372" y="216"/>
                  <a:pt x="384" y="221"/>
                  <a:pt x="396" y="221"/>
                </a:cubicBezTo>
                <a:cubicBezTo>
                  <a:pt x="409" y="221"/>
                  <a:pt x="421" y="216"/>
                  <a:pt x="430" y="207"/>
                </a:cubicBezTo>
                <a:cubicBezTo>
                  <a:pt x="449" y="189"/>
                  <a:pt x="449" y="158"/>
                  <a:pt x="430" y="140"/>
                </a:cubicBezTo>
                <a:cubicBezTo>
                  <a:pt x="421" y="131"/>
                  <a:pt x="409" y="126"/>
                  <a:pt x="396" y="126"/>
                </a:cubicBezTo>
                <a:close/>
                <a:moveTo>
                  <a:pt x="420" y="197"/>
                </a:moveTo>
                <a:cubicBezTo>
                  <a:pt x="414" y="204"/>
                  <a:pt x="405" y="207"/>
                  <a:pt x="396" y="207"/>
                </a:cubicBezTo>
                <a:cubicBezTo>
                  <a:pt x="387" y="207"/>
                  <a:pt x="379" y="204"/>
                  <a:pt x="373" y="197"/>
                </a:cubicBezTo>
                <a:cubicBezTo>
                  <a:pt x="359" y="184"/>
                  <a:pt x="359" y="163"/>
                  <a:pt x="373" y="150"/>
                </a:cubicBezTo>
                <a:cubicBezTo>
                  <a:pt x="379" y="143"/>
                  <a:pt x="387" y="140"/>
                  <a:pt x="396" y="140"/>
                </a:cubicBezTo>
                <a:cubicBezTo>
                  <a:pt x="405" y="140"/>
                  <a:pt x="414" y="143"/>
                  <a:pt x="420" y="150"/>
                </a:cubicBezTo>
                <a:cubicBezTo>
                  <a:pt x="433" y="163"/>
                  <a:pt x="433" y="184"/>
                  <a:pt x="420" y="197"/>
                </a:cubicBezTo>
                <a:close/>
                <a:moveTo>
                  <a:pt x="149" y="468"/>
                </a:moveTo>
                <a:cubicBezTo>
                  <a:pt x="154" y="490"/>
                  <a:pt x="147" y="513"/>
                  <a:pt x="128" y="532"/>
                </a:cubicBezTo>
                <a:cubicBezTo>
                  <a:pt x="108" y="552"/>
                  <a:pt x="80" y="556"/>
                  <a:pt x="53" y="560"/>
                </a:cubicBezTo>
                <a:cubicBezTo>
                  <a:pt x="38" y="562"/>
                  <a:pt x="23" y="564"/>
                  <a:pt x="10" y="569"/>
                </a:cubicBezTo>
                <a:cubicBezTo>
                  <a:pt x="9" y="569"/>
                  <a:pt x="9" y="569"/>
                  <a:pt x="8" y="569"/>
                </a:cubicBezTo>
                <a:cubicBezTo>
                  <a:pt x="6" y="569"/>
                  <a:pt x="4" y="569"/>
                  <a:pt x="3" y="567"/>
                </a:cubicBezTo>
                <a:cubicBezTo>
                  <a:pt x="1" y="566"/>
                  <a:pt x="0" y="563"/>
                  <a:pt x="1" y="560"/>
                </a:cubicBezTo>
                <a:cubicBezTo>
                  <a:pt x="4" y="549"/>
                  <a:pt x="6" y="536"/>
                  <a:pt x="8" y="523"/>
                </a:cubicBezTo>
                <a:cubicBezTo>
                  <a:pt x="13" y="494"/>
                  <a:pt x="17" y="463"/>
                  <a:pt x="38" y="442"/>
                </a:cubicBezTo>
                <a:cubicBezTo>
                  <a:pt x="57" y="423"/>
                  <a:pt x="80" y="416"/>
                  <a:pt x="102" y="422"/>
                </a:cubicBezTo>
                <a:cubicBezTo>
                  <a:pt x="105" y="423"/>
                  <a:pt x="108" y="426"/>
                  <a:pt x="107" y="430"/>
                </a:cubicBezTo>
                <a:cubicBezTo>
                  <a:pt x="106" y="434"/>
                  <a:pt x="102" y="436"/>
                  <a:pt x="98" y="435"/>
                </a:cubicBezTo>
                <a:cubicBezTo>
                  <a:pt x="81" y="431"/>
                  <a:pt x="64" y="436"/>
                  <a:pt x="48" y="452"/>
                </a:cubicBezTo>
                <a:cubicBezTo>
                  <a:pt x="30" y="470"/>
                  <a:pt x="26" y="498"/>
                  <a:pt x="22" y="525"/>
                </a:cubicBezTo>
                <a:cubicBezTo>
                  <a:pt x="21" y="534"/>
                  <a:pt x="19" y="543"/>
                  <a:pt x="18" y="552"/>
                </a:cubicBezTo>
                <a:cubicBezTo>
                  <a:pt x="29" y="549"/>
                  <a:pt x="40" y="547"/>
                  <a:pt x="51" y="546"/>
                </a:cubicBezTo>
                <a:cubicBezTo>
                  <a:pt x="77" y="542"/>
                  <a:pt x="101" y="538"/>
                  <a:pt x="118" y="522"/>
                </a:cubicBezTo>
                <a:cubicBezTo>
                  <a:pt x="134" y="506"/>
                  <a:pt x="140" y="489"/>
                  <a:pt x="135" y="472"/>
                </a:cubicBezTo>
                <a:cubicBezTo>
                  <a:pt x="134" y="468"/>
                  <a:pt x="136" y="464"/>
                  <a:pt x="140" y="463"/>
                </a:cubicBezTo>
                <a:cubicBezTo>
                  <a:pt x="144" y="462"/>
                  <a:pt x="148" y="465"/>
                  <a:pt x="149" y="46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DAE99B-9FE8-ED31-D71D-F8ED2B90E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317145"/>
            <a:ext cx="5954121" cy="19451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F9F431-9648-9A2F-9F83-6A763EECE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060" y="1363589"/>
            <a:ext cx="5405029" cy="4045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5C76BE-A5D6-2F4B-71E6-C758FE1DD11E}"/>
              </a:ext>
            </a:extLst>
          </p:cNvPr>
          <p:cNvSpPr txBox="1"/>
          <p:nvPr/>
        </p:nvSpPr>
        <p:spPr>
          <a:xfrm>
            <a:off x="1174574" y="4005064"/>
            <a:ext cx="4131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rebuchet MS" charset="0"/>
                <a:ea typeface="Trebuchet MS" charset="0"/>
                <a:cs typeface="Trebuchet MS" charset="0"/>
              </a:rPr>
              <a:t>Сквозной поиск по объектам </a:t>
            </a:r>
            <a:r>
              <a:rPr lang="en-US" sz="2400" b="1" dirty="0">
                <a:solidFill>
                  <a:srgbClr val="327880"/>
                </a:solidFill>
                <a:latin typeface="Trebuchet MS" charset="0"/>
                <a:ea typeface="Trebuchet MS" charset="0"/>
                <a:cs typeface="Trebuchet MS" charset="0"/>
              </a:rPr>
              <a:t>Smart Monitor</a:t>
            </a: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!</a:t>
            </a:r>
            <a:endParaRPr lang="ru-RU" sz="2400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9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Beat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A29C652-DAA1-B84D-AFF2-396481C832A6}"/>
              </a:ext>
            </a:extLst>
          </p:cNvPr>
          <p:cNvGrpSpPr/>
          <p:nvPr/>
        </p:nvGrpSpPr>
        <p:grpSpPr>
          <a:xfrm>
            <a:off x="3824967" y="1504066"/>
            <a:ext cx="7415252" cy="461665"/>
            <a:chOff x="3824967" y="1504066"/>
            <a:chExt cx="7415252" cy="4616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C3EEE4-4EBB-4A46-98B6-345554D27EEC}"/>
                </a:ext>
              </a:extLst>
            </p:cNvPr>
            <p:cNvSpPr txBox="1"/>
            <p:nvPr/>
          </p:nvSpPr>
          <p:spPr>
            <a:xfrm>
              <a:off x="4036756" y="1504066"/>
              <a:ext cx="7203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Управление агентами </a:t>
              </a:r>
              <a:r>
                <a:rPr lang="en-AU" dirty="0">
                  <a:latin typeface="Trebuchet MS" charset="0"/>
                  <a:ea typeface="Trebuchet MS" charset="0"/>
                  <a:cs typeface="Trebuchet MS" charset="0"/>
                </a:rPr>
                <a:t>Beats</a:t>
              </a: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3B5B9F4A-9747-2242-A37F-B7FA05EB1014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348D810-5491-C94B-87C5-00BCF4285A03}"/>
              </a:ext>
            </a:extLst>
          </p:cNvPr>
          <p:cNvGrpSpPr/>
          <p:nvPr/>
        </p:nvGrpSpPr>
        <p:grpSpPr>
          <a:xfrm>
            <a:off x="3824967" y="2402055"/>
            <a:ext cx="7311735" cy="830997"/>
            <a:chOff x="3824967" y="2488827"/>
            <a:chExt cx="7311735" cy="83099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E94314-6473-6F46-95ED-16FEA45645A3}"/>
                </a:ext>
              </a:extLst>
            </p:cNvPr>
            <p:cNvSpPr txBox="1"/>
            <p:nvPr/>
          </p:nvSpPr>
          <p:spPr>
            <a:xfrm>
              <a:off x="4036756" y="2488827"/>
              <a:ext cx="70999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Поддержка централизованного управления конфигурацией агентов</a:t>
              </a: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8F228F65-C5B9-F843-AA41-DE92E2150473}"/>
                </a:ext>
              </a:extLst>
            </p:cNvPr>
            <p:cNvSpPr/>
            <p:nvPr/>
          </p:nvSpPr>
          <p:spPr>
            <a:xfrm>
              <a:off x="3824967" y="2512275"/>
              <a:ext cx="94129" cy="7841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D856BE4-3B22-3242-9BE9-19EA15A51A20}"/>
              </a:ext>
            </a:extLst>
          </p:cNvPr>
          <p:cNvGrpSpPr/>
          <p:nvPr/>
        </p:nvGrpSpPr>
        <p:grpSpPr>
          <a:xfrm>
            <a:off x="3824967" y="3669376"/>
            <a:ext cx="6722830" cy="830997"/>
            <a:chOff x="3824967" y="3777430"/>
            <a:chExt cx="6722830" cy="83099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C1CA58-267E-E34E-9965-09B5D43B44B9}"/>
                </a:ext>
              </a:extLst>
            </p:cNvPr>
            <p:cNvSpPr txBox="1"/>
            <p:nvPr/>
          </p:nvSpPr>
          <p:spPr>
            <a:xfrm>
              <a:off x="4036756" y="3777430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Автоматический запуск нескольких </a:t>
              </a:r>
              <a:r>
                <a:rPr lang="en-AU" dirty="0">
                  <a:latin typeface="Trebuchet MS" charset="0"/>
                  <a:ea typeface="Trebuchet MS" charset="0"/>
                  <a:cs typeface="Trebuchet MS" charset="0"/>
                </a:rPr>
                <a:t>Beats </a:t>
              </a:r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без необходимости установки</a:t>
              </a: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7F0359FB-8733-1848-B4E4-ED79CC38CC03}"/>
                </a:ext>
              </a:extLst>
            </p:cNvPr>
            <p:cNvSpPr/>
            <p:nvPr/>
          </p:nvSpPr>
          <p:spPr>
            <a:xfrm>
              <a:off x="3824967" y="3849995"/>
              <a:ext cx="94129" cy="6858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Picture 52">
            <a:extLst>
              <a:ext uri="{FF2B5EF4-FFF2-40B4-BE49-F238E27FC236}">
                <a16:creationId xmlns:a16="http://schemas.microsoft.com/office/drawing/2014/main" id="{4049D680-1318-814A-B27F-32BC69008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28" y="2920842"/>
            <a:ext cx="1328088" cy="1016315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510C073-6A5D-3B4A-A38E-22BD2FB7394C}"/>
              </a:ext>
            </a:extLst>
          </p:cNvPr>
          <p:cNvGrpSpPr/>
          <p:nvPr/>
        </p:nvGrpSpPr>
        <p:grpSpPr>
          <a:xfrm>
            <a:off x="3823257" y="4936697"/>
            <a:ext cx="6722830" cy="830997"/>
            <a:chOff x="3823257" y="4936697"/>
            <a:chExt cx="6722830" cy="8309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BC37DE1-2574-F940-8F9A-028AAD700206}"/>
                </a:ext>
              </a:extLst>
            </p:cNvPr>
            <p:cNvSpPr txBox="1"/>
            <p:nvPr/>
          </p:nvSpPr>
          <p:spPr>
            <a:xfrm>
              <a:off x="4035046" y="4936697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Простой процесс управления агентами и их обновление</a:t>
              </a: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579CCDD6-61B6-4744-A0AC-0FE7B10129C6}"/>
                </a:ext>
              </a:extLst>
            </p:cNvPr>
            <p:cNvSpPr/>
            <p:nvPr/>
          </p:nvSpPr>
          <p:spPr>
            <a:xfrm>
              <a:off x="3823257" y="5009262"/>
              <a:ext cx="94129" cy="6858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236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Smart Beat </a:t>
            </a:r>
            <a:r>
              <a:rPr lang="en-AU" dirty="0">
                <a:solidFill>
                  <a:schemeClr val="accent5"/>
                </a:solidFill>
              </a:rPr>
              <a:t>Manager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23" name="Picture 52">
            <a:extLst>
              <a:ext uri="{FF2B5EF4-FFF2-40B4-BE49-F238E27FC236}">
                <a16:creationId xmlns:a16="http://schemas.microsoft.com/office/drawing/2014/main" id="{20BA3B6D-8A2E-2B4C-A79A-D0A09C2F9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28" y="2920842"/>
            <a:ext cx="1328088" cy="1016315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F8EC8DC-2F3C-1E40-B0D8-86AEE57E8F24}"/>
              </a:ext>
            </a:extLst>
          </p:cNvPr>
          <p:cNvGrpSpPr/>
          <p:nvPr/>
        </p:nvGrpSpPr>
        <p:grpSpPr>
          <a:xfrm>
            <a:off x="3823257" y="2309643"/>
            <a:ext cx="7415252" cy="461665"/>
            <a:chOff x="3824967" y="1504066"/>
            <a:chExt cx="7415252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10408B-E0AB-E644-AD73-2A2B89BCD70B}"/>
                </a:ext>
              </a:extLst>
            </p:cNvPr>
            <p:cNvSpPr txBox="1"/>
            <p:nvPr/>
          </p:nvSpPr>
          <p:spPr>
            <a:xfrm>
              <a:off x="4036756" y="1504066"/>
              <a:ext cx="7203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Сервер управления для </a:t>
              </a:r>
              <a:r>
                <a:rPr lang="en-AU" dirty="0">
                  <a:latin typeface="Trebuchet MS" charset="0"/>
                  <a:ea typeface="Trebuchet MS" charset="0"/>
                  <a:cs typeface="Trebuchet MS" charset="0"/>
                </a:rPr>
                <a:t>Smart Beat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2574E3-D445-A54E-887C-47DF16D4CF0F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EC04DDF-654E-394E-BA74-05D0C5A8AFEA}"/>
              </a:ext>
            </a:extLst>
          </p:cNvPr>
          <p:cNvGrpSpPr/>
          <p:nvPr/>
        </p:nvGrpSpPr>
        <p:grpSpPr>
          <a:xfrm>
            <a:off x="3823257" y="3013500"/>
            <a:ext cx="7311735" cy="830997"/>
            <a:chOff x="3824967" y="2488827"/>
            <a:chExt cx="7311735" cy="83099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E489AE-CD50-2544-BEB0-00C263B6E8B4}"/>
                </a:ext>
              </a:extLst>
            </p:cNvPr>
            <p:cNvSpPr txBox="1"/>
            <p:nvPr/>
          </p:nvSpPr>
          <p:spPr>
            <a:xfrm>
              <a:off x="4036756" y="2488827"/>
              <a:ext cx="70999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Возможность распространения конфигураций для агентов </a:t>
              </a:r>
              <a:r>
                <a:rPr lang="en-AU" dirty="0">
                  <a:latin typeface="Trebuchet MS" charset="0"/>
                  <a:ea typeface="Trebuchet MS" charset="0"/>
                  <a:cs typeface="Trebuchet MS" charset="0"/>
                </a:rPr>
                <a:t>Beats</a:t>
              </a: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00A122F1-4EF7-1A46-88D9-6B822AAB3086}"/>
                </a:ext>
              </a:extLst>
            </p:cNvPr>
            <p:cNvSpPr/>
            <p:nvPr/>
          </p:nvSpPr>
          <p:spPr>
            <a:xfrm>
              <a:off x="3824967" y="2512275"/>
              <a:ext cx="94129" cy="78410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8E36072-8A98-2F42-AC9E-49F779D9DF8E}"/>
              </a:ext>
            </a:extLst>
          </p:cNvPr>
          <p:cNvGrpSpPr/>
          <p:nvPr/>
        </p:nvGrpSpPr>
        <p:grpSpPr>
          <a:xfrm>
            <a:off x="3823257" y="4008943"/>
            <a:ext cx="6722830" cy="830997"/>
            <a:chOff x="3824967" y="3777430"/>
            <a:chExt cx="6722830" cy="83099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312B88-624F-7242-B16E-6D35C8F4BC1E}"/>
                </a:ext>
              </a:extLst>
            </p:cNvPr>
            <p:cNvSpPr txBox="1"/>
            <p:nvPr/>
          </p:nvSpPr>
          <p:spPr>
            <a:xfrm>
              <a:off x="4036756" y="3777430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Возможность удаленного обновления версий самих </a:t>
              </a:r>
              <a:r>
                <a:rPr lang="en-AU" dirty="0">
                  <a:latin typeface="Trebuchet MS" charset="0"/>
                  <a:ea typeface="Trebuchet MS" charset="0"/>
                  <a:cs typeface="Trebuchet MS" charset="0"/>
                </a:rPr>
                <a:t>Beats</a:t>
              </a:r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C1042F45-C407-A14D-8D11-961BDE17F703}"/>
                </a:ext>
              </a:extLst>
            </p:cNvPr>
            <p:cNvSpPr/>
            <p:nvPr/>
          </p:nvSpPr>
          <p:spPr>
            <a:xfrm>
              <a:off x="3824967" y="3849995"/>
              <a:ext cx="94129" cy="6858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5085774-ACB7-CD49-B2A2-A0FFFF3ED8A9}"/>
              </a:ext>
            </a:extLst>
          </p:cNvPr>
          <p:cNvGrpSpPr/>
          <p:nvPr/>
        </p:nvGrpSpPr>
        <p:grpSpPr>
          <a:xfrm>
            <a:off x="3823257" y="4936697"/>
            <a:ext cx="6722830" cy="830997"/>
            <a:chOff x="3823257" y="4936697"/>
            <a:chExt cx="6722830" cy="83099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2530E5-6253-834B-A680-7450C9585ECF}"/>
                </a:ext>
              </a:extLst>
            </p:cNvPr>
            <p:cNvSpPr txBox="1"/>
            <p:nvPr/>
          </p:nvSpPr>
          <p:spPr>
            <a:xfrm>
              <a:off x="4035046" y="4936697"/>
              <a:ext cx="6511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Веб-интерфейс для просмотра текущей конфигурации и активных </a:t>
              </a:r>
              <a:r>
                <a:rPr lang="en-AU" dirty="0">
                  <a:latin typeface="Trebuchet MS" charset="0"/>
                  <a:ea typeface="Trebuchet MS" charset="0"/>
                  <a:cs typeface="Trebuchet MS" charset="0"/>
                </a:rPr>
                <a:t>Smart Beat</a:t>
              </a:r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C63142C8-114A-7840-BE9F-EA9996F90552}"/>
                </a:ext>
              </a:extLst>
            </p:cNvPr>
            <p:cNvSpPr/>
            <p:nvPr/>
          </p:nvSpPr>
          <p:spPr>
            <a:xfrm>
              <a:off x="3823257" y="5009262"/>
              <a:ext cx="94129" cy="6858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E0AB44D-2A89-7326-5612-10297F39E78D}"/>
              </a:ext>
            </a:extLst>
          </p:cNvPr>
          <p:cNvGrpSpPr/>
          <p:nvPr/>
        </p:nvGrpSpPr>
        <p:grpSpPr>
          <a:xfrm>
            <a:off x="3823257" y="1547516"/>
            <a:ext cx="7415252" cy="461665"/>
            <a:chOff x="3824967" y="1504066"/>
            <a:chExt cx="7415252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B873A5-3CD7-F762-91A5-3C0BC6DE776B}"/>
                </a:ext>
              </a:extLst>
            </p:cNvPr>
            <p:cNvSpPr txBox="1"/>
            <p:nvPr/>
          </p:nvSpPr>
          <p:spPr>
            <a:xfrm>
              <a:off x="4036756" y="1504066"/>
              <a:ext cx="7203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Входит в </a:t>
              </a:r>
              <a:r>
                <a:rPr lang="en-US" dirty="0">
                  <a:latin typeface="Trebuchet MS" charset="0"/>
                  <a:ea typeface="Trebuchet MS" charset="0"/>
                  <a:cs typeface="Trebuchet MS" charset="0"/>
                </a:rPr>
                <a:t>Smart Monitor</a:t>
              </a:r>
              <a:r>
                <a:rPr lang="ru-RU" dirty="0"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en-US" dirty="0">
                  <a:latin typeface="Trebuchet MS" charset="0"/>
                  <a:ea typeface="Trebuchet MS" charset="0"/>
                  <a:cs typeface="Trebuchet MS" charset="0"/>
                </a:rPr>
                <a:t>Core</a:t>
              </a:r>
              <a:endParaRPr lang="en-AU" dirty="0"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sp>
          <p:nvSpPr>
            <p:cNvPr id="5" name="Rectangle 14">
              <a:extLst>
                <a:ext uri="{FF2B5EF4-FFF2-40B4-BE49-F238E27FC236}">
                  <a16:creationId xmlns:a16="http://schemas.microsoft.com/office/drawing/2014/main" id="{58FEC49C-B693-27FB-2E8E-C9CEE83F18D7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1592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Smart Beat </a:t>
            </a:r>
            <a:r>
              <a:rPr lang="en-AU" dirty="0">
                <a:solidFill>
                  <a:schemeClr val="accent5"/>
                </a:solidFill>
              </a:rPr>
              <a:t>Manager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D68CA9-C8CC-0F97-817A-EB9664831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1081849"/>
            <a:ext cx="11521279" cy="478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Темная тема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B1159D-A2BB-6B83-CAD4-678ECD1E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51" y="974559"/>
            <a:ext cx="9883098" cy="51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Темная тема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B1159D-A2BB-6B83-CAD4-678ECD1E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1878" y="974559"/>
            <a:ext cx="9928245" cy="51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8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1A4D-9A35-1F47-BCCB-2E258777F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Позиционирование </a:t>
            </a:r>
            <a:r>
              <a:rPr lang="en-US" dirty="0"/>
              <a:t>Smart Monitor</a:t>
            </a:r>
            <a:endParaRPr lang="en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FEE0EB5-DA76-9B3B-F2A2-35336544A8B8}"/>
              </a:ext>
            </a:extLst>
          </p:cNvPr>
          <p:cNvGrpSpPr/>
          <p:nvPr/>
        </p:nvGrpSpPr>
        <p:grpSpPr>
          <a:xfrm>
            <a:off x="457200" y="1211088"/>
            <a:ext cx="11277599" cy="4882208"/>
            <a:chOff x="407368" y="1111852"/>
            <a:chExt cx="11277599" cy="4882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6E631A-3504-670B-F346-E19F8B02E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197"/>
            <a:stretch/>
          </p:blipFill>
          <p:spPr>
            <a:xfrm>
              <a:off x="407368" y="1111852"/>
              <a:ext cx="10506174" cy="4882208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4F98D56E-024C-1D45-AA7B-BB4CE8CBB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579"/>
            <a:stretch/>
          </p:blipFill>
          <p:spPr>
            <a:xfrm>
              <a:off x="9095655" y="1111852"/>
              <a:ext cx="2589312" cy="4882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6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Темная тема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B1159D-A2BB-6B83-CAD4-678ECD1E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54269" y="972644"/>
            <a:ext cx="9283462" cy="51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5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8C9E-9407-754D-B249-117697CD7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Производительность системы</a:t>
            </a:r>
            <a:endParaRPr lang="en-RU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6FF1E68-7CAF-AF48-95EF-4A2278A6B3D9}"/>
              </a:ext>
            </a:extLst>
          </p:cNvPr>
          <p:cNvSpPr>
            <a:spLocks/>
          </p:cNvSpPr>
          <p:nvPr/>
        </p:nvSpPr>
        <p:spPr bwMode="auto">
          <a:xfrm>
            <a:off x="2026244" y="1620913"/>
            <a:ext cx="2925368" cy="2900275"/>
          </a:xfrm>
          <a:custGeom>
            <a:avLst/>
            <a:gdLst>
              <a:gd name="T0" fmla="*/ 190 w 197"/>
              <a:gd name="T1" fmla="*/ 97 h 195"/>
              <a:gd name="T2" fmla="*/ 197 w 197"/>
              <a:gd name="T3" fmla="*/ 86 h 195"/>
              <a:gd name="T4" fmla="*/ 193 w 197"/>
              <a:gd name="T5" fmla="*/ 76 h 195"/>
              <a:gd name="T6" fmla="*/ 188 w 197"/>
              <a:gd name="T7" fmla="*/ 59 h 195"/>
              <a:gd name="T8" fmla="*/ 183 w 197"/>
              <a:gd name="T9" fmla="*/ 48 h 195"/>
              <a:gd name="T10" fmla="*/ 167 w 197"/>
              <a:gd name="T11" fmla="*/ 38 h 195"/>
              <a:gd name="T12" fmla="*/ 166 w 197"/>
              <a:gd name="T13" fmla="*/ 25 h 195"/>
              <a:gd name="T14" fmla="*/ 158 w 197"/>
              <a:gd name="T15" fmla="*/ 29 h 195"/>
              <a:gd name="T16" fmla="*/ 147 w 197"/>
              <a:gd name="T17" fmla="*/ 12 h 195"/>
              <a:gd name="T18" fmla="*/ 137 w 197"/>
              <a:gd name="T19" fmla="*/ 9 h 195"/>
              <a:gd name="T20" fmla="*/ 120 w 197"/>
              <a:gd name="T21" fmla="*/ 3 h 195"/>
              <a:gd name="T22" fmla="*/ 110 w 197"/>
              <a:gd name="T23" fmla="*/ 0 h 195"/>
              <a:gd name="T24" fmla="*/ 99 w 197"/>
              <a:gd name="T25" fmla="*/ 7 h 195"/>
              <a:gd name="T26" fmla="*/ 88 w 197"/>
              <a:gd name="T27" fmla="*/ 0 h 195"/>
              <a:gd name="T28" fmla="*/ 77 w 197"/>
              <a:gd name="T29" fmla="*/ 3 h 195"/>
              <a:gd name="T30" fmla="*/ 61 w 197"/>
              <a:gd name="T31" fmla="*/ 9 h 195"/>
              <a:gd name="T32" fmla="*/ 50 w 197"/>
              <a:gd name="T33" fmla="*/ 12 h 195"/>
              <a:gd name="T34" fmla="*/ 40 w 197"/>
              <a:gd name="T35" fmla="*/ 29 h 195"/>
              <a:gd name="T36" fmla="*/ 32 w 197"/>
              <a:gd name="T37" fmla="*/ 25 h 195"/>
              <a:gd name="T38" fmla="*/ 30 w 197"/>
              <a:gd name="T39" fmla="*/ 38 h 195"/>
              <a:gd name="T40" fmla="*/ 15 w 197"/>
              <a:gd name="T41" fmla="*/ 48 h 195"/>
              <a:gd name="T42" fmla="*/ 10 w 197"/>
              <a:gd name="T43" fmla="*/ 59 h 195"/>
              <a:gd name="T44" fmla="*/ 4 w 197"/>
              <a:gd name="T45" fmla="*/ 76 h 195"/>
              <a:gd name="T46" fmla="*/ 0 w 197"/>
              <a:gd name="T47" fmla="*/ 86 h 195"/>
              <a:gd name="T48" fmla="*/ 8 w 197"/>
              <a:gd name="T49" fmla="*/ 97 h 195"/>
              <a:gd name="T50" fmla="*/ 0 w 197"/>
              <a:gd name="T51" fmla="*/ 109 h 195"/>
              <a:gd name="T52" fmla="*/ 4 w 197"/>
              <a:gd name="T53" fmla="*/ 119 h 195"/>
              <a:gd name="T54" fmla="*/ 10 w 197"/>
              <a:gd name="T55" fmla="*/ 136 h 195"/>
              <a:gd name="T56" fmla="*/ 15 w 197"/>
              <a:gd name="T57" fmla="*/ 147 h 195"/>
              <a:gd name="T58" fmla="*/ 30 w 197"/>
              <a:gd name="T59" fmla="*/ 157 h 195"/>
              <a:gd name="T60" fmla="*/ 32 w 197"/>
              <a:gd name="T61" fmla="*/ 170 h 195"/>
              <a:gd name="T62" fmla="*/ 40 w 197"/>
              <a:gd name="T63" fmla="*/ 166 h 195"/>
              <a:gd name="T64" fmla="*/ 50 w 197"/>
              <a:gd name="T65" fmla="*/ 183 h 195"/>
              <a:gd name="T66" fmla="*/ 61 w 197"/>
              <a:gd name="T67" fmla="*/ 186 h 195"/>
              <a:gd name="T68" fmla="*/ 77 w 197"/>
              <a:gd name="T69" fmla="*/ 191 h 195"/>
              <a:gd name="T70" fmla="*/ 88 w 197"/>
              <a:gd name="T71" fmla="*/ 195 h 195"/>
              <a:gd name="T72" fmla="*/ 99 w 197"/>
              <a:gd name="T73" fmla="*/ 188 h 195"/>
              <a:gd name="T74" fmla="*/ 110 w 197"/>
              <a:gd name="T75" fmla="*/ 195 h 195"/>
              <a:gd name="T76" fmla="*/ 120 w 197"/>
              <a:gd name="T77" fmla="*/ 191 h 195"/>
              <a:gd name="T78" fmla="*/ 137 w 197"/>
              <a:gd name="T79" fmla="*/ 186 h 195"/>
              <a:gd name="T80" fmla="*/ 147 w 197"/>
              <a:gd name="T81" fmla="*/ 183 h 195"/>
              <a:gd name="T82" fmla="*/ 158 w 197"/>
              <a:gd name="T83" fmla="*/ 166 h 195"/>
              <a:gd name="T84" fmla="*/ 166 w 197"/>
              <a:gd name="T85" fmla="*/ 170 h 195"/>
              <a:gd name="T86" fmla="*/ 167 w 197"/>
              <a:gd name="T87" fmla="*/ 157 h 195"/>
              <a:gd name="T88" fmla="*/ 183 w 197"/>
              <a:gd name="T89" fmla="*/ 147 h 195"/>
              <a:gd name="T90" fmla="*/ 188 w 197"/>
              <a:gd name="T91" fmla="*/ 136 h 195"/>
              <a:gd name="T92" fmla="*/ 193 w 197"/>
              <a:gd name="T93" fmla="*/ 119 h 195"/>
              <a:gd name="T94" fmla="*/ 197 w 197"/>
              <a:gd name="T95" fmla="*/ 10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7" h="195">
                <a:moveTo>
                  <a:pt x="195" y="106"/>
                </a:moveTo>
                <a:cubicBezTo>
                  <a:pt x="189" y="105"/>
                  <a:pt x="189" y="105"/>
                  <a:pt x="189" y="105"/>
                </a:cubicBezTo>
                <a:cubicBezTo>
                  <a:pt x="189" y="103"/>
                  <a:pt x="190" y="100"/>
                  <a:pt x="190" y="97"/>
                </a:cubicBezTo>
                <a:cubicBezTo>
                  <a:pt x="190" y="95"/>
                  <a:pt x="189" y="92"/>
                  <a:pt x="189" y="90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97" y="88"/>
                  <a:pt x="197" y="87"/>
                  <a:pt x="197" y="86"/>
                </a:cubicBezTo>
                <a:cubicBezTo>
                  <a:pt x="197" y="83"/>
                  <a:pt x="196" y="80"/>
                  <a:pt x="196" y="78"/>
                </a:cubicBezTo>
                <a:cubicBezTo>
                  <a:pt x="196" y="77"/>
                  <a:pt x="195" y="76"/>
                  <a:pt x="194" y="76"/>
                </a:cubicBezTo>
                <a:cubicBezTo>
                  <a:pt x="194" y="76"/>
                  <a:pt x="194" y="76"/>
                  <a:pt x="193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86" y="72"/>
                  <a:pt x="184" y="67"/>
                  <a:pt x="182" y="62"/>
                </a:cubicBezTo>
                <a:cubicBezTo>
                  <a:pt x="188" y="59"/>
                  <a:pt x="188" y="59"/>
                  <a:pt x="188" y="59"/>
                </a:cubicBezTo>
                <a:cubicBezTo>
                  <a:pt x="189" y="59"/>
                  <a:pt x="189" y="57"/>
                  <a:pt x="189" y="56"/>
                </a:cubicBezTo>
                <a:cubicBezTo>
                  <a:pt x="188" y="54"/>
                  <a:pt x="186" y="51"/>
                  <a:pt x="185" y="49"/>
                </a:cubicBezTo>
                <a:cubicBezTo>
                  <a:pt x="185" y="48"/>
                  <a:pt x="184" y="48"/>
                  <a:pt x="183" y="48"/>
                </a:cubicBezTo>
                <a:cubicBezTo>
                  <a:pt x="183" y="48"/>
                  <a:pt x="182" y="48"/>
                  <a:pt x="182" y="48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4" y="46"/>
                  <a:pt x="171" y="42"/>
                  <a:pt x="167" y="38"/>
                </a:cubicBezTo>
                <a:cubicBezTo>
                  <a:pt x="172" y="34"/>
                  <a:pt x="172" y="34"/>
                  <a:pt x="172" y="34"/>
                </a:cubicBezTo>
                <a:cubicBezTo>
                  <a:pt x="172" y="33"/>
                  <a:pt x="172" y="31"/>
                  <a:pt x="172" y="31"/>
                </a:cubicBezTo>
                <a:cubicBezTo>
                  <a:pt x="170" y="28"/>
                  <a:pt x="168" y="26"/>
                  <a:pt x="166" y="25"/>
                </a:cubicBezTo>
                <a:cubicBezTo>
                  <a:pt x="165" y="24"/>
                  <a:pt x="165" y="24"/>
                  <a:pt x="164" y="24"/>
                </a:cubicBezTo>
                <a:cubicBezTo>
                  <a:pt x="163" y="24"/>
                  <a:pt x="163" y="24"/>
                  <a:pt x="162" y="25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4" y="26"/>
                  <a:pt x="150" y="23"/>
                  <a:pt x="146" y="20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8" y="12"/>
                  <a:pt x="147" y="12"/>
                </a:cubicBezTo>
                <a:cubicBezTo>
                  <a:pt x="145" y="10"/>
                  <a:pt x="142" y="9"/>
                  <a:pt x="140" y="8"/>
                </a:cubicBezTo>
                <a:cubicBezTo>
                  <a:pt x="139" y="8"/>
                  <a:pt x="139" y="7"/>
                  <a:pt x="139" y="7"/>
                </a:cubicBezTo>
                <a:cubicBezTo>
                  <a:pt x="138" y="7"/>
                  <a:pt x="137" y="8"/>
                  <a:pt x="137" y="9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9" y="12"/>
                  <a:pt x="124" y="11"/>
                  <a:pt x="119" y="10"/>
                </a:cubicBezTo>
                <a:cubicBezTo>
                  <a:pt x="120" y="3"/>
                  <a:pt x="120" y="3"/>
                  <a:pt x="120" y="3"/>
                </a:cubicBezTo>
                <a:cubicBezTo>
                  <a:pt x="120" y="2"/>
                  <a:pt x="120" y="1"/>
                  <a:pt x="118" y="1"/>
                </a:cubicBezTo>
                <a:cubicBezTo>
                  <a:pt x="116" y="0"/>
                  <a:pt x="113" y="0"/>
                  <a:pt x="1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9" y="0"/>
                  <a:pt x="108" y="0"/>
                  <a:pt x="107" y="1"/>
                </a:cubicBezTo>
                <a:cubicBezTo>
                  <a:pt x="106" y="7"/>
                  <a:pt x="106" y="7"/>
                  <a:pt x="106" y="7"/>
                </a:cubicBezTo>
                <a:cubicBezTo>
                  <a:pt x="104" y="7"/>
                  <a:pt x="101" y="7"/>
                  <a:pt x="99" y="7"/>
                </a:cubicBezTo>
                <a:cubicBezTo>
                  <a:pt x="96" y="7"/>
                  <a:pt x="94" y="7"/>
                  <a:pt x="91" y="7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5" y="0"/>
                  <a:pt x="82" y="0"/>
                  <a:pt x="79" y="1"/>
                </a:cubicBezTo>
                <a:cubicBezTo>
                  <a:pt x="78" y="1"/>
                  <a:pt x="77" y="2"/>
                  <a:pt x="77" y="3"/>
                </a:cubicBezTo>
                <a:cubicBezTo>
                  <a:pt x="78" y="10"/>
                  <a:pt x="78" y="10"/>
                  <a:pt x="78" y="10"/>
                </a:cubicBezTo>
                <a:cubicBezTo>
                  <a:pt x="73" y="11"/>
                  <a:pt x="68" y="12"/>
                  <a:pt x="64" y="14"/>
                </a:cubicBezTo>
                <a:cubicBezTo>
                  <a:pt x="61" y="9"/>
                  <a:pt x="61" y="9"/>
                  <a:pt x="61" y="9"/>
                </a:cubicBezTo>
                <a:cubicBezTo>
                  <a:pt x="60" y="8"/>
                  <a:pt x="60" y="7"/>
                  <a:pt x="59" y="7"/>
                </a:cubicBezTo>
                <a:cubicBezTo>
                  <a:pt x="58" y="7"/>
                  <a:pt x="58" y="8"/>
                  <a:pt x="58" y="8"/>
                </a:cubicBezTo>
                <a:cubicBezTo>
                  <a:pt x="55" y="9"/>
                  <a:pt x="53" y="10"/>
                  <a:pt x="50" y="12"/>
                </a:cubicBezTo>
                <a:cubicBezTo>
                  <a:pt x="49" y="12"/>
                  <a:pt x="49" y="13"/>
                  <a:pt x="49" y="14"/>
                </a:cubicBezTo>
                <a:cubicBezTo>
                  <a:pt x="52" y="20"/>
                  <a:pt x="52" y="20"/>
                  <a:pt x="52" y="20"/>
                </a:cubicBezTo>
                <a:cubicBezTo>
                  <a:pt x="48" y="23"/>
                  <a:pt x="44" y="26"/>
                  <a:pt x="40" y="29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4"/>
                  <a:pt x="34" y="24"/>
                  <a:pt x="34" y="24"/>
                </a:cubicBezTo>
                <a:cubicBezTo>
                  <a:pt x="33" y="24"/>
                  <a:pt x="32" y="24"/>
                  <a:pt x="32" y="25"/>
                </a:cubicBezTo>
                <a:cubicBezTo>
                  <a:pt x="30" y="26"/>
                  <a:pt x="28" y="28"/>
                  <a:pt x="26" y="31"/>
                </a:cubicBezTo>
                <a:cubicBezTo>
                  <a:pt x="25" y="31"/>
                  <a:pt x="25" y="33"/>
                  <a:pt x="26" y="34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2"/>
                  <a:pt x="24" y="46"/>
                  <a:pt x="21" y="50"/>
                </a:cubicBezTo>
                <a:cubicBezTo>
                  <a:pt x="16" y="48"/>
                  <a:pt x="16" y="48"/>
                  <a:pt x="16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3" y="48"/>
                  <a:pt x="13" y="49"/>
                </a:cubicBezTo>
                <a:cubicBezTo>
                  <a:pt x="11" y="51"/>
                  <a:pt x="10" y="54"/>
                  <a:pt x="9" y="56"/>
                </a:cubicBezTo>
                <a:cubicBezTo>
                  <a:pt x="8" y="57"/>
                  <a:pt x="9" y="59"/>
                  <a:pt x="10" y="59"/>
                </a:cubicBezTo>
                <a:cubicBezTo>
                  <a:pt x="15" y="62"/>
                  <a:pt x="15" y="62"/>
                  <a:pt x="15" y="62"/>
                </a:cubicBezTo>
                <a:cubicBezTo>
                  <a:pt x="13" y="67"/>
                  <a:pt x="12" y="72"/>
                  <a:pt x="10" y="77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6"/>
                  <a:pt x="2" y="77"/>
                  <a:pt x="2" y="78"/>
                </a:cubicBezTo>
                <a:cubicBezTo>
                  <a:pt x="1" y="80"/>
                  <a:pt x="1" y="83"/>
                  <a:pt x="0" y="86"/>
                </a:cubicBezTo>
                <a:cubicBezTo>
                  <a:pt x="0" y="87"/>
                  <a:pt x="1" y="88"/>
                  <a:pt x="2" y="89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2"/>
                  <a:pt x="8" y="95"/>
                  <a:pt x="8" y="97"/>
                </a:cubicBezTo>
                <a:cubicBezTo>
                  <a:pt x="8" y="100"/>
                  <a:pt x="8" y="103"/>
                  <a:pt x="8" y="105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9"/>
                </a:cubicBezTo>
                <a:cubicBezTo>
                  <a:pt x="1" y="112"/>
                  <a:pt x="1" y="114"/>
                  <a:pt x="2" y="117"/>
                </a:cubicBezTo>
                <a:cubicBezTo>
                  <a:pt x="2" y="118"/>
                  <a:pt x="3" y="119"/>
                  <a:pt x="4" y="119"/>
                </a:cubicBezTo>
                <a:cubicBezTo>
                  <a:pt x="4" y="119"/>
                  <a:pt x="4" y="119"/>
                  <a:pt x="4" y="119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2" y="123"/>
                  <a:pt x="13" y="128"/>
                  <a:pt x="15" y="133"/>
                </a:cubicBezTo>
                <a:cubicBezTo>
                  <a:pt x="10" y="136"/>
                  <a:pt x="10" y="136"/>
                  <a:pt x="10" y="136"/>
                </a:cubicBezTo>
                <a:cubicBezTo>
                  <a:pt x="9" y="136"/>
                  <a:pt x="8" y="137"/>
                  <a:pt x="9" y="139"/>
                </a:cubicBezTo>
                <a:cubicBezTo>
                  <a:pt x="10" y="141"/>
                  <a:pt x="11" y="144"/>
                  <a:pt x="13" y="146"/>
                </a:cubicBezTo>
                <a:cubicBezTo>
                  <a:pt x="13" y="147"/>
                  <a:pt x="14" y="147"/>
                  <a:pt x="15" y="147"/>
                </a:cubicBezTo>
                <a:cubicBezTo>
                  <a:pt x="15" y="147"/>
                  <a:pt x="15" y="147"/>
                  <a:pt x="16" y="147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4" y="149"/>
                  <a:pt x="27" y="153"/>
                  <a:pt x="30" y="157"/>
                </a:cubicBezTo>
                <a:cubicBezTo>
                  <a:pt x="26" y="161"/>
                  <a:pt x="26" y="161"/>
                  <a:pt x="26" y="161"/>
                </a:cubicBezTo>
                <a:cubicBezTo>
                  <a:pt x="25" y="162"/>
                  <a:pt x="25" y="163"/>
                  <a:pt x="26" y="164"/>
                </a:cubicBezTo>
                <a:cubicBezTo>
                  <a:pt x="28" y="166"/>
                  <a:pt x="30" y="168"/>
                  <a:pt x="32" y="170"/>
                </a:cubicBezTo>
                <a:cubicBezTo>
                  <a:pt x="32" y="171"/>
                  <a:pt x="33" y="171"/>
                  <a:pt x="34" y="171"/>
                </a:cubicBezTo>
                <a:cubicBezTo>
                  <a:pt x="34" y="171"/>
                  <a:pt x="35" y="171"/>
                  <a:pt x="35" y="170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44" y="169"/>
                  <a:pt x="48" y="172"/>
                  <a:pt x="52" y="175"/>
                </a:cubicBezTo>
                <a:cubicBezTo>
                  <a:pt x="49" y="180"/>
                  <a:pt x="49" y="180"/>
                  <a:pt x="49" y="180"/>
                </a:cubicBezTo>
                <a:cubicBezTo>
                  <a:pt x="49" y="181"/>
                  <a:pt x="49" y="183"/>
                  <a:pt x="50" y="183"/>
                </a:cubicBezTo>
                <a:cubicBezTo>
                  <a:pt x="53" y="185"/>
                  <a:pt x="55" y="186"/>
                  <a:pt x="58" y="187"/>
                </a:cubicBezTo>
                <a:cubicBezTo>
                  <a:pt x="58" y="187"/>
                  <a:pt x="58" y="187"/>
                  <a:pt x="59" y="187"/>
                </a:cubicBezTo>
                <a:cubicBezTo>
                  <a:pt x="60" y="187"/>
                  <a:pt x="60" y="187"/>
                  <a:pt x="61" y="186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68" y="183"/>
                  <a:pt x="73" y="184"/>
                  <a:pt x="78" y="185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7" y="193"/>
                  <a:pt x="78" y="194"/>
                  <a:pt x="79" y="194"/>
                </a:cubicBezTo>
                <a:cubicBezTo>
                  <a:pt x="82" y="194"/>
                  <a:pt x="85" y="195"/>
                  <a:pt x="88" y="195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89" y="195"/>
                  <a:pt x="90" y="195"/>
                  <a:pt x="90" y="193"/>
                </a:cubicBezTo>
                <a:cubicBezTo>
                  <a:pt x="91" y="187"/>
                  <a:pt x="91" y="187"/>
                  <a:pt x="91" y="187"/>
                </a:cubicBezTo>
                <a:cubicBezTo>
                  <a:pt x="94" y="187"/>
                  <a:pt x="96" y="188"/>
                  <a:pt x="99" y="188"/>
                </a:cubicBezTo>
                <a:cubicBezTo>
                  <a:pt x="101" y="188"/>
                  <a:pt x="104" y="187"/>
                  <a:pt x="106" y="187"/>
                </a:cubicBezTo>
                <a:cubicBezTo>
                  <a:pt x="107" y="193"/>
                  <a:pt x="107" y="193"/>
                  <a:pt x="107" y="193"/>
                </a:cubicBezTo>
                <a:cubicBezTo>
                  <a:pt x="108" y="195"/>
                  <a:pt x="109" y="195"/>
                  <a:pt x="110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3" y="195"/>
                  <a:pt x="116" y="194"/>
                  <a:pt x="118" y="194"/>
                </a:cubicBezTo>
                <a:cubicBezTo>
                  <a:pt x="120" y="194"/>
                  <a:pt x="120" y="193"/>
                  <a:pt x="120" y="191"/>
                </a:cubicBezTo>
                <a:cubicBezTo>
                  <a:pt x="119" y="185"/>
                  <a:pt x="119" y="185"/>
                  <a:pt x="119" y="185"/>
                </a:cubicBezTo>
                <a:cubicBezTo>
                  <a:pt x="124" y="184"/>
                  <a:pt x="129" y="183"/>
                  <a:pt x="134" y="181"/>
                </a:cubicBezTo>
                <a:cubicBezTo>
                  <a:pt x="137" y="186"/>
                  <a:pt x="137" y="186"/>
                  <a:pt x="137" y="186"/>
                </a:cubicBezTo>
                <a:cubicBezTo>
                  <a:pt x="137" y="187"/>
                  <a:pt x="138" y="187"/>
                  <a:pt x="139" y="187"/>
                </a:cubicBezTo>
                <a:cubicBezTo>
                  <a:pt x="139" y="187"/>
                  <a:pt x="139" y="187"/>
                  <a:pt x="140" y="187"/>
                </a:cubicBezTo>
                <a:cubicBezTo>
                  <a:pt x="142" y="186"/>
                  <a:pt x="145" y="185"/>
                  <a:pt x="147" y="183"/>
                </a:cubicBezTo>
                <a:cubicBezTo>
                  <a:pt x="148" y="183"/>
                  <a:pt x="149" y="181"/>
                  <a:pt x="148" y="180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0" y="172"/>
                  <a:pt x="154" y="169"/>
                  <a:pt x="158" y="166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3" y="171"/>
                  <a:pt x="163" y="171"/>
                  <a:pt x="164" y="171"/>
                </a:cubicBezTo>
                <a:cubicBezTo>
                  <a:pt x="165" y="171"/>
                  <a:pt x="165" y="171"/>
                  <a:pt x="166" y="170"/>
                </a:cubicBezTo>
                <a:cubicBezTo>
                  <a:pt x="168" y="168"/>
                  <a:pt x="170" y="166"/>
                  <a:pt x="172" y="164"/>
                </a:cubicBezTo>
                <a:cubicBezTo>
                  <a:pt x="172" y="163"/>
                  <a:pt x="172" y="162"/>
                  <a:pt x="172" y="161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71" y="153"/>
                  <a:pt x="174" y="149"/>
                  <a:pt x="176" y="144"/>
                </a:cubicBezTo>
                <a:cubicBezTo>
                  <a:pt x="182" y="147"/>
                  <a:pt x="182" y="147"/>
                  <a:pt x="182" y="147"/>
                </a:cubicBezTo>
                <a:cubicBezTo>
                  <a:pt x="182" y="147"/>
                  <a:pt x="183" y="147"/>
                  <a:pt x="183" y="147"/>
                </a:cubicBezTo>
                <a:cubicBezTo>
                  <a:pt x="184" y="147"/>
                  <a:pt x="185" y="147"/>
                  <a:pt x="185" y="146"/>
                </a:cubicBezTo>
                <a:cubicBezTo>
                  <a:pt x="186" y="144"/>
                  <a:pt x="188" y="141"/>
                  <a:pt x="189" y="139"/>
                </a:cubicBezTo>
                <a:cubicBezTo>
                  <a:pt x="189" y="137"/>
                  <a:pt x="189" y="136"/>
                  <a:pt x="188" y="136"/>
                </a:cubicBezTo>
                <a:cubicBezTo>
                  <a:pt x="182" y="133"/>
                  <a:pt x="182" y="133"/>
                  <a:pt x="182" y="133"/>
                </a:cubicBezTo>
                <a:cubicBezTo>
                  <a:pt x="184" y="128"/>
                  <a:pt x="186" y="123"/>
                  <a:pt x="187" y="118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194" y="119"/>
                  <a:pt x="194" y="119"/>
                  <a:pt x="194" y="119"/>
                </a:cubicBezTo>
                <a:cubicBezTo>
                  <a:pt x="195" y="119"/>
                  <a:pt x="196" y="118"/>
                  <a:pt x="196" y="117"/>
                </a:cubicBezTo>
                <a:cubicBezTo>
                  <a:pt x="196" y="114"/>
                  <a:pt x="197" y="112"/>
                  <a:pt x="197" y="109"/>
                </a:cubicBezTo>
                <a:cubicBezTo>
                  <a:pt x="197" y="107"/>
                  <a:pt x="197" y="106"/>
                  <a:pt x="195" y="106"/>
                </a:cubicBezTo>
                <a:close/>
              </a:path>
            </a:pathLst>
          </a:custGeom>
          <a:solidFill>
            <a:schemeClr val="accent5"/>
          </a:solidFill>
          <a:ln w="19050" cap="rnd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Trebuchet MS" panose="020B070302020209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5D59A7D-39E5-7E4A-BF25-7A9C9AD9873D}"/>
              </a:ext>
            </a:extLst>
          </p:cNvPr>
          <p:cNvSpPr>
            <a:spLocks/>
          </p:cNvSpPr>
          <p:nvPr/>
        </p:nvSpPr>
        <p:spPr bwMode="auto">
          <a:xfrm>
            <a:off x="6007729" y="2316060"/>
            <a:ext cx="2925368" cy="2914909"/>
          </a:xfrm>
          <a:custGeom>
            <a:avLst/>
            <a:gdLst>
              <a:gd name="T0" fmla="*/ 189 w 197"/>
              <a:gd name="T1" fmla="*/ 92 h 196"/>
              <a:gd name="T2" fmla="*/ 196 w 197"/>
              <a:gd name="T3" fmla="*/ 80 h 196"/>
              <a:gd name="T4" fmla="*/ 187 w 197"/>
              <a:gd name="T5" fmla="*/ 79 h 196"/>
              <a:gd name="T6" fmla="*/ 189 w 197"/>
              <a:gd name="T7" fmla="*/ 58 h 196"/>
              <a:gd name="T8" fmla="*/ 183 w 197"/>
              <a:gd name="T9" fmla="*/ 50 h 196"/>
              <a:gd name="T10" fmla="*/ 172 w 197"/>
              <a:gd name="T11" fmla="*/ 35 h 196"/>
              <a:gd name="T12" fmla="*/ 165 w 197"/>
              <a:gd name="T13" fmla="*/ 26 h 196"/>
              <a:gd name="T14" fmla="*/ 147 w 197"/>
              <a:gd name="T15" fmla="*/ 21 h 196"/>
              <a:gd name="T16" fmla="*/ 141 w 197"/>
              <a:gd name="T17" fmla="*/ 9 h 196"/>
              <a:gd name="T18" fmla="*/ 135 w 197"/>
              <a:gd name="T19" fmla="*/ 15 h 196"/>
              <a:gd name="T20" fmla="*/ 122 w 197"/>
              <a:gd name="T21" fmla="*/ 4 h 196"/>
              <a:gd name="T22" fmla="*/ 111 w 197"/>
              <a:gd name="T23" fmla="*/ 0 h 196"/>
              <a:gd name="T24" fmla="*/ 98 w 197"/>
              <a:gd name="T25" fmla="*/ 8 h 196"/>
              <a:gd name="T26" fmla="*/ 98 w 197"/>
              <a:gd name="T27" fmla="*/ 8 h 196"/>
              <a:gd name="T28" fmla="*/ 92 w 197"/>
              <a:gd name="T29" fmla="*/ 2 h 196"/>
              <a:gd name="T30" fmla="*/ 81 w 197"/>
              <a:gd name="T31" fmla="*/ 1 h 196"/>
              <a:gd name="T32" fmla="*/ 65 w 197"/>
              <a:gd name="T33" fmla="*/ 14 h 196"/>
              <a:gd name="T34" fmla="*/ 59 w 197"/>
              <a:gd name="T35" fmla="*/ 7 h 196"/>
              <a:gd name="T36" fmla="*/ 53 w 197"/>
              <a:gd name="T37" fmla="*/ 20 h 196"/>
              <a:gd name="T38" fmla="*/ 35 w 197"/>
              <a:gd name="T39" fmla="*/ 23 h 196"/>
              <a:gd name="T40" fmla="*/ 27 w 197"/>
              <a:gd name="T41" fmla="*/ 33 h 196"/>
              <a:gd name="T42" fmla="*/ 16 w 197"/>
              <a:gd name="T43" fmla="*/ 47 h 196"/>
              <a:gd name="T44" fmla="*/ 9 w 197"/>
              <a:gd name="T45" fmla="*/ 55 h 196"/>
              <a:gd name="T46" fmla="*/ 13 w 197"/>
              <a:gd name="T47" fmla="*/ 69 h 196"/>
              <a:gd name="T48" fmla="*/ 4 w 197"/>
              <a:gd name="T49" fmla="*/ 75 h 196"/>
              <a:gd name="T50" fmla="*/ 2 w 197"/>
              <a:gd name="T51" fmla="*/ 88 h 196"/>
              <a:gd name="T52" fmla="*/ 2 w 197"/>
              <a:gd name="T53" fmla="*/ 105 h 196"/>
              <a:gd name="T54" fmla="*/ 4 w 197"/>
              <a:gd name="T55" fmla="*/ 118 h 196"/>
              <a:gd name="T56" fmla="*/ 15 w 197"/>
              <a:gd name="T57" fmla="*/ 132 h 196"/>
              <a:gd name="T58" fmla="*/ 12 w 197"/>
              <a:gd name="T59" fmla="*/ 145 h 196"/>
              <a:gd name="T60" fmla="*/ 21 w 197"/>
              <a:gd name="T61" fmla="*/ 144 h 196"/>
              <a:gd name="T62" fmla="*/ 25 w 197"/>
              <a:gd name="T63" fmla="*/ 163 h 196"/>
              <a:gd name="T64" fmla="*/ 34 w 197"/>
              <a:gd name="T65" fmla="*/ 170 h 196"/>
              <a:gd name="T66" fmla="*/ 48 w 197"/>
              <a:gd name="T67" fmla="*/ 180 h 196"/>
              <a:gd name="T68" fmla="*/ 58 w 197"/>
              <a:gd name="T69" fmla="*/ 187 h 196"/>
              <a:gd name="T70" fmla="*/ 70 w 197"/>
              <a:gd name="T71" fmla="*/ 183 h 196"/>
              <a:gd name="T72" fmla="*/ 78 w 197"/>
              <a:gd name="T73" fmla="*/ 194 h 196"/>
              <a:gd name="T74" fmla="*/ 89 w 197"/>
              <a:gd name="T75" fmla="*/ 194 h 196"/>
              <a:gd name="T76" fmla="*/ 105 w 197"/>
              <a:gd name="T77" fmla="*/ 188 h 196"/>
              <a:gd name="T78" fmla="*/ 108 w 197"/>
              <a:gd name="T79" fmla="*/ 196 h 196"/>
              <a:gd name="T80" fmla="*/ 118 w 197"/>
              <a:gd name="T81" fmla="*/ 186 h 196"/>
              <a:gd name="T82" fmla="*/ 137 w 197"/>
              <a:gd name="T83" fmla="*/ 189 h 196"/>
              <a:gd name="T84" fmla="*/ 147 w 197"/>
              <a:gd name="T85" fmla="*/ 182 h 196"/>
              <a:gd name="T86" fmla="*/ 161 w 197"/>
              <a:gd name="T87" fmla="*/ 172 h 196"/>
              <a:gd name="T88" fmla="*/ 171 w 197"/>
              <a:gd name="T89" fmla="*/ 166 h 196"/>
              <a:gd name="T90" fmla="*/ 176 w 197"/>
              <a:gd name="T91" fmla="*/ 146 h 196"/>
              <a:gd name="T92" fmla="*/ 184 w 197"/>
              <a:gd name="T93" fmla="*/ 148 h 196"/>
              <a:gd name="T94" fmla="*/ 182 w 197"/>
              <a:gd name="T95" fmla="*/ 134 h 196"/>
              <a:gd name="T96" fmla="*/ 193 w 197"/>
              <a:gd name="T97" fmla="*/ 121 h 196"/>
              <a:gd name="T98" fmla="*/ 197 w 197"/>
              <a:gd name="T99" fmla="*/ 111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7" h="196">
                <a:moveTo>
                  <a:pt x="195" y="108"/>
                </a:moveTo>
                <a:cubicBezTo>
                  <a:pt x="189" y="107"/>
                  <a:pt x="189" y="107"/>
                  <a:pt x="189" y="107"/>
                </a:cubicBezTo>
                <a:cubicBezTo>
                  <a:pt x="190" y="102"/>
                  <a:pt x="190" y="97"/>
                  <a:pt x="189" y="92"/>
                </a:cubicBezTo>
                <a:cubicBezTo>
                  <a:pt x="195" y="91"/>
                  <a:pt x="195" y="91"/>
                  <a:pt x="195" y="91"/>
                </a:cubicBezTo>
                <a:cubicBezTo>
                  <a:pt x="197" y="90"/>
                  <a:pt x="197" y="89"/>
                  <a:pt x="197" y="88"/>
                </a:cubicBezTo>
                <a:cubicBezTo>
                  <a:pt x="197" y="85"/>
                  <a:pt x="197" y="83"/>
                  <a:pt x="196" y="80"/>
                </a:cubicBezTo>
                <a:cubicBezTo>
                  <a:pt x="196" y="79"/>
                  <a:pt x="195" y="78"/>
                  <a:pt x="194" y="78"/>
                </a:cubicBezTo>
                <a:cubicBezTo>
                  <a:pt x="194" y="78"/>
                  <a:pt x="194" y="78"/>
                  <a:pt x="194" y="78"/>
                </a:cubicBezTo>
                <a:cubicBezTo>
                  <a:pt x="187" y="79"/>
                  <a:pt x="187" y="79"/>
                  <a:pt x="187" y="79"/>
                </a:cubicBezTo>
                <a:cubicBezTo>
                  <a:pt x="186" y="74"/>
                  <a:pt x="185" y="69"/>
                  <a:pt x="183" y="64"/>
                </a:cubicBezTo>
                <a:cubicBezTo>
                  <a:pt x="188" y="61"/>
                  <a:pt x="188" y="61"/>
                  <a:pt x="188" y="61"/>
                </a:cubicBezTo>
                <a:cubicBezTo>
                  <a:pt x="189" y="61"/>
                  <a:pt x="190" y="59"/>
                  <a:pt x="189" y="58"/>
                </a:cubicBezTo>
                <a:cubicBezTo>
                  <a:pt x="188" y="56"/>
                  <a:pt x="187" y="53"/>
                  <a:pt x="186" y="51"/>
                </a:cubicBezTo>
                <a:cubicBezTo>
                  <a:pt x="185" y="50"/>
                  <a:pt x="184" y="49"/>
                  <a:pt x="184" y="49"/>
                </a:cubicBezTo>
                <a:cubicBezTo>
                  <a:pt x="183" y="49"/>
                  <a:pt x="183" y="50"/>
                  <a:pt x="183" y="50"/>
                </a:cubicBezTo>
                <a:cubicBezTo>
                  <a:pt x="177" y="52"/>
                  <a:pt x="177" y="52"/>
                  <a:pt x="177" y="52"/>
                </a:cubicBezTo>
                <a:cubicBezTo>
                  <a:pt x="174" y="48"/>
                  <a:pt x="171" y="44"/>
                  <a:pt x="168" y="40"/>
                </a:cubicBezTo>
                <a:cubicBezTo>
                  <a:pt x="172" y="35"/>
                  <a:pt x="172" y="35"/>
                  <a:pt x="172" y="35"/>
                </a:cubicBezTo>
                <a:cubicBezTo>
                  <a:pt x="173" y="35"/>
                  <a:pt x="173" y="33"/>
                  <a:pt x="173" y="32"/>
                </a:cubicBezTo>
                <a:cubicBezTo>
                  <a:pt x="171" y="30"/>
                  <a:pt x="169" y="28"/>
                  <a:pt x="167" y="26"/>
                </a:cubicBezTo>
                <a:cubicBezTo>
                  <a:pt x="166" y="26"/>
                  <a:pt x="166" y="26"/>
                  <a:pt x="165" y="26"/>
                </a:cubicBezTo>
                <a:cubicBezTo>
                  <a:pt x="164" y="26"/>
                  <a:pt x="164" y="26"/>
                  <a:pt x="163" y="26"/>
                </a:cubicBezTo>
                <a:cubicBezTo>
                  <a:pt x="159" y="30"/>
                  <a:pt x="159" y="30"/>
                  <a:pt x="159" y="30"/>
                </a:cubicBezTo>
                <a:cubicBezTo>
                  <a:pt x="155" y="27"/>
                  <a:pt x="151" y="24"/>
                  <a:pt x="147" y="21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50" y="15"/>
                  <a:pt x="150" y="13"/>
                  <a:pt x="149" y="13"/>
                </a:cubicBezTo>
                <a:cubicBezTo>
                  <a:pt x="146" y="12"/>
                  <a:pt x="144" y="10"/>
                  <a:pt x="141" y="9"/>
                </a:cubicBezTo>
                <a:cubicBezTo>
                  <a:pt x="141" y="9"/>
                  <a:pt x="140" y="9"/>
                  <a:pt x="140" y="9"/>
                </a:cubicBezTo>
                <a:cubicBezTo>
                  <a:pt x="139" y="9"/>
                  <a:pt x="139" y="9"/>
                  <a:pt x="138" y="10"/>
                </a:cubicBezTo>
                <a:cubicBezTo>
                  <a:pt x="135" y="15"/>
                  <a:pt x="135" y="15"/>
                  <a:pt x="135" y="15"/>
                </a:cubicBezTo>
                <a:cubicBezTo>
                  <a:pt x="133" y="14"/>
                  <a:pt x="130" y="13"/>
                  <a:pt x="128" y="13"/>
                </a:cubicBezTo>
                <a:cubicBezTo>
                  <a:pt x="126" y="12"/>
                  <a:pt x="123" y="11"/>
                  <a:pt x="121" y="10"/>
                </a:cubicBezTo>
                <a:cubicBezTo>
                  <a:pt x="122" y="4"/>
                  <a:pt x="122" y="4"/>
                  <a:pt x="122" y="4"/>
                </a:cubicBezTo>
                <a:cubicBezTo>
                  <a:pt x="122" y="3"/>
                  <a:pt x="121" y="2"/>
                  <a:pt x="120" y="2"/>
                </a:cubicBezTo>
                <a:cubicBezTo>
                  <a:pt x="117" y="1"/>
                  <a:pt x="114" y="1"/>
                  <a:pt x="111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0" y="0"/>
                  <a:pt x="109" y="1"/>
                  <a:pt x="109" y="2"/>
                </a:cubicBezTo>
                <a:cubicBezTo>
                  <a:pt x="108" y="8"/>
                  <a:pt x="108" y="8"/>
                  <a:pt x="108" y="8"/>
                </a:cubicBezTo>
                <a:cubicBezTo>
                  <a:pt x="105" y="8"/>
                  <a:pt x="102" y="8"/>
                  <a:pt x="98" y="8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6" y="8"/>
                  <a:pt x="95" y="8"/>
                  <a:pt x="93" y="8"/>
                </a:cubicBezTo>
                <a:cubicBezTo>
                  <a:pt x="92" y="2"/>
                  <a:pt x="92" y="2"/>
                  <a:pt x="92" y="2"/>
                </a:cubicBezTo>
                <a:cubicBezTo>
                  <a:pt x="91" y="1"/>
                  <a:pt x="90" y="0"/>
                  <a:pt x="89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6" y="0"/>
                  <a:pt x="83" y="0"/>
                  <a:pt x="81" y="1"/>
                </a:cubicBezTo>
                <a:cubicBezTo>
                  <a:pt x="79" y="1"/>
                  <a:pt x="79" y="2"/>
                  <a:pt x="79" y="3"/>
                </a:cubicBezTo>
                <a:cubicBezTo>
                  <a:pt x="80" y="10"/>
                  <a:pt x="80" y="10"/>
                  <a:pt x="80" y="10"/>
                </a:cubicBezTo>
                <a:cubicBezTo>
                  <a:pt x="75" y="11"/>
                  <a:pt x="70" y="12"/>
                  <a:pt x="65" y="14"/>
                </a:cubicBezTo>
                <a:cubicBezTo>
                  <a:pt x="62" y="8"/>
                  <a:pt x="62" y="8"/>
                  <a:pt x="62" y="8"/>
                </a:cubicBezTo>
                <a:cubicBezTo>
                  <a:pt x="62" y="8"/>
                  <a:pt x="61" y="7"/>
                  <a:pt x="60" y="7"/>
                </a:cubicBezTo>
                <a:cubicBezTo>
                  <a:pt x="60" y="7"/>
                  <a:pt x="59" y="7"/>
                  <a:pt x="59" y="7"/>
                </a:cubicBezTo>
                <a:cubicBezTo>
                  <a:pt x="57" y="8"/>
                  <a:pt x="54" y="10"/>
                  <a:pt x="52" y="11"/>
                </a:cubicBezTo>
                <a:cubicBezTo>
                  <a:pt x="50" y="12"/>
                  <a:pt x="50" y="13"/>
                  <a:pt x="51" y="14"/>
                </a:cubicBezTo>
                <a:cubicBezTo>
                  <a:pt x="53" y="20"/>
                  <a:pt x="53" y="20"/>
                  <a:pt x="53" y="20"/>
                </a:cubicBezTo>
                <a:cubicBezTo>
                  <a:pt x="49" y="22"/>
                  <a:pt x="45" y="25"/>
                  <a:pt x="41" y="28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5" y="23"/>
                  <a:pt x="35" y="23"/>
                </a:cubicBezTo>
                <a:cubicBezTo>
                  <a:pt x="34" y="23"/>
                  <a:pt x="33" y="24"/>
                  <a:pt x="33" y="24"/>
                </a:cubicBezTo>
                <a:cubicBezTo>
                  <a:pt x="31" y="26"/>
                  <a:pt x="29" y="28"/>
                  <a:pt x="27" y="30"/>
                </a:cubicBezTo>
                <a:cubicBezTo>
                  <a:pt x="26" y="31"/>
                  <a:pt x="26" y="32"/>
                  <a:pt x="27" y="33"/>
                </a:cubicBezTo>
                <a:cubicBezTo>
                  <a:pt x="31" y="38"/>
                  <a:pt x="31" y="38"/>
                  <a:pt x="31" y="38"/>
                </a:cubicBezTo>
                <a:cubicBezTo>
                  <a:pt x="28" y="41"/>
                  <a:pt x="25" y="45"/>
                  <a:pt x="22" y="50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47"/>
                  <a:pt x="16" y="47"/>
                  <a:pt x="15" y="47"/>
                </a:cubicBezTo>
                <a:cubicBezTo>
                  <a:pt x="14" y="47"/>
                  <a:pt x="14" y="47"/>
                  <a:pt x="13" y="48"/>
                </a:cubicBezTo>
                <a:cubicBezTo>
                  <a:pt x="12" y="50"/>
                  <a:pt x="11" y="53"/>
                  <a:pt x="9" y="55"/>
                </a:cubicBezTo>
                <a:cubicBezTo>
                  <a:pt x="9" y="56"/>
                  <a:pt x="9" y="58"/>
                  <a:pt x="10" y="58"/>
                </a:cubicBezTo>
                <a:cubicBezTo>
                  <a:pt x="16" y="61"/>
                  <a:pt x="16" y="61"/>
                  <a:pt x="16" y="61"/>
                </a:cubicBezTo>
                <a:cubicBezTo>
                  <a:pt x="15" y="64"/>
                  <a:pt x="14" y="66"/>
                  <a:pt x="13" y="69"/>
                </a:cubicBezTo>
                <a:cubicBezTo>
                  <a:pt x="12" y="71"/>
                  <a:pt x="11" y="73"/>
                  <a:pt x="11" y="76"/>
                </a:cubicBezTo>
                <a:cubicBezTo>
                  <a:pt x="5" y="75"/>
                  <a:pt x="5" y="75"/>
                  <a:pt x="5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3" y="75"/>
                  <a:pt x="2" y="76"/>
                  <a:pt x="2" y="77"/>
                </a:cubicBezTo>
                <a:cubicBezTo>
                  <a:pt x="1" y="80"/>
                  <a:pt x="1" y="82"/>
                  <a:pt x="0" y="85"/>
                </a:cubicBezTo>
                <a:cubicBezTo>
                  <a:pt x="0" y="86"/>
                  <a:pt x="1" y="87"/>
                  <a:pt x="2" y="88"/>
                </a:cubicBezTo>
                <a:cubicBezTo>
                  <a:pt x="8" y="89"/>
                  <a:pt x="8" y="89"/>
                  <a:pt x="8" y="89"/>
                </a:cubicBezTo>
                <a:cubicBezTo>
                  <a:pt x="8" y="94"/>
                  <a:pt x="8" y="99"/>
                  <a:pt x="8" y="104"/>
                </a:cubicBezTo>
                <a:cubicBezTo>
                  <a:pt x="2" y="105"/>
                  <a:pt x="2" y="105"/>
                  <a:pt x="2" y="105"/>
                </a:cubicBezTo>
                <a:cubicBezTo>
                  <a:pt x="1" y="105"/>
                  <a:pt x="0" y="106"/>
                  <a:pt x="0" y="108"/>
                </a:cubicBezTo>
                <a:cubicBezTo>
                  <a:pt x="1" y="110"/>
                  <a:pt x="1" y="113"/>
                  <a:pt x="1" y="116"/>
                </a:cubicBezTo>
                <a:cubicBezTo>
                  <a:pt x="2" y="117"/>
                  <a:pt x="3" y="118"/>
                  <a:pt x="4" y="118"/>
                </a:cubicBezTo>
                <a:cubicBezTo>
                  <a:pt x="4" y="118"/>
                  <a:pt x="4" y="118"/>
                  <a:pt x="4" y="118"/>
                </a:cubicBezTo>
                <a:cubicBezTo>
                  <a:pt x="10" y="117"/>
                  <a:pt x="10" y="117"/>
                  <a:pt x="10" y="117"/>
                </a:cubicBezTo>
                <a:cubicBezTo>
                  <a:pt x="11" y="122"/>
                  <a:pt x="13" y="127"/>
                  <a:pt x="15" y="132"/>
                </a:cubicBezTo>
                <a:cubicBezTo>
                  <a:pt x="9" y="135"/>
                  <a:pt x="9" y="135"/>
                  <a:pt x="9" y="135"/>
                </a:cubicBezTo>
                <a:cubicBezTo>
                  <a:pt x="8" y="135"/>
                  <a:pt x="8" y="136"/>
                  <a:pt x="8" y="138"/>
                </a:cubicBezTo>
                <a:cubicBezTo>
                  <a:pt x="9" y="140"/>
                  <a:pt x="11" y="143"/>
                  <a:pt x="12" y="145"/>
                </a:cubicBezTo>
                <a:cubicBezTo>
                  <a:pt x="12" y="146"/>
                  <a:pt x="13" y="146"/>
                  <a:pt x="14" y="146"/>
                </a:cubicBezTo>
                <a:cubicBezTo>
                  <a:pt x="14" y="146"/>
                  <a:pt x="15" y="146"/>
                  <a:pt x="15" y="146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3" y="148"/>
                  <a:pt x="26" y="152"/>
                  <a:pt x="29" y="156"/>
                </a:cubicBezTo>
                <a:cubicBezTo>
                  <a:pt x="25" y="160"/>
                  <a:pt x="25" y="160"/>
                  <a:pt x="25" y="160"/>
                </a:cubicBezTo>
                <a:cubicBezTo>
                  <a:pt x="24" y="161"/>
                  <a:pt x="24" y="163"/>
                  <a:pt x="25" y="163"/>
                </a:cubicBezTo>
                <a:cubicBezTo>
                  <a:pt x="27" y="166"/>
                  <a:pt x="29" y="168"/>
                  <a:pt x="31" y="170"/>
                </a:cubicBezTo>
                <a:cubicBezTo>
                  <a:pt x="31" y="170"/>
                  <a:pt x="32" y="170"/>
                  <a:pt x="33" y="170"/>
                </a:cubicBezTo>
                <a:cubicBezTo>
                  <a:pt x="33" y="170"/>
                  <a:pt x="34" y="170"/>
                  <a:pt x="34" y="170"/>
                </a:cubicBezTo>
                <a:cubicBezTo>
                  <a:pt x="39" y="165"/>
                  <a:pt x="39" y="165"/>
                  <a:pt x="39" y="165"/>
                </a:cubicBezTo>
                <a:cubicBezTo>
                  <a:pt x="42" y="169"/>
                  <a:pt x="47" y="172"/>
                  <a:pt x="51" y="174"/>
                </a:cubicBezTo>
                <a:cubicBezTo>
                  <a:pt x="48" y="180"/>
                  <a:pt x="48" y="180"/>
                  <a:pt x="48" y="180"/>
                </a:cubicBezTo>
                <a:cubicBezTo>
                  <a:pt x="48" y="181"/>
                  <a:pt x="48" y="182"/>
                  <a:pt x="49" y="183"/>
                </a:cubicBezTo>
                <a:cubicBezTo>
                  <a:pt x="51" y="184"/>
                  <a:pt x="54" y="186"/>
                  <a:pt x="57" y="187"/>
                </a:cubicBezTo>
                <a:cubicBezTo>
                  <a:pt x="57" y="187"/>
                  <a:pt x="57" y="187"/>
                  <a:pt x="58" y="187"/>
                </a:cubicBezTo>
                <a:cubicBezTo>
                  <a:pt x="58" y="187"/>
                  <a:pt x="59" y="187"/>
                  <a:pt x="59" y="186"/>
                </a:cubicBezTo>
                <a:cubicBezTo>
                  <a:pt x="63" y="181"/>
                  <a:pt x="63" y="181"/>
                  <a:pt x="63" y="181"/>
                </a:cubicBezTo>
                <a:cubicBezTo>
                  <a:pt x="65" y="182"/>
                  <a:pt x="67" y="182"/>
                  <a:pt x="70" y="183"/>
                </a:cubicBezTo>
                <a:cubicBezTo>
                  <a:pt x="72" y="184"/>
                  <a:pt x="74" y="185"/>
                  <a:pt x="77" y="185"/>
                </a:cubicBezTo>
                <a:cubicBezTo>
                  <a:pt x="76" y="192"/>
                  <a:pt x="76" y="192"/>
                  <a:pt x="76" y="192"/>
                </a:cubicBezTo>
                <a:cubicBezTo>
                  <a:pt x="76" y="193"/>
                  <a:pt x="76" y="194"/>
                  <a:pt x="78" y="194"/>
                </a:cubicBezTo>
                <a:cubicBezTo>
                  <a:pt x="81" y="195"/>
                  <a:pt x="83" y="195"/>
                  <a:pt x="86" y="196"/>
                </a:cubicBezTo>
                <a:cubicBezTo>
                  <a:pt x="86" y="196"/>
                  <a:pt x="86" y="196"/>
                  <a:pt x="86" y="196"/>
                </a:cubicBezTo>
                <a:cubicBezTo>
                  <a:pt x="87" y="196"/>
                  <a:pt x="88" y="195"/>
                  <a:pt x="89" y="194"/>
                </a:cubicBezTo>
                <a:cubicBezTo>
                  <a:pt x="90" y="188"/>
                  <a:pt x="90" y="188"/>
                  <a:pt x="90" y="188"/>
                </a:cubicBezTo>
                <a:cubicBezTo>
                  <a:pt x="93" y="188"/>
                  <a:pt x="96" y="188"/>
                  <a:pt x="99" y="188"/>
                </a:cubicBezTo>
                <a:cubicBezTo>
                  <a:pt x="101" y="188"/>
                  <a:pt x="103" y="188"/>
                  <a:pt x="105" y="188"/>
                </a:cubicBezTo>
                <a:cubicBezTo>
                  <a:pt x="106" y="194"/>
                  <a:pt x="106" y="194"/>
                  <a:pt x="106" y="194"/>
                </a:cubicBezTo>
                <a:cubicBezTo>
                  <a:pt x="106" y="195"/>
                  <a:pt x="107" y="196"/>
                  <a:pt x="108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11" y="196"/>
                  <a:pt x="114" y="195"/>
                  <a:pt x="117" y="195"/>
                </a:cubicBezTo>
                <a:cubicBezTo>
                  <a:pt x="118" y="195"/>
                  <a:pt x="119" y="194"/>
                  <a:pt x="119" y="192"/>
                </a:cubicBezTo>
                <a:cubicBezTo>
                  <a:pt x="118" y="186"/>
                  <a:pt x="118" y="186"/>
                  <a:pt x="118" y="186"/>
                </a:cubicBezTo>
                <a:cubicBezTo>
                  <a:pt x="123" y="185"/>
                  <a:pt x="128" y="184"/>
                  <a:pt x="133" y="182"/>
                </a:cubicBezTo>
                <a:cubicBezTo>
                  <a:pt x="135" y="187"/>
                  <a:pt x="135" y="187"/>
                  <a:pt x="135" y="187"/>
                </a:cubicBezTo>
                <a:cubicBezTo>
                  <a:pt x="136" y="188"/>
                  <a:pt x="137" y="189"/>
                  <a:pt x="137" y="189"/>
                </a:cubicBezTo>
                <a:cubicBezTo>
                  <a:pt x="138" y="189"/>
                  <a:pt x="138" y="189"/>
                  <a:pt x="138" y="188"/>
                </a:cubicBezTo>
                <a:cubicBezTo>
                  <a:pt x="141" y="187"/>
                  <a:pt x="143" y="186"/>
                  <a:pt x="146" y="185"/>
                </a:cubicBezTo>
                <a:cubicBezTo>
                  <a:pt x="147" y="184"/>
                  <a:pt x="148" y="183"/>
                  <a:pt x="147" y="182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149" y="174"/>
                  <a:pt x="153" y="171"/>
                  <a:pt x="157" y="167"/>
                </a:cubicBezTo>
                <a:cubicBezTo>
                  <a:pt x="161" y="172"/>
                  <a:pt x="161" y="172"/>
                  <a:pt x="161" y="172"/>
                </a:cubicBezTo>
                <a:cubicBezTo>
                  <a:pt x="162" y="172"/>
                  <a:pt x="162" y="172"/>
                  <a:pt x="163" y="172"/>
                </a:cubicBezTo>
                <a:cubicBezTo>
                  <a:pt x="164" y="172"/>
                  <a:pt x="164" y="172"/>
                  <a:pt x="165" y="172"/>
                </a:cubicBezTo>
                <a:cubicBezTo>
                  <a:pt x="167" y="170"/>
                  <a:pt x="169" y="168"/>
                  <a:pt x="171" y="166"/>
                </a:cubicBezTo>
                <a:cubicBezTo>
                  <a:pt x="172" y="165"/>
                  <a:pt x="172" y="164"/>
                  <a:pt x="171" y="163"/>
                </a:cubicBezTo>
                <a:cubicBezTo>
                  <a:pt x="166" y="158"/>
                  <a:pt x="166" y="158"/>
                  <a:pt x="166" y="158"/>
                </a:cubicBezTo>
                <a:cubicBezTo>
                  <a:pt x="170" y="155"/>
                  <a:pt x="173" y="150"/>
                  <a:pt x="176" y="146"/>
                </a:cubicBezTo>
                <a:cubicBezTo>
                  <a:pt x="181" y="149"/>
                  <a:pt x="181" y="149"/>
                  <a:pt x="181" y="149"/>
                </a:cubicBezTo>
                <a:cubicBezTo>
                  <a:pt x="182" y="149"/>
                  <a:pt x="182" y="149"/>
                  <a:pt x="182" y="149"/>
                </a:cubicBezTo>
                <a:cubicBezTo>
                  <a:pt x="183" y="149"/>
                  <a:pt x="184" y="149"/>
                  <a:pt x="184" y="148"/>
                </a:cubicBezTo>
                <a:cubicBezTo>
                  <a:pt x="186" y="146"/>
                  <a:pt x="187" y="143"/>
                  <a:pt x="188" y="140"/>
                </a:cubicBezTo>
                <a:cubicBezTo>
                  <a:pt x="189" y="139"/>
                  <a:pt x="188" y="138"/>
                  <a:pt x="187" y="138"/>
                </a:cubicBezTo>
                <a:cubicBezTo>
                  <a:pt x="182" y="134"/>
                  <a:pt x="182" y="134"/>
                  <a:pt x="182" y="134"/>
                </a:cubicBezTo>
                <a:cubicBezTo>
                  <a:pt x="183" y="132"/>
                  <a:pt x="184" y="130"/>
                  <a:pt x="185" y="127"/>
                </a:cubicBezTo>
                <a:cubicBezTo>
                  <a:pt x="186" y="125"/>
                  <a:pt x="186" y="122"/>
                  <a:pt x="187" y="120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4" y="121"/>
                  <a:pt x="195" y="120"/>
                  <a:pt x="196" y="119"/>
                </a:cubicBezTo>
                <a:cubicBezTo>
                  <a:pt x="196" y="116"/>
                  <a:pt x="197" y="113"/>
                  <a:pt x="197" y="111"/>
                </a:cubicBezTo>
                <a:cubicBezTo>
                  <a:pt x="197" y="110"/>
                  <a:pt x="196" y="108"/>
                  <a:pt x="195" y="108"/>
                </a:cubicBezTo>
                <a:close/>
              </a:path>
            </a:pathLst>
          </a:custGeom>
          <a:solidFill>
            <a:schemeClr val="accent4"/>
          </a:solidFill>
          <a:ln w="19050" cap="rnd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Trebuchet MS" panose="020B0703020202090204" pitchFamily="34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316DC590-909D-DF4B-A43E-C5A23F122388}"/>
              </a:ext>
            </a:extLst>
          </p:cNvPr>
          <p:cNvSpPr>
            <a:spLocks/>
          </p:cNvSpPr>
          <p:nvPr/>
        </p:nvSpPr>
        <p:spPr bwMode="auto">
          <a:xfrm>
            <a:off x="4161945" y="3746911"/>
            <a:ext cx="2153776" cy="2141227"/>
          </a:xfrm>
          <a:custGeom>
            <a:avLst/>
            <a:gdLst>
              <a:gd name="T0" fmla="*/ 135 w 145"/>
              <a:gd name="T1" fmla="*/ 77 h 144"/>
              <a:gd name="T2" fmla="*/ 143 w 145"/>
              <a:gd name="T3" fmla="*/ 65 h 144"/>
              <a:gd name="T4" fmla="*/ 143 w 145"/>
              <a:gd name="T5" fmla="*/ 53 h 144"/>
              <a:gd name="T6" fmla="*/ 141 w 145"/>
              <a:gd name="T7" fmla="*/ 51 h 144"/>
              <a:gd name="T8" fmla="*/ 129 w 145"/>
              <a:gd name="T9" fmla="*/ 45 h 144"/>
              <a:gd name="T10" fmla="*/ 135 w 145"/>
              <a:gd name="T11" fmla="*/ 39 h 144"/>
              <a:gd name="T12" fmla="*/ 130 w 145"/>
              <a:gd name="T13" fmla="*/ 28 h 144"/>
              <a:gd name="T14" fmla="*/ 127 w 145"/>
              <a:gd name="T15" fmla="*/ 27 h 144"/>
              <a:gd name="T16" fmla="*/ 113 w 145"/>
              <a:gd name="T17" fmla="*/ 25 h 144"/>
              <a:gd name="T18" fmla="*/ 117 w 145"/>
              <a:gd name="T19" fmla="*/ 15 h 144"/>
              <a:gd name="T20" fmla="*/ 108 w 145"/>
              <a:gd name="T21" fmla="*/ 9 h 144"/>
              <a:gd name="T22" fmla="*/ 101 w 145"/>
              <a:gd name="T23" fmla="*/ 17 h 144"/>
              <a:gd name="T24" fmla="*/ 92 w 145"/>
              <a:gd name="T25" fmla="*/ 13 h 144"/>
              <a:gd name="T26" fmla="*/ 92 w 145"/>
              <a:gd name="T27" fmla="*/ 2 h 144"/>
              <a:gd name="T28" fmla="*/ 82 w 145"/>
              <a:gd name="T29" fmla="*/ 0 h 144"/>
              <a:gd name="T30" fmla="*/ 78 w 145"/>
              <a:gd name="T31" fmla="*/ 10 h 144"/>
              <a:gd name="T32" fmla="*/ 72 w 145"/>
              <a:gd name="T33" fmla="*/ 10 h 144"/>
              <a:gd name="T34" fmla="*/ 66 w 145"/>
              <a:gd name="T35" fmla="*/ 2 h 144"/>
              <a:gd name="T36" fmla="*/ 63 w 145"/>
              <a:gd name="T37" fmla="*/ 0 h 144"/>
              <a:gd name="T38" fmla="*/ 52 w 145"/>
              <a:gd name="T39" fmla="*/ 4 h 144"/>
              <a:gd name="T40" fmla="*/ 45 w 145"/>
              <a:gd name="T41" fmla="*/ 17 h 144"/>
              <a:gd name="T42" fmla="*/ 38 w 145"/>
              <a:gd name="T43" fmla="*/ 9 h 144"/>
              <a:gd name="T44" fmla="*/ 28 w 145"/>
              <a:gd name="T45" fmla="*/ 14 h 144"/>
              <a:gd name="T46" fmla="*/ 32 w 145"/>
              <a:gd name="T47" fmla="*/ 25 h 144"/>
              <a:gd name="T48" fmla="*/ 18 w 145"/>
              <a:gd name="T49" fmla="*/ 27 h 144"/>
              <a:gd name="T50" fmla="*/ 15 w 145"/>
              <a:gd name="T51" fmla="*/ 28 h 144"/>
              <a:gd name="T52" fmla="*/ 10 w 145"/>
              <a:gd name="T53" fmla="*/ 39 h 144"/>
              <a:gd name="T54" fmla="*/ 14 w 145"/>
              <a:gd name="T55" fmla="*/ 52 h 144"/>
              <a:gd name="T56" fmla="*/ 5 w 145"/>
              <a:gd name="T57" fmla="*/ 51 h 144"/>
              <a:gd name="T58" fmla="*/ 2 w 145"/>
              <a:gd name="T59" fmla="*/ 53 h 144"/>
              <a:gd name="T60" fmla="*/ 2 w 145"/>
              <a:gd name="T61" fmla="*/ 65 h 144"/>
              <a:gd name="T62" fmla="*/ 11 w 145"/>
              <a:gd name="T63" fmla="*/ 77 h 144"/>
              <a:gd name="T64" fmla="*/ 0 w 145"/>
              <a:gd name="T65" fmla="*/ 82 h 144"/>
              <a:gd name="T66" fmla="*/ 5 w 145"/>
              <a:gd name="T67" fmla="*/ 93 h 144"/>
              <a:gd name="T68" fmla="*/ 14 w 145"/>
              <a:gd name="T69" fmla="*/ 91 h 144"/>
              <a:gd name="T70" fmla="*/ 17 w 145"/>
              <a:gd name="T71" fmla="*/ 100 h 144"/>
              <a:gd name="T72" fmla="*/ 10 w 145"/>
              <a:gd name="T73" fmla="*/ 108 h 144"/>
              <a:gd name="T74" fmla="*/ 17 w 145"/>
              <a:gd name="T75" fmla="*/ 117 h 144"/>
              <a:gd name="T76" fmla="*/ 26 w 145"/>
              <a:gd name="T77" fmla="*/ 112 h 144"/>
              <a:gd name="T78" fmla="*/ 28 w 145"/>
              <a:gd name="T79" fmla="*/ 127 h 144"/>
              <a:gd name="T80" fmla="*/ 37 w 145"/>
              <a:gd name="T81" fmla="*/ 135 h 144"/>
              <a:gd name="T82" fmla="*/ 40 w 145"/>
              <a:gd name="T83" fmla="*/ 134 h 144"/>
              <a:gd name="T84" fmla="*/ 53 w 145"/>
              <a:gd name="T85" fmla="*/ 131 h 144"/>
              <a:gd name="T86" fmla="*/ 52 w 145"/>
              <a:gd name="T87" fmla="*/ 140 h 144"/>
              <a:gd name="T88" fmla="*/ 63 w 145"/>
              <a:gd name="T89" fmla="*/ 144 h 144"/>
              <a:gd name="T90" fmla="*/ 66 w 145"/>
              <a:gd name="T91" fmla="*/ 142 h 144"/>
              <a:gd name="T92" fmla="*/ 73 w 145"/>
              <a:gd name="T93" fmla="*/ 134 h 144"/>
              <a:gd name="T94" fmla="*/ 80 w 145"/>
              <a:gd name="T95" fmla="*/ 142 h 144"/>
              <a:gd name="T96" fmla="*/ 82 w 145"/>
              <a:gd name="T97" fmla="*/ 144 h 144"/>
              <a:gd name="T98" fmla="*/ 93 w 145"/>
              <a:gd name="T99" fmla="*/ 140 h 144"/>
              <a:gd name="T100" fmla="*/ 101 w 145"/>
              <a:gd name="T101" fmla="*/ 127 h 144"/>
              <a:gd name="T102" fmla="*/ 108 w 145"/>
              <a:gd name="T103" fmla="*/ 136 h 144"/>
              <a:gd name="T104" fmla="*/ 117 w 145"/>
              <a:gd name="T105" fmla="*/ 130 h 144"/>
              <a:gd name="T106" fmla="*/ 113 w 145"/>
              <a:gd name="T107" fmla="*/ 119 h 144"/>
              <a:gd name="T108" fmla="*/ 128 w 145"/>
              <a:gd name="T109" fmla="*/ 117 h 144"/>
              <a:gd name="T110" fmla="*/ 131 w 145"/>
              <a:gd name="T111" fmla="*/ 117 h 144"/>
              <a:gd name="T112" fmla="*/ 135 w 145"/>
              <a:gd name="T113" fmla="*/ 106 h 144"/>
              <a:gd name="T114" fmla="*/ 132 w 145"/>
              <a:gd name="T115" fmla="*/ 92 h 144"/>
              <a:gd name="T116" fmla="*/ 141 w 145"/>
              <a:gd name="T117" fmla="*/ 93 h 144"/>
              <a:gd name="T118" fmla="*/ 143 w 145"/>
              <a:gd name="T119" fmla="*/ 91 h 144"/>
              <a:gd name="T120" fmla="*/ 143 w 145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5" h="144">
                <a:moveTo>
                  <a:pt x="143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4"/>
                  <a:pt x="135" y="70"/>
                  <a:pt x="135" y="67"/>
                </a:cubicBezTo>
                <a:cubicBezTo>
                  <a:pt x="143" y="65"/>
                  <a:pt x="143" y="65"/>
                  <a:pt x="143" y="65"/>
                </a:cubicBezTo>
                <a:cubicBezTo>
                  <a:pt x="144" y="65"/>
                  <a:pt x="145" y="64"/>
                  <a:pt x="145" y="63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8"/>
                  <a:pt x="129" y="45"/>
                </a:cubicBezTo>
                <a:cubicBezTo>
                  <a:pt x="128" y="45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6" y="37"/>
                  <a:pt x="136" y="36"/>
                </a:cubicBezTo>
                <a:cubicBezTo>
                  <a:pt x="134" y="33"/>
                  <a:pt x="132" y="30"/>
                  <a:pt x="130" y="28"/>
                </a:cubicBezTo>
                <a:cubicBezTo>
                  <a:pt x="130" y="27"/>
                  <a:pt x="129" y="27"/>
                  <a:pt x="129" y="27"/>
                </a:cubicBezTo>
                <a:cubicBezTo>
                  <a:pt x="128" y="27"/>
                  <a:pt x="128" y="27"/>
                  <a:pt x="127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5" y="27"/>
                  <a:pt x="113" y="25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8" y="17"/>
                  <a:pt x="118" y="15"/>
                  <a:pt x="117" y="15"/>
                </a:cubicBezTo>
                <a:cubicBezTo>
                  <a:pt x="114" y="13"/>
                  <a:pt x="112" y="11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6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8" y="16"/>
                  <a:pt x="96" y="15"/>
                  <a:pt x="93" y="14"/>
                </a:cubicBezTo>
                <a:cubicBezTo>
                  <a:pt x="92" y="14"/>
                  <a:pt x="92" y="13"/>
                  <a:pt x="92" y="13"/>
                </a:cubicBezTo>
                <a:cubicBezTo>
                  <a:pt x="93" y="5"/>
                  <a:pt x="93" y="5"/>
                  <a:pt x="93" y="5"/>
                </a:cubicBezTo>
                <a:cubicBezTo>
                  <a:pt x="94" y="4"/>
                  <a:pt x="93" y="2"/>
                  <a:pt x="92" y="2"/>
                </a:cubicBezTo>
                <a:cubicBezTo>
                  <a:pt x="88" y="1"/>
                  <a:pt x="85" y="1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1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4" y="10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1" y="10"/>
                  <a:pt x="69" y="10"/>
                  <a:pt x="68" y="10"/>
                </a:cubicBezTo>
                <a:cubicBezTo>
                  <a:pt x="66" y="2"/>
                  <a:pt x="66" y="2"/>
                  <a:pt x="66" y="2"/>
                </a:cubicBezTo>
                <a:cubicBezTo>
                  <a:pt x="66" y="1"/>
                  <a:pt x="65" y="0"/>
                  <a:pt x="64" y="0"/>
                </a:cubicBezTo>
                <a:cubicBezTo>
                  <a:pt x="64" y="0"/>
                  <a:pt x="64" y="0"/>
                  <a:pt x="63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0" y="14"/>
                  <a:pt x="47" y="15"/>
                  <a:pt x="45" y="17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9"/>
                  <a:pt x="38" y="9"/>
                  <a:pt x="38" y="9"/>
                </a:cubicBezTo>
                <a:cubicBezTo>
                  <a:pt x="37" y="9"/>
                  <a:pt x="37" y="9"/>
                  <a:pt x="36" y="9"/>
                </a:cubicBezTo>
                <a:cubicBezTo>
                  <a:pt x="34" y="11"/>
                  <a:pt x="31" y="12"/>
                  <a:pt x="28" y="14"/>
                </a:cubicBezTo>
                <a:cubicBezTo>
                  <a:pt x="27" y="15"/>
                  <a:pt x="27" y="16"/>
                  <a:pt x="28" y="17"/>
                </a:cubicBezTo>
                <a:cubicBezTo>
                  <a:pt x="32" y="25"/>
                  <a:pt x="32" y="25"/>
                  <a:pt x="32" y="25"/>
                </a:cubicBezTo>
                <a:cubicBezTo>
                  <a:pt x="30" y="27"/>
                  <a:pt x="28" y="29"/>
                  <a:pt x="25" y="32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7"/>
                </a:cubicBezTo>
                <a:cubicBezTo>
                  <a:pt x="16" y="27"/>
                  <a:pt x="15" y="27"/>
                  <a:pt x="15" y="28"/>
                </a:cubicBezTo>
                <a:cubicBezTo>
                  <a:pt x="13" y="30"/>
                  <a:pt x="11" y="33"/>
                  <a:pt x="9" y="36"/>
                </a:cubicBezTo>
                <a:cubicBezTo>
                  <a:pt x="9" y="37"/>
                  <a:pt x="9" y="38"/>
                  <a:pt x="10" y="39"/>
                </a:cubicBezTo>
                <a:cubicBezTo>
                  <a:pt x="17" y="44"/>
                  <a:pt x="17" y="44"/>
                  <a:pt x="17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3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4" y="51"/>
                </a:cubicBezTo>
                <a:cubicBezTo>
                  <a:pt x="3" y="51"/>
                  <a:pt x="3" y="52"/>
                  <a:pt x="2" y="53"/>
                </a:cubicBezTo>
                <a:cubicBezTo>
                  <a:pt x="1" y="56"/>
                  <a:pt x="1" y="60"/>
                  <a:pt x="0" y="63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70"/>
                  <a:pt x="10" y="74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0" y="80"/>
                  <a:pt x="0" y="82"/>
                </a:cubicBezTo>
                <a:cubicBezTo>
                  <a:pt x="1" y="85"/>
                  <a:pt x="2" y="88"/>
                  <a:pt x="2" y="91"/>
                </a:cubicBezTo>
                <a:cubicBezTo>
                  <a:pt x="3" y="92"/>
                  <a:pt x="4" y="93"/>
                  <a:pt x="5" y="93"/>
                </a:cubicBezTo>
                <a:cubicBezTo>
                  <a:pt x="5" y="93"/>
                  <a:pt x="5" y="93"/>
                  <a:pt x="5" y="93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7"/>
                  <a:pt x="17" y="99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0" y="105"/>
                  <a:pt x="10" y="105"/>
                  <a:pt x="10" y="105"/>
                </a:cubicBezTo>
                <a:cubicBezTo>
                  <a:pt x="9" y="106"/>
                  <a:pt x="9" y="107"/>
                  <a:pt x="10" y="108"/>
                </a:cubicBezTo>
                <a:cubicBezTo>
                  <a:pt x="11" y="111"/>
                  <a:pt x="13" y="114"/>
                  <a:pt x="15" y="117"/>
                </a:cubicBezTo>
                <a:cubicBezTo>
                  <a:pt x="16" y="117"/>
                  <a:pt x="16" y="117"/>
                  <a:pt x="17" y="117"/>
                </a:cubicBezTo>
                <a:cubicBezTo>
                  <a:pt x="17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5"/>
                  <a:pt x="30" y="117"/>
                  <a:pt x="33" y="119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7" y="128"/>
                  <a:pt x="27" y="129"/>
                  <a:pt x="28" y="130"/>
                </a:cubicBezTo>
                <a:cubicBezTo>
                  <a:pt x="31" y="132"/>
                  <a:pt x="34" y="133"/>
                  <a:pt x="37" y="135"/>
                </a:cubicBezTo>
                <a:cubicBezTo>
                  <a:pt x="37" y="135"/>
                  <a:pt x="37" y="135"/>
                  <a:pt x="38" y="135"/>
                </a:cubicBezTo>
                <a:cubicBezTo>
                  <a:pt x="38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7" y="129"/>
                  <a:pt x="50" y="130"/>
                  <a:pt x="53" y="131"/>
                </a:cubicBezTo>
                <a:cubicBezTo>
                  <a:pt x="53" y="131"/>
                  <a:pt x="53" y="131"/>
                  <a:pt x="54" y="131"/>
                </a:cubicBezTo>
                <a:cubicBezTo>
                  <a:pt x="52" y="140"/>
                  <a:pt x="52" y="140"/>
                  <a:pt x="52" y="140"/>
                </a:cubicBezTo>
                <a:cubicBezTo>
                  <a:pt x="52" y="141"/>
                  <a:pt x="53" y="142"/>
                  <a:pt x="54" y="142"/>
                </a:cubicBezTo>
                <a:cubicBezTo>
                  <a:pt x="57" y="143"/>
                  <a:pt x="60" y="144"/>
                  <a:pt x="63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4"/>
                  <a:pt x="68" y="134"/>
                  <a:pt x="68" y="134"/>
                </a:cubicBezTo>
                <a:cubicBezTo>
                  <a:pt x="70" y="134"/>
                  <a:pt x="71" y="134"/>
                  <a:pt x="73" y="134"/>
                </a:cubicBezTo>
                <a:cubicBezTo>
                  <a:pt x="75" y="134"/>
                  <a:pt x="76" y="134"/>
                  <a:pt x="78" y="134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5" y="144"/>
                  <a:pt x="89" y="143"/>
                  <a:pt x="92" y="142"/>
                </a:cubicBezTo>
                <a:cubicBezTo>
                  <a:pt x="93" y="142"/>
                  <a:pt x="94" y="141"/>
                  <a:pt x="93" y="140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5"/>
                  <a:pt x="106" y="135"/>
                  <a:pt x="106" y="135"/>
                </a:cubicBezTo>
                <a:cubicBezTo>
                  <a:pt x="106" y="135"/>
                  <a:pt x="107" y="136"/>
                  <a:pt x="108" y="136"/>
                </a:cubicBezTo>
                <a:cubicBezTo>
                  <a:pt x="108" y="136"/>
                  <a:pt x="109" y="135"/>
                  <a:pt x="109" y="135"/>
                </a:cubicBezTo>
                <a:cubicBezTo>
                  <a:pt x="112" y="134"/>
                  <a:pt x="115" y="132"/>
                  <a:pt x="117" y="130"/>
                </a:cubicBezTo>
                <a:cubicBezTo>
                  <a:pt x="118" y="129"/>
                  <a:pt x="118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8" y="118"/>
                  <a:pt x="129" y="118"/>
                </a:cubicBezTo>
                <a:cubicBezTo>
                  <a:pt x="129" y="118"/>
                  <a:pt x="130" y="117"/>
                  <a:pt x="131" y="117"/>
                </a:cubicBezTo>
                <a:cubicBezTo>
                  <a:pt x="133" y="114"/>
                  <a:pt x="134" y="111"/>
                  <a:pt x="136" y="109"/>
                </a:cubicBezTo>
                <a:cubicBezTo>
                  <a:pt x="137" y="108"/>
                  <a:pt x="136" y="106"/>
                  <a:pt x="135" y="106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29" y="98"/>
                  <a:pt x="131" y="95"/>
                  <a:pt x="132" y="92"/>
                </a:cubicBezTo>
                <a:cubicBezTo>
                  <a:pt x="132" y="92"/>
                  <a:pt x="132" y="92"/>
                  <a:pt x="132" y="91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2" y="93"/>
                  <a:pt x="143" y="92"/>
                  <a:pt x="143" y="91"/>
                </a:cubicBezTo>
                <a:cubicBezTo>
                  <a:pt x="144" y="88"/>
                  <a:pt x="145" y="85"/>
                  <a:pt x="145" y="82"/>
                </a:cubicBezTo>
                <a:cubicBezTo>
                  <a:pt x="145" y="80"/>
                  <a:pt x="145" y="79"/>
                  <a:pt x="143" y="79"/>
                </a:cubicBezTo>
                <a:close/>
              </a:path>
            </a:pathLst>
          </a:custGeom>
          <a:solidFill>
            <a:schemeClr val="accent2"/>
          </a:solidFill>
          <a:ln w="19050" cap="rnd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Trebuchet MS" panose="020B0703020202090204" pitchFamily="34" charset="0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470ADD1-8199-E841-BB55-748963ACA9EE}"/>
              </a:ext>
            </a:extLst>
          </p:cNvPr>
          <p:cNvSpPr>
            <a:spLocks/>
          </p:cNvSpPr>
          <p:nvPr/>
        </p:nvSpPr>
        <p:spPr bwMode="auto">
          <a:xfrm>
            <a:off x="8428089" y="1287773"/>
            <a:ext cx="2168411" cy="2141227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chemeClr val="tx1"/>
          </a:solidFill>
          <a:ln w="19050" cap="rnd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Trebuchet MS" panose="020B070302020209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E41C7-3B26-4343-8ACA-73291D8B93AA}"/>
              </a:ext>
            </a:extLst>
          </p:cNvPr>
          <p:cNvSpPr/>
          <p:nvPr/>
        </p:nvSpPr>
        <p:spPr>
          <a:xfrm>
            <a:off x="2100731" y="2096852"/>
            <a:ext cx="2748361" cy="1918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6000" b="1" dirty="0">
                <a:solidFill>
                  <a:srgbClr val="FFFFFF"/>
                </a:solidFill>
                <a:latin typeface="Trebuchet MS" panose="020B0703020202090204" pitchFamily="34" charset="0"/>
              </a:rPr>
              <a:t>13</a:t>
            </a:r>
            <a:endParaRPr lang="en-US" sz="1467" b="1" dirty="0">
              <a:solidFill>
                <a:srgbClr val="FFFFFF"/>
              </a:solidFill>
              <a:latin typeface="Trebuchet MS" panose="020B0703020202090204" pitchFamily="34" charset="0"/>
            </a:endParaRPr>
          </a:p>
          <a:p>
            <a:pPr algn="ctr">
              <a:lnSpc>
                <a:spcPct val="89000"/>
              </a:lnSpc>
            </a:pPr>
            <a:endParaRPr lang="en-US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Пиковая 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производительность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индексирования 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в ТБ/сутки</a:t>
            </a:r>
            <a:r>
              <a:rPr lang="en-US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714A0E-52CD-314A-9BB2-0DDF8FAD0447}"/>
              </a:ext>
            </a:extLst>
          </p:cNvPr>
          <p:cNvSpPr/>
          <p:nvPr/>
        </p:nvSpPr>
        <p:spPr>
          <a:xfrm>
            <a:off x="4282816" y="3979356"/>
            <a:ext cx="1967205" cy="15901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3600" b="1" dirty="0">
                <a:solidFill>
                  <a:srgbClr val="FFFFFF"/>
                </a:solidFill>
                <a:latin typeface="Trebuchet MS" panose="020B0703020202090204" pitchFamily="34" charset="0"/>
              </a:rPr>
              <a:t>8,5</a:t>
            </a:r>
          </a:p>
          <a:p>
            <a:pPr algn="ctr">
              <a:lnSpc>
                <a:spcPct val="89000"/>
              </a:lnSpc>
            </a:pPr>
            <a:endParaRPr lang="en-US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Средняя 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производительность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индексирования 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в ТБ/сутки</a:t>
            </a:r>
            <a:endParaRPr lang="en-US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E84EA-2684-C341-B4D0-A8D5C8D0E8E2}"/>
              </a:ext>
            </a:extLst>
          </p:cNvPr>
          <p:cNvSpPr/>
          <p:nvPr/>
        </p:nvSpPr>
        <p:spPr>
          <a:xfrm>
            <a:off x="6302471" y="3061452"/>
            <a:ext cx="2335896" cy="1699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4400" b="1" dirty="0">
                <a:solidFill>
                  <a:srgbClr val="FFFFFF"/>
                </a:solidFill>
                <a:latin typeface="Trebuchet MS" panose="020B0703020202090204" pitchFamily="34" charset="0"/>
              </a:rPr>
              <a:t>500 000</a:t>
            </a:r>
          </a:p>
          <a:p>
            <a:pPr algn="ctr">
              <a:lnSpc>
                <a:spcPct val="89000"/>
              </a:lnSpc>
            </a:pPr>
            <a:endParaRPr lang="ru-RU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Пиковая 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производительность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индексирования 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в </a:t>
            </a:r>
            <a:r>
              <a:rPr lang="en-US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EPS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ED783B-E679-2843-AE0D-8735BE49C527}"/>
              </a:ext>
            </a:extLst>
          </p:cNvPr>
          <p:cNvSpPr/>
          <p:nvPr/>
        </p:nvSpPr>
        <p:spPr>
          <a:xfrm>
            <a:off x="8553444" y="1654909"/>
            <a:ext cx="1967205" cy="1480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2800" b="1" dirty="0">
                <a:solidFill>
                  <a:srgbClr val="FFFFFF"/>
                </a:solidFill>
                <a:latin typeface="Trebuchet MS" panose="020B0703020202090204" pitchFamily="34" charset="0"/>
              </a:rPr>
              <a:t>340 000</a:t>
            </a:r>
          </a:p>
          <a:p>
            <a:pPr algn="ctr">
              <a:lnSpc>
                <a:spcPct val="89000"/>
              </a:lnSpc>
            </a:pPr>
            <a:endParaRPr lang="ru-RU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Средняя 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производительность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индексирования </a:t>
            </a:r>
          </a:p>
          <a:p>
            <a:pPr algn="ctr">
              <a:lnSpc>
                <a:spcPct val="89000"/>
              </a:lnSpc>
            </a:pPr>
            <a:r>
              <a:rPr lang="ru-RU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в </a:t>
            </a:r>
            <a:r>
              <a:rPr lang="en-US" sz="1467" dirty="0">
                <a:solidFill>
                  <a:srgbClr val="FFFFFF"/>
                </a:solidFill>
                <a:latin typeface="Trebuchet MS" panose="020B0703020202090204" pitchFamily="34" charset="0"/>
              </a:rPr>
              <a:t>EPS</a:t>
            </a:r>
          </a:p>
        </p:txBody>
      </p:sp>
      <p:pic>
        <p:nvPicPr>
          <p:cNvPr id="12" name="Рисунок 23">
            <a:extLst>
              <a:ext uri="{FF2B5EF4-FFF2-40B4-BE49-F238E27FC236}">
                <a16:creationId xmlns:a16="http://schemas.microsoft.com/office/drawing/2014/main" id="{CBB9E26D-5274-374F-87E4-5A426DBB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163" y="1089250"/>
            <a:ext cx="3802615" cy="5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33333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accel="33333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0">
                                          <p:cBhvr>
                                            <p:cTn id="8" dur="6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accel="33333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6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accel="33333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0">
                                          <p:cBhvr>
                                            <p:cTn id="12" dur="6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7" dur="8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33333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accel="33333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0">
                                          <p:cBhvr>
                                            <p:cTn id="8" dur="6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accel="33333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6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accel="33333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0">
                                          <p:cBhvr>
                                            <p:cTn id="12" dur="6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8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</p:bldLst>
      </p:timing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" i="0" dirty="0">
                <a:solidFill>
                  <a:srgbClr val="585857"/>
                </a:solidFill>
                <a:effectLst/>
              </a:rPr>
              <a:t>Self Monitoring</a:t>
            </a:r>
          </a:p>
        </p:txBody>
      </p:sp>
      <p:sp>
        <p:nvSpPr>
          <p:cNvPr id="23" name="Freeform 22"/>
          <p:cNvSpPr/>
          <p:nvPr/>
        </p:nvSpPr>
        <p:spPr>
          <a:xfrm>
            <a:off x="466443" y="3037504"/>
            <a:ext cx="1594587" cy="1586440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Здоровье</a:t>
            </a:r>
            <a:b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</a:b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системы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01163" y="1307398"/>
            <a:ext cx="2806954" cy="7498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Состояние кластера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603612" y="2795227"/>
            <a:ext cx="2806954" cy="74987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Ресурсы узла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603612" y="4097764"/>
            <a:ext cx="2806954" cy="74987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Мониторинг </a:t>
            </a:r>
            <a:r>
              <a:rPr lang="en-US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JVM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601163" y="5400232"/>
            <a:ext cx="2806954" cy="74987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Поиск и индексация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6567" y="1248619"/>
            <a:ext cx="5538085" cy="345607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Активность узлов, статусы </a:t>
            </a:r>
            <a:r>
              <a:rPr lang="ru-RU" sz="1467" dirty="0" err="1">
                <a:latin typeface="Trebuchet MS" panose="020B0703020202090204" pitchFamily="34" charset="0"/>
              </a:rPr>
              <a:t>шардов</a:t>
            </a:r>
            <a:r>
              <a:rPr lang="ru-RU" sz="1467" dirty="0">
                <a:latin typeface="Trebuchet MS" panose="020B0703020202090204" pitchFamily="34" charset="0"/>
              </a:rPr>
              <a:t>, количество сегментов 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26567" y="1852431"/>
            <a:ext cx="5286059" cy="345607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Журнал ошибок, сообщений кластера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cxnSp>
        <p:nvCxnSpPr>
          <p:cNvPr id="12" name="Elbow Connector 11"/>
          <p:cNvCxnSpPr>
            <a:cxnSpLocks/>
            <a:stCxn id="24" idx="3"/>
            <a:endCxn id="46" idx="2"/>
          </p:cNvCxnSpPr>
          <p:nvPr/>
        </p:nvCxnSpPr>
        <p:spPr>
          <a:xfrm>
            <a:off x="5408117" y="1682338"/>
            <a:ext cx="612050" cy="318815"/>
          </a:xfrm>
          <a:prstGeom prst="bentConnector3">
            <a:avLst>
              <a:gd name="adj1" fmla="val 50000"/>
            </a:avLst>
          </a:prstGeom>
          <a:ln w="3175" cmpd="sng"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cxnSpLocks/>
            <a:stCxn id="24" idx="3"/>
            <a:endCxn id="45" idx="2"/>
          </p:cNvCxnSpPr>
          <p:nvPr/>
        </p:nvCxnSpPr>
        <p:spPr>
          <a:xfrm flipV="1">
            <a:off x="5408117" y="1407848"/>
            <a:ext cx="612050" cy="274490"/>
          </a:xfrm>
          <a:prstGeom prst="bentConnector3">
            <a:avLst/>
          </a:prstGeom>
          <a:ln w="3175" cmpd="sng"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426565" y="2684565"/>
            <a:ext cx="5286059" cy="345607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Нагрузка на </a:t>
            </a:r>
            <a:r>
              <a:rPr lang="en-US" sz="1467" dirty="0">
                <a:latin typeface="Trebuchet MS" panose="020B0703020202090204" pitchFamily="34" charset="0"/>
              </a:rPr>
              <a:t>CPU/RAM, </a:t>
            </a:r>
            <a:r>
              <a:rPr lang="ru-RU" sz="1467" dirty="0">
                <a:latin typeface="Trebuchet MS" panose="020B0703020202090204" pitchFamily="34" charset="0"/>
              </a:rPr>
              <a:t>состояние </a:t>
            </a:r>
            <a:r>
              <a:rPr lang="en-US" sz="1467" dirty="0">
                <a:latin typeface="Trebuchet MS" panose="020B0703020202090204" pitchFamily="34" charset="0"/>
              </a:rPr>
              <a:t>Heap, </a:t>
            </a:r>
            <a:r>
              <a:rPr lang="ru-RU" sz="1467" dirty="0">
                <a:latin typeface="Trebuchet MS" panose="020B0703020202090204" pitchFamily="34" charset="0"/>
              </a:rPr>
              <a:t>открытые </a:t>
            </a:r>
            <a:r>
              <a:rPr lang="en-US" sz="1467" dirty="0">
                <a:latin typeface="Trebuchet MS" panose="020B0703020202090204" pitchFamily="34" charset="0"/>
              </a:rPr>
              <a:t>FD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426567" y="3280619"/>
            <a:ext cx="5898125" cy="345607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Открытые </a:t>
            </a:r>
            <a:r>
              <a:rPr lang="en-US" sz="1467" dirty="0">
                <a:latin typeface="Trebuchet MS" panose="020B0703020202090204" pitchFamily="34" charset="0"/>
              </a:rPr>
              <a:t>HTTP-</a:t>
            </a:r>
            <a:r>
              <a:rPr lang="ru-RU" sz="1467" dirty="0">
                <a:latin typeface="Trebuchet MS" panose="020B0703020202090204" pitchFamily="34" charset="0"/>
              </a:rPr>
              <a:t>соединения, потоки, состояние хранилища 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cxnSp>
        <p:nvCxnSpPr>
          <p:cNvPr id="35" name="Elbow Connector 34"/>
          <p:cNvCxnSpPr>
            <a:cxnSpLocks/>
            <a:stCxn id="25" idx="3"/>
            <a:endCxn id="47" idx="2"/>
          </p:cNvCxnSpPr>
          <p:nvPr/>
        </p:nvCxnSpPr>
        <p:spPr>
          <a:xfrm flipV="1">
            <a:off x="5410566" y="2857341"/>
            <a:ext cx="609601" cy="312826"/>
          </a:xfrm>
          <a:prstGeom prst="bentConnector3">
            <a:avLst/>
          </a:prstGeom>
          <a:ln w="3175" cmpd="sng">
            <a:solidFill>
              <a:schemeClr val="accent3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cxnSpLocks/>
            <a:stCxn id="25" idx="3"/>
            <a:endCxn id="48" idx="2"/>
          </p:cNvCxnSpPr>
          <p:nvPr/>
        </p:nvCxnSpPr>
        <p:spPr>
          <a:xfrm>
            <a:off x="5410566" y="3170167"/>
            <a:ext cx="609601" cy="280479"/>
          </a:xfrm>
          <a:prstGeom prst="bentConnector3">
            <a:avLst/>
          </a:prstGeom>
          <a:ln w="3175" cmpd="sng">
            <a:solidFill>
              <a:schemeClr val="accent3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426567" y="3998592"/>
            <a:ext cx="5538085" cy="345607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Количество потоков, </a:t>
            </a:r>
            <a:r>
              <a:rPr lang="en-US" sz="1467" dirty="0">
                <a:latin typeface="Trebuchet MS" panose="020B0703020202090204" pitchFamily="34" charset="0"/>
              </a:rPr>
              <a:t>Direct Buffer, </a:t>
            </a:r>
            <a:r>
              <a:rPr lang="ru-RU" sz="1467" dirty="0">
                <a:latin typeface="Trebuchet MS" panose="020B0703020202090204" pitchFamily="34" charset="0"/>
              </a:rPr>
              <a:t>использование </a:t>
            </a:r>
            <a:r>
              <a:rPr lang="en-US" sz="1467" dirty="0">
                <a:latin typeface="Trebuchet MS" panose="020B0703020202090204" pitchFamily="34" charset="0"/>
              </a:rPr>
              <a:t>Heap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426567" y="4608192"/>
            <a:ext cx="5286059" cy="345607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Использование </a:t>
            </a:r>
            <a:r>
              <a:rPr lang="en-US" sz="1467" dirty="0">
                <a:latin typeface="Trebuchet MS" panose="020B0703020202090204" pitchFamily="34" charset="0"/>
              </a:rPr>
              <a:t>GC, </a:t>
            </a:r>
            <a:r>
              <a:rPr lang="ru-RU" sz="1467" dirty="0">
                <a:latin typeface="Trebuchet MS" panose="020B0703020202090204" pitchFamily="34" charset="0"/>
              </a:rPr>
              <a:t>среднее время цикла и пауз </a:t>
            </a:r>
            <a:r>
              <a:rPr lang="en-US" sz="1467" dirty="0">
                <a:latin typeface="Trebuchet MS" panose="020B0703020202090204" pitchFamily="34" charset="0"/>
              </a:rPr>
              <a:t>GC</a:t>
            </a:r>
          </a:p>
        </p:txBody>
      </p:sp>
      <p:cxnSp>
        <p:nvCxnSpPr>
          <p:cNvPr id="39" name="Elbow Connector 38"/>
          <p:cNvCxnSpPr>
            <a:cxnSpLocks/>
            <a:stCxn id="26" idx="3"/>
          </p:cNvCxnSpPr>
          <p:nvPr/>
        </p:nvCxnSpPr>
        <p:spPr>
          <a:xfrm flipV="1">
            <a:off x="5410566" y="4171369"/>
            <a:ext cx="609601" cy="301335"/>
          </a:xfrm>
          <a:prstGeom prst="bentConnector3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cxnSpLocks/>
            <a:stCxn id="26" idx="3"/>
          </p:cNvCxnSpPr>
          <p:nvPr/>
        </p:nvCxnSpPr>
        <p:spPr>
          <a:xfrm>
            <a:off x="5410566" y="4472704"/>
            <a:ext cx="609601" cy="291969"/>
          </a:xfrm>
          <a:prstGeom prst="bentConnector3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426567" y="5326165"/>
            <a:ext cx="5286059" cy="345607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Количество индексаций, среднее время индексации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26567" y="5897511"/>
            <a:ext cx="5286059" cy="345607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dirty="0">
                <a:latin typeface="Trebuchet MS" panose="020B0703020202090204" pitchFamily="34" charset="0"/>
              </a:rPr>
              <a:t>Merge, refresh, flush </a:t>
            </a:r>
            <a:r>
              <a:rPr lang="ru-RU" sz="1467" dirty="0">
                <a:latin typeface="Trebuchet MS" panose="020B0703020202090204" pitchFamily="34" charset="0"/>
              </a:rPr>
              <a:t>операции, время подавления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cxnSp>
        <p:nvCxnSpPr>
          <p:cNvPr id="43" name="Elbow Connector 42"/>
          <p:cNvCxnSpPr>
            <a:cxnSpLocks/>
            <a:stCxn id="27" idx="3"/>
            <a:endCxn id="52" idx="2"/>
          </p:cNvCxnSpPr>
          <p:nvPr/>
        </p:nvCxnSpPr>
        <p:spPr>
          <a:xfrm flipV="1">
            <a:off x="5408117" y="5485394"/>
            <a:ext cx="612050" cy="289778"/>
          </a:xfrm>
          <a:prstGeom prst="bentConnector3">
            <a:avLst/>
          </a:prstGeom>
          <a:ln w="3175" cmpd="sng">
            <a:solidFill>
              <a:schemeClr val="bg2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cxnSpLocks/>
            <a:stCxn id="27" idx="3"/>
            <a:endCxn id="53" idx="2"/>
          </p:cNvCxnSpPr>
          <p:nvPr/>
        </p:nvCxnSpPr>
        <p:spPr>
          <a:xfrm>
            <a:off x="5408117" y="5775172"/>
            <a:ext cx="612050" cy="303528"/>
          </a:xfrm>
          <a:prstGeom prst="bentConnector3">
            <a:avLst/>
          </a:prstGeom>
          <a:ln w="3175" cmpd="sng">
            <a:solidFill>
              <a:schemeClr val="bg2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cxnSpLocks/>
            <a:stCxn id="23" idx="2"/>
            <a:endCxn id="24" idx="1"/>
          </p:cNvCxnSpPr>
          <p:nvPr/>
        </p:nvCxnSpPr>
        <p:spPr>
          <a:xfrm flipV="1">
            <a:off x="2061031" y="1682338"/>
            <a:ext cx="540132" cy="2148386"/>
          </a:xfrm>
          <a:prstGeom prst="bentConnector3">
            <a:avLst>
              <a:gd name="adj1" fmla="val 50000"/>
            </a:avLst>
          </a:prstGeom>
          <a:ln w="3175" cmpd="sng"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cxnSpLocks/>
            <a:stCxn id="23" idx="2"/>
            <a:endCxn id="25" idx="1"/>
          </p:cNvCxnSpPr>
          <p:nvPr/>
        </p:nvCxnSpPr>
        <p:spPr>
          <a:xfrm flipV="1">
            <a:off x="2061031" y="3170167"/>
            <a:ext cx="542581" cy="660557"/>
          </a:xfrm>
          <a:prstGeom prst="bentConnector3">
            <a:avLst/>
          </a:prstGeom>
          <a:ln w="3175" cmpd="sng">
            <a:solidFill>
              <a:schemeClr val="accent3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cxnSpLocks/>
            <a:stCxn id="23" idx="2"/>
            <a:endCxn id="26" idx="1"/>
          </p:cNvCxnSpPr>
          <p:nvPr/>
        </p:nvCxnSpPr>
        <p:spPr>
          <a:xfrm>
            <a:off x="2061031" y="3830724"/>
            <a:ext cx="542581" cy="641980"/>
          </a:xfrm>
          <a:prstGeom prst="bentConnector3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cxnSpLocks/>
            <a:stCxn id="23" idx="2"/>
            <a:endCxn id="27" idx="1"/>
          </p:cNvCxnSpPr>
          <p:nvPr/>
        </p:nvCxnSpPr>
        <p:spPr>
          <a:xfrm>
            <a:off x="2061031" y="3830724"/>
            <a:ext cx="540132" cy="1944448"/>
          </a:xfrm>
          <a:prstGeom prst="bentConnector3">
            <a:avLst/>
          </a:prstGeom>
          <a:ln w="3175" cmpd="sng">
            <a:solidFill>
              <a:schemeClr val="bg2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 rot="10800000" flipV="1">
            <a:off x="6020167" y="1189772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 rot="10800000" flipV="1">
            <a:off x="6020167" y="1783077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7" name="Freeform 46"/>
          <p:cNvSpPr/>
          <p:nvPr/>
        </p:nvSpPr>
        <p:spPr>
          <a:xfrm rot="10800000" flipV="1">
            <a:off x="6020167" y="2639265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8" name="Freeform 47"/>
          <p:cNvSpPr/>
          <p:nvPr/>
        </p:nvSpPr>
        <p:spPr>
          <a:xfrm rot="10800000" flipV="1">
            <a:off x="6020167" y="3232570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9" name="Freeform 48"/>
          <p:cNvSpPr/>
          <p:nvPr/>
        </p:nvSpPr>
        <p:spPr>
          <a:xfrm rot="10800000" flipV="1">
            <a:off x="6020167" y="3953292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50" name="Freeform 49"/>
          <p:cNvSpPr/>
          <p:nvPr/>
        </p:nvSpPr>
        <p:spPr>
          <a:xfrm rot="10800000" flipV="1">
            <a:off x="6020167" y="4546597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52" name="Freeform 51"/>
          <p:cNvSpPr/>
          <p:nvPr/>
        </p:nvSpPr>
        <p:spPr>
          <a:xfrm rot="10800000" flipV="1">
            <a:off x="6020167" y="5267318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53" name="Freeform 52"/>
          <p:cNvSpPr/>
          <p:nvPr/>
        </p:nvSpPr>
        <p:spPr>
          <a:xfrm rot="10800000" flipV="1">
            <a:off x="6020167" y="5860624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84B01-A743-7A54-6BE4-7B02F920A71D}"/>
              </a:ext>
            </a:extLst>
          </p:cNvPr>
          <p:cNvSpPr txBox="1"/>
          <p:nvPr/>
        </p:nvSpPr>
        <p:spPr>
          <a:xfrm>
            <a:off x="7160964" y="59916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136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F6B520B8-1DEF-47F2-BC4D-985A6CAAE7A3}"/>
              </a:ext>
            </a:extLst>
          </p:cNvPr>
          <p:cNvSpPr/>
          <p:nvPr/>
        </p:nvSpPr>
        <p:spPr>
          <a:xfrm>
            <a:off x="263352" y="440668"/>
            <a:ext cx="2844316" cy="5157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Состояние кластера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2A916B-5746-2850-FCE5-1A1CC49F8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801" y="1057316"/>
            <a:ext cx="9184397" cy="474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F6B520B8-1DEF-47F2-BC4D-985A6CAAE7A3}"/>
              </a:ext>
            </a:extLst>
          </p:cNvPr>
          <p:cNvSpPr/>
          <p:nvPr/>
        </p:nvSpPr>
        <p:spPr>
          <a:xfrm>
            <a:off x="263352" y="440668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Состояние кластера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17B5FB3D-FF32-4132-3987-F5C6EF634BC2}"/>
              </a:ext>
            </a:extLst>
          </p:cNvPr>
          <p:cNvSpPr/>
          <p:nvPr/>
        </p:nvSpPr>
        <p:spPr>
          <a:xfrm>
            <a:off x="263352" y="440668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Ресурсы узла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40700D-8B03-566D-F377-0FC14321B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1088740"/>
            <a:ext cx="8674732" cy="493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5">
            <a:extLst>
              <a:ext uri="{FF2B5EF4-FFF2-40B4-BE49-F238E27FC236}">
                <a16:creationId xmlns:a16="http://schemas.microsoft.com/office/drawing/2014/main" id="{7A29ED28-EAD3-140B-C398-248C2EB1D410}"/>
              </a:ext>
            </a:extLst>
          </p:cNvPr>
          <p:cNvSpPr/>
          <p:nvPr/>
        </p:nvSpPr>
        <p:spPr>
          <a:xfrm>
            <a:off x="263352" y="430646"/>
            <a:ext cx="2376264" cy="51578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Мониторинг </a:t>
            </a:r>
            <a:r>
              <a:rPr lang="en-US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JVM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5726BF-DCC4-A378-B004-AFEC985BD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414" y="956452"/>
            <a:ext cx="8292938" cy="53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8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F6B520B8-1DEF-47F2-BC4D-985A6CAAE7A3}"/>
              </a:ext>
            </a:extLst>
          </p:cNvPr>
          <p:cNvSpPr/>
          <p:nvPr/>
        </p:nvSpPr>
        <p:spPr>
          <a:xfrm>
            <a:off x="263352" y="440668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Состояние кластера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D6C06C09-A09C-5EF2-4FDE-315EFF449A94}"/>
              </a:ext>
            </a:extLst>
          </p:cNvPr>
          <p:cNvSpPr/>
          <p:nvPr/>
        </p:nvSpPr>
        <p:spPr>
          <a:xfrm>
            <a:off x="263352" y="440668"/>
            <a:ext cx="2880320" cy="51578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Поиск и индексация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0668D-BEE8-B160-647B-0775DABA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91" y="1772816"/>
            <a:ext cx="11863018" cy="30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A56952-B785-41C5-D9AB-D8322955B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494" y="1124744"/>
            <a:ext cx="9109012" cy="4769406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8BE61CB4-8D36-C68A-97AC-A2CD31F95F5C}"/>
              </a:ext>
            </a:extLst>
          </p:cNvPr>
          <p:cNvSpPr/>
          <p:nvPr/>
        </p:nvSpPr>
        <p:spPr>
          <a:xfrm>
            <a:off x="263352" y="440668"/>
            <a:ext cx="2880320" cy="51578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Поиск и индексация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1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Режим </a:t>
            </a:r>
            <a:r>
              <a:rPr lang="en-US" dirty="0"/>
              <a:t>Service Provider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64CCF8-5F5C-8E48-9465-70297D54F49C}"/>
              </a:ext>
            </a:extLst>
          </p:cNvPr>
          <p:cNvSpPr txBox="1"/>
          <p:nvPr/>
        </p:nvSpPr>
        <p:spPr>
          <a:xfrm>
            <a:off x="4398149" y="2512539"/>
            <a:ext cx="339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rebuchet MS" charset="0"/>
                <a:ea typeface="Trebuchet MS" charset="0"/>
                <a:cs typeface="Trebuchet MS" charset="0"/>
              </a:rPr>
              <a:t>Центральный инстанс</a:t>
            </a:r>
          </a:p>
        </p:txBody>
      </p:sp>
      <p:pic>
        <p:nvPicPr>
          <p:cNvPr id="3" name="Picture 52">
            <a:extLst>
              <a:ext uri="{FF2B5EF4-FFF2-40B4-BE49-F238E27FC236}">
                <a16:creationId xmlns:a16="http://schemas.microsoft.com/office/drawing/2014/main" id="{5FC535A0-4016-97EF-2904-6B40B7293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56" y="1484784"/>
            <a:ext cx="1328088" cy="1016315"/>
          </a:xfrm>
          <a:prstGeom prst="rect">
            <a:avLst/>
          </a:prstGeom>
        </p:spPr>
      </p:pic>
      <p:pic>
        <p:nvPicPr>
          <p:cNvPr id="4" name="Picture 52">
            <a:extLst>
              <a:ext uri="{FF2B5EF4-FFF2-40B4-BE49-F238E27FC236}">
                <a16:creationId xmlns:a16="http://schemas.microsoft.com/office/drawing/2014/main" id="{33084B1F-343F-1981-00BA-B27E08853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21" y="4565214"/>
            <a:ext cx="904648" cy="6922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B818D-71BC-03F3-47DE-9C114D97EF9F}"/>
              </a:ext>
            </a:extLst>
          </p:cNvPr>
          <p:cNvSpPr txBox="1"/>
          <p:nvPr/>
        </p:nvSpPr>
        <p:spPr>
          <a:xfrm>
            <a:off x="1888079" y="5266621"/>
            <a:ext cx="118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Trebuchet MS" charset="0"/>
                <a:ea typeface="Trebuchet MS" charset="0"/>
                <a:cs typeface="Trebuchet MS" charset="0"/>
              </a:rPr>
              <a:t>Клиент 1</a:t>
            </a:r>
          </a:p>
        </p:txBody>
      </p:sp>
      <p:pic>
        <p:nvPicPr>
          <p:cNvPr id="7" name="Picture 52">
            <a:extLst>
              <a:ext uri="{FF2B5EF4-FFF2-40B4-BE49-F238E27FC236}">
                <a16:creationId xmlns:a16="http://schemas.microsoft.com/office/drawing/2014/main" id="{8078D804-93B4-D2D5-B497-13AFA5ED4E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06" y="4509120"/>
            <a:ext cx="904648" cy="692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EBA3DA-B6B0-DC6D-D425-7FAACFD2ADC0}"/>
              </a:ext>
            </a:extLst>
          </p:cNvPr>
          <p:cNvSpPr txBox="1"/>
          <p:nvPr/>
        </p:nvSpPr>
        <p:spPr>
          <a:xfrm>
            <a:off x="4114664" y="5210527"/>
            <a:ext cx="118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Trebuchet MS" charset="0"/>
                <a:ea typeface="Trebuchet MS" charset="0"/>
                <a:cs typeface="Trebuchet MS" charset="0"/>
              </a:rPr>
              <a:t>Клиент 2</a:t>
            </a:r>
          </a:p>
        </p:txBody>
      </p:sp>
      <p:pic>
        <p:nvPicPr>
          <p:cNvPr id="9" name="Picture 52">
            <a:extLst>
              <a:ext uri="{FF2B5EF4-FFF2-40B4-BE49-F238E27FC236}">
                <a16:creationId xmlns:a16="http://schemas.microsoft.com/office/drawing/2014/main" id="{136647BA-ACE4-9890-F217-8460A3E98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02" y="4509120"/>
            <a:ext cx="904648" cy="692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C9C040-D069-B35D-EAF1-68DD4D670633}"/>
              </a:ext>
            </a:extLst>
          </p:cNvPr>
          <p:cNvSpPr txBox="1"/>
          <p:nvPr/>
        </p:nvSpPr>
        <p:spPr>
          <a:xfrm>
            <a:off x="6747460" y="5210527"/>
            <a:ext cx="118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Trebuchet MS" charset="0"/>
                <a:ea typeface="Trebuchet MS" charset="0"/>
                <a:cs typeface="Trebuchet MS" charset="0"/>
              </a:rPr>
              <a:t>Клиент 3</a:t>
            </a:r>
          </a:p>
        </p:txBody>
      </p:sp>
      <p:pic>
        <p:nvPicPr>
          <p:cNvPr id="14" name="Picture 52">
            <a:extLst>
              <a:ext uri="{FF2B5EF4-FFF2-40B4-BE49-F238E27FC236}">
                <a16:creationId xmlns:a16="http://schemas.microsoft.com/office/drawing/2014/main" id="{9282D4D3-D610-83C9-0929-824DFDCC2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787" y="4509120"/>
            <a:ext cx="904648" cy="6922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7FE913-F77B-AA4E-7B6F-16D5983BBD09}"/>
              </a:ext>
            </a:extLst>
          </p:cNvPr>
          <p:cNvSpPr txBox="1"/>
          <p:nvPr/>
        </p:nvSpPr>
        <p:spPr>
          <a:xfrm>
            <a:off x="8974045" y="5210527"/>
            <a:ext cx="118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Trebuchet MS" charset="0"/>
                <a:ea typeface="Trebuchet MS" charset="0"/>
                <a:cs typeface="Trebuchet MS" charset="0"/>
              </a:rPr>
              <a:t>Клиент </a:t>
            </a:r>
            <a:r>
              <a:rPr lang="en-US" sz="1800" dirty="0">
                <a:latin typeface="Trebuchet MS" charset="0"/>
                <a:ea typeface="Trebuchet MS" charset="0"/>
                <a:cs typeface="Trebuchet MS" charset="0"/>
              </a:rPr>
              <a:t>N</a:t>
            </a:r>
            <a:endParaRPr lang="ru-RU" sz="18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19" name="Соединительная линия уступом 18">
            <a:extLst>
              <a:ext uri="{FF2B5EF4-FFF2-40B4-BE49-F238E27FC236}">
                <a16:creationId xmlns:a16="http://schemas.microsoft.com/office/drawing/2014/main" id="{CCA9FA54-F6CF-A25E-8066-17DC3B125B0E}"/>
              </a:ext>
            </a:extLst>
          </p:cNvPr>
          <p:cNvCxnSpPr>
            <a:stCxn id="4" idx="0"/>
            <a:endCxn id="12" idx="2"/>
          </p:cNvCxnSpPr>
          <p:nvPr/>
        </p:nvCxnSpPr>
        <p:spPr>
          <a:xfrm rot="5400000" flipH="1" flipV="1">
            <a:off x="3493567" y="1962782"/>
            <a:ext cx="1591010" cy="3613855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>
            <a:extLst>
              <a:ext uri="{FF2B5EF4-FFF2-40B4-BE49-F238E27FC236}">
                <a16:creationId xmlns:a16="http://schemas.microsoft.com/office/drawing/2014/main" id="{2FBBADF2-1993-C9DF-9E32-CC0FFC24CCE7}"/>
              </a:ext>
            </a:extLst>
          </p:cNvPr>
          <p:cNvCxnSpPr>
            <a:cxnSpLocks/>
            <a:stCxn id="12" idx="2"/>
          </p:cNvCxnSpPr>
          <p:nvPr/>
        </p:nvCxnSpPr>
        <p:spPr>
          <a:xfrm rot="5400000">
            <a:off x="4593853" y="3072195"/>
            <a:ext cx="1600139" cy="140415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>
            <a:extLst>
              <a:ext uri="{FF2B5EF4-FFF2-40B4-BE49-F238E27FC236}">
                <a16:creationId xmlns:a16="http://schemas.microsoft.com/office/drawing/2014/main" id="{FD381E1D-8475-223B-2BE3-2FF98DD5C8BD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51305" y="3118899"/>
            <a:ext cx="1534916" cy="1245526"/>
          </a:xfrm>
          <a:prstGeom prst="bentConnector3">
            <a:avLst>
              <a:gd name="adj1" fmla="val 5223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>
            <a:extLst>
              <a:ext uri="{FF2B5EF4-FFF2-40B4-BE49-F238E27FC236}">
                <a16:creationId xmlns:a16="http://schemas.microsoft.com/office/drawing/2014/main" id="{A2289C81-E2C2-4E72-8825-E4678F4DE157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 rot="16200000" flipH="1">
            <a:off x="7064597" y="2005606"/>
            <a:ext cx="1534916" cy="3472111"/>
          </a:xfrm>
          <a:prstGeom prst="bentConnector3">
            <a:avLst>
              <a:gd name="adj1" fmla="val 5223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D6E2E6-AA5F-2041-694B-1D361AE5EAEF}"/>
              </a:ext>
            </a:extLst>
          </p:cNvPr>
          <p:cNvSpPr txBox="1"/>
          <p:nvPr/>
        </p:nvSpPr>
        <p:spPr>
          <a:xfrm>
            <a:off x="2700297" y="3445874"/>
            <a:ext cx="33957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latin typeface="Trebuchet MS" charset="0"/>
                <a:ea typeface="Trebuchet MS" charset="0"/>
                <a:cs typeface="Trebuchet MS" charset="0"/>
              </a:rPr>
              <a:t>Данные, инциденты, корреляционные правила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B6CF06-9F4C-BDDB-BE24-8CE756BC1BD3}"/>
              </a:ext>
            </a:extLst>
          </p:cNvPr>
          <p:cNvSpPr txBox="1"/>
          <p:nvPr/>
        </p:nvSpPr>
        <p:spPr>
          <a:xfrm>
            <a:off x="6172410" y="3439519"/>
            <a:ext cx="33957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latin typeface="Trebuchet MS" charset="0"/>
                <a:ea typeface="Trebuchet MS" charset="0"/>
                <a:cs typeface="Trebuchet MS" charset="0"/>
              </a:rPr>
              <a:t>Данные, инциденты, корреляционные правила</a:t>
            </a:r>
          </a:p>
        </p:txBody>
      </p:sp>
    </p:spTree>
    <p:extLst>
      <p:ext uri="{BB962C8B-B14F-4D97-AF65-F5344CB8AC3E}">
        <p14:creationId xmlns:p14="http://schemas.microsoft.com/office/powerpoint/2010/main" val="32851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Режим </a:t>
            </a:r>
            <a:r>
              <a:rPr lang="en-US" dirty="0"/>
              <a:t>Service Provider</a:t>
            </a:r>
            <a:br>
              <a:rPr lang="en-US" dirty="0"/>
            </a:b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9CC2E9-7EE6-A644-A348-8CAD1AED5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2"/>
          <a:stretch/>
        </p:blipFill>
        <p:spPr>
          <a:xfrm>
            <a:off x="2351584" y="980728"/>
            <a:ext cx="7772400" cy="47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5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7BD9-74C8-8247-BC5C-6B63F9C0C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Два уровня </a:t>
            </a:r>
            <a:r>
              <a:rPr lang="en-US" dirty="0"/>
              <a:t>Smart Monitor</a:t>
            </a:r>
            <a:endParaRPr lang="en-RU" dirty="0"/>
          </a:p>
        </p:txBody>
      </p:sp>
      <p:sp>
        <p:nvSpPr>
          <p:cNvPr id="3" name="Line 16">
            <a:extLst>
              <a:ext uri="{FF2B5EF4-FFF2-40B4-BE49-F238E27FC236}">
                <a16:creationId xmlns:a16="http://schemas.microsoft.com/office/drawing/2014/main" id="{E42EFAC9-B815-DA4C-8624-730BD798BD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0604" y="3369495"/>
            <a:ext cx="7098440" cy="0"/>
          </a:xfrm>
          <a:prstGeom prst="line">
            <a:avLst/>
          </a:prstGeom>
          <a:noFill/>
          <a:ln w="41275" cap="rnd">
            <a:solidFill>
              <a:schemeClr val="accent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EBFB33-2B26-9842-B410-26D530133D85}"/>
              </a:ext>
            </a:extLst>
          </p:cNvPr>
          <p:cNvGrpSpPr/>
          <p:nvPr/>
        </p:nvGrpSpPr>
        <p:grpSpPr>
          <a:xfrm>
            <a:off x="8916267" y="3095252"/>
            <a:ext cx="2264708" cy="1894923"/>
            <a:chOff x="6687200" y="2321439"/>
            <a:chExt cx="1698531" cy="1421192"/>
          </a:xfrm>
        </p:grpSpPr>
        <p:sp>
          <p:nvSpPr>
            <p:cNvPr id="5" name="Freeform 17">
              <a:extLst>
                <a:ext uri="{FF2B5EF4-FFF2-40B4-BE49-F238E27FC236}">
                  <a16:creationId xmlns:a16="http://schemas.microsoft.com/office/drawing/2014/main" id="{FE1782E1-D0AB-874F-8E6C-69F26F408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548" y="2321439"/>
              <a:ext cx="727183" cy="1421192"/>
            </a:xfrm>
            <a:custGeom>
              <a:avLst/>
              <a:gdLst>
                <a:gd name="T0" fmla="*/ 0 w 548"/>
                <a:gd name="T1" fmla="*/ 916 h 1071"/>
                <a:gd name="T2" fmla="*/ 0 w 548"/>
                <a:gd name="T3" fmla="*/ 1071 h 1071"/>
                <a:gd name="T4" fmla="*/ 548 w 548"/>
                <a:gd name="T5" fmla="*/ 533 h 1071"/>
                <a:gd name="T6" fmla="*/ 0 w 548"/>
                <a:gd name="T7" fmla="*/ 0 h 1071"/>
                <a:gd name="T8" fmla="*/ 0 w 548"/>
                <a:gd name="T9" fmla="*/ 155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71">
                  <a:moveTo>
                    <a:pt x="0" y="916"/>
                  </a:moveTo>
                  <a:lnTo>
                    <a:pt x="0" y="1071"/>
                  </a:lnTo>
                  <a:lnTo>
                    <a:pt x="548" y="533"/>
                  </a:lnTo>
                  <a:lnTo>
                    <a:pt x="0" y="0"/>
                  </a:lnTo>
                  <a:lnTo>
                    <a:pt x="0" y="155"/>
                  </a:lnTo>
                </a:path>
              </a:pathLst>
            </a:custGeom>
            <a:noFill/>
            <a:ln w="41275" cap="rnd">
              <a:solidFill>
                <a:schemeClr val="accent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6" name="Line 18">
              <a:extLst>
                <a:ext uri="{FF2B5EF4-FFF2-40B4-BE49-F238E27FC236}">
                  <a16:creationId xmlns:a16="http://schemas.microsoft.com/office/drawing/2014/main" id="{91BF7321-AEC7-2F4A-864E-DEFA30D175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7201" y="3536950"/>
              <a:ext cx="971347" cy="0"/>
            </a:xfrm>
            <a:prstGeom prst="line">
              <a:avLst/>
            </a:prstGeom>
            <a:noFill/>
            <a:ln w="41275" cap="rnd">
              <a:solidFill>
                <a:schemeClr val="accent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7" name="Line 19">
              <a:extLst>
                <a:ext uri="{FF2B5EF4-FFF2-40B4-BE49-F238E27FC236}">
                  <a16:creationId xmlns:a16="http://schemas.microsoft.com/office/drawing/2014/main" id="{A3E89035-046A-7D43-94C5-085A2C5573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87200" y="2527121"/>
              <a:ext cx="971347" cy="0"/>
            </a:xfrm>
            <a:prstGeom prst="line">
              <a:avLst/>
            </a:prstGeom>
            <a:noFill/>
            <a:ln w="41275" cap="rnd">
              <a:solidFill>
                <a:schemeClr val="accent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39CCE7-51E9-504B-88C8-9360F9EC31CB}"/>
              </a:ext>
            </a:extLst>
          </p:cNvPr>
          <p:cNvGrpSpPr/>
          <p:nvPr/>
        </p:nvGrpSpPr>
        <p:grpSpPr>
          <a:xfrm>
            <a:off x="1011027" y="1748813"/>
            <a:ext cx="2264707" cy="1884307"/>
            <a:chOff x="758270" y="1311610"/>
            <a:chExt cx="1698530" cy="1413230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EBDA120A-CB1C-5544-B20F-F96B0E9B1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270" y="1311610"/>
              <a:ext cx="727183" cy="1413230"/>
            </a:xfrm>
            <a:custGeom>
              <a:avLst/>
              <a:gdLst>
                <a:gd name="T0" fmla="*/ 548 w 548"/>
                <a:gd name="T1" fmla="*/ 149 h 1065"/>
                <a:gd name="T2" fmla="*/ 548 w 548"/>
                <a:gd name="T3" fmla="*/ 0 h 1065"/>
                <a:gd name="T4" fmla="*/ 0 w 548"/>
                <a:gd name="T5" fmla="*/ 532 h 1065"/>
                <a:gd name="T6" fmla="*/ 548 w 548"/>
                <a:gd name="T7" fmla="*/ 1065 h 1065"/>
                <a:gd name="T8" fmla="*/ 548 w 548"/>
                <a:gd name="T9" fmla="*/ 91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65">
                  <a:moveTo>
                    <a:pt x="548" y="149"/>
                  </a:moveTo>
                  <a:lnTo>
                    <a:pt x="548" y="0"/>
                  </a:lnTo>
                  <a:lnTo>
                    <a:pt x="0" y="532"/>
                  </a:lnTo>
                  <a:lnTo>
                    <a:pt x="548" y="1065"/>
                  </a:lnTo>
                  <a:lnTo>
                    <a:pt x="548" y="916"/>
                  </a:lnTo>
                </a:path>
              </a:pathLst>
            </a:custGeom>
            <a:noFill/>
            <a:ln w="41275" cap="rnd">
              <a:solidFill>
                <a:schemeClr val="accent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0" name="Line 15">
              <a:extLst>
                <a:ext uri="{FF2B5EF4-FFF2-40B4-BE49-F238E27FC236}">
                  <a16:creationId xmlns:a16="http://schemas.microsoft.com/office/drawing/2014/main" id="{4CC30362-B63A-BF43-B488-39F3443EC6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5453" y="1509330"/>
              <a:ext cx="971347" cy="0"/>
            </a:xfrm>
            <a:prstGeom prst="line">
              <a:avLst/>
            </a:prstGeom>
            <a:noFill/>
            <a:ln w="41275" cap="rnd">
              <a:solidFill>
                <a:schemeClr val="accent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11" name="Line 15">
              <a:extLst>
                <a:ext uri="{FF2B5EF4-FFF2-40B4-BE49-F238E27FC236}">
                  <a16:creationId xmlns:a16="http://schemas.microsoft.com/office/drawing/2014/main" id="{D2CAAEAB-3FD1-324F-91F3-10F82E93DF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5453" y="2527121"/>
              <a:ext cx="971347" cy="0"/>
            </a:xfrm>
            <a:prstGeom prst="line">
              <a:avLst/>
            </a:prstGeom>
            <a:noFill/>
            <a:ln w="41275" cap="rnd">
              <a:solidFill>
                <a:schemeClr val="accent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Trebuchet MS" panose="020B0703020202090204" pitchFamily="34" charset="0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AD617FF8-1000-3D41-80F8-63089ACB8BC6}"/>
              </a:ext>
            </a:extLst>
          </p:cNvPr>
          <p:cNvSpPr/>
          <p:nvPr/>
        </p:nvSpPr>
        <p:spPr>
          <a:xfrm>
            <a:off x="3294758" y="1648912"/>
            <a:ext cx="743989" cy="743989"/>
          </a:xfrm>
          <a:prstGeom prst="ellipse">
            <a:avLst/>
          </a:prstGeom>
          <a:solidFill>
            <a:schemeClr val="accent5">
              <a:alpha val="80000"/>
            </a:schemeClr>
          </a:solidFill>
          <a:ln w="412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Trebuchet MS" panose="020B0703020202090204" pitchFamily="34" charset="0"/>
              </a:rPr>
              <a:t>01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7BB244-3ECB-4E42-A5E9-3110E3CD2AC1}"/>
              </a:ext>
            </a:extLst>
          </p:cNvPr>
          <p:cNvSpPr/>
          <p:nvPr/>
        </p:nvSpPr>
        <p:spPr>
          <a:xfrm>
            <a:off x="8140419" y="4343939"/>
            <a:ext cx="743989" cy="743989"/>
          </a:xfrm>
          <a:prstGeom prst="ellipse">
            <a:avLst/>
          </a:prstGeom>
          <a:solidFill>
            <a:schemeClr val="accent5">
              <a:alpha val="80000"/>
            </a:schemeClr>
          </a:solidFill>
          <a:ln w="412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Trebuchet MS" panose="020B0703020202090204" pitchFamily="34" charset="0"/>
              </a:rPr>
              <a:t>02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60AE8D-BC48-AF4D-A419-9BEBC878884F}"/>
              </a:ext>
            </a:extLst>
          </p:cNvPr>
          <p:cNvSpPr/>
          <p:nvPr/>
        </p:nvSpPr>
        <p:spPr>
          <a:xfrm>
            <a:off x="4245309" y="1771368"/>
            <a:ext cx="5451091" cy="1148841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3200" dirty="0">
                <a:latin typeface="Trebuchet MS" panose="020B0703020202090204" pitchFamily="34" charset="0"/>
              </a:rPr>
              <a:t>Platform </a:t>
            </a:r>
            <a:r>
              <a:rPr lang="en-US" sz="3200" dirty="0">
                <a:solidFill>
                  <a:schemeClr val="accent5"/>
                </a:solidFill>
                <a:latin typeface="Trebuchet MS" panose="020B0703020202090204" pitchFamily="34" charset="0"/>
              </a:rPr>
              <a:t>[Core]</a:t>
            </a:r>
            <a:r>
              <a:rPr lang="ru-RU" sz="3200" dirty="0">
                <a:latin typeface="Trebuchet MS" panose="020B0703020202090204" pitchFamily="34" charset="0"/>
              </a:rPr>
              <a:t> </a:t>
            </a:r>
            <a:endParaRPr lang="en-US" sz="3200" dirty="0">
              <a:latin typeface="Trebuchet MS" panose="020B070302020209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Универсальная платформа полного жизненного цикла управления машинными данными: сбор</a:t>
            </a:r>
            <a:r>
              <a:rPr lang="en-US" sz="1467" dirty="0">
                <a:latin typeface="Trebuchet MS" panose="020B0703020202090204" pitchFamily="34" charset="0"/>
              </a:rPr>
              <a:t> </a:t>
            </a:r>
            <a:r>
              <a:rPr lang="en-US" sz="1467" b="1" dirty="0">
                <a:solidFill>
                  <a:schemeClr val="accent5"/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ru-RU" sz="1467" dirty="0">
                <a:latin typeface="Trebuchet MS" panose="020B0703020202090204" pitchFamily="34" charset="0"/>
                <a:sym typeface="Wingdings" pitchFamily="2" charset="2"/>
              </a:rPr>
              <a:t> хранение </a:t>
            </a:r>
            <a:r>
              <a:rPr lang="en-US" sz="1467" b="1" dirty="0">
                <a:solidFill>
                  <a:schemeClr val="accent5"/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ru-RU" sz="1467" dirty="0">
                <a:latin typeface="Trebuchet MS" panose="020B0703020202090204" pitchFamily="34" charset="0"/>
                <a:sym typeface="Wingdings" pitchFamily="2" charset="2"/>
              </a:rPr>
              <a:t> анализ </a:t>
            </a:r>
            <a:r>
              <a:rPr lang="en-US" sz="1467" b="1" dirty="0">
                <a:solidFill>
                  <a:schemeClr val="accent5"/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ru-RU" sz="1467" dirty="0">
                <a:latin typeface="Trebuchet MS" panose="020B0703020202090204" pitchFamily="34" charset="0"/>
                <a:sym typeface="Wingdings" pitchFamily="2" charset="2"/>
              </a:rPr>
              <a:t> визуализация </a:t>
            </a:r>
            <a:r>
              <a:rPr lang="en-US" sz="1467" b="1" dirty="0">
                <a:solidFill>
                  <a:schemeClr val="accent5"/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ru-RU" sz="1467" dirty="0">
                <a:latin typeface="Trebuchet MS" panose="020B0703020202090204" pitchFamily="34" charset="0"/>
                <a:sym typeface="Wingdings" pitchFamily="2" charset="2"/>
              </a:rPr>
              <a:t> реакция.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2D194A-62CC-3C47-931B-FDC4804DA5EE}"/>
              </a:ext>
            </a:extLst>
          </p:cNvPr>
          <p:cNvSpPr/>
          <p:nvPr/>
        </p:nvSpPr>
        <p:spPr>
          <a:xfrm>
            <a:off x="731404" y="4468973"/>
            <a:ext cx="7289149" cy="1148841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3200" dirty="0">
                <a:latin typeface="Trebuchet MS" panose="020B0703020202090204" pitchFamily="34" charset="0"/>
              </a:rPr>
              <a:t>Use Case</a:t>
            </a:r>
            <a:r>
              <a:rPr lang="ru-RU" sz="3200" dirty="0">
                <a:latin typeface="Trebuchet MS" panose="020B0703020202090204" pitchFamily="34" charset="0"/>
              </a:rPr>
              <a:t> </a:t>
            </a:r>
            <a:r>
              <a:rPr lang="en-US" sz="3200" dirty="0">
                <a:solidFill>
                  <a:schemeClr val="accent5"/>
                </a:solidFill>
                <a:latin typeface="Trebuchet MS" panose="020B0703020202090204" pitchFamily="34" charset="0"/>
              </a:rPr>
              <a:t>[</a:t>
            </a:r>
            <a:r>
              <a:rPr lang="ru-RU" sz="3200" dirty="0">
                <a:solidFill>
                  <a:schemeClr val="accent5"/>
                </a:solidFill>
                <a:latin typeface="Trebuchet MS" panose="020B0703020202090204" pitchFamily="34" charset="0"/>
              </a:rPr>
              <a:t>набор модулей</a:t>
            </a:r>
            <a:r>
              <a:rPr lang="en-US" sz="3200" dirty="0">
                <a:solidFill>
                  <a:schemeClr val="accent5"/>
                </a:solidFill>
                <a:latin typeface="Trebuchet MS" panose="020B0703020202090204" pitchFamily="34" charset="0"/>
              </a:rPr>
              <a:t>]</a:t>
            </a:r>
          </a:p>
          <a:p>
            <a:pPr algn="r"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Кейсы, решающие конкретные практические задачи клиентов: анализ операционной эффективности сотрудников, мониторинг ИТ-инфраструктуры, </a:t>
            </a:r>
            <a:r>
              <a:rPr lang="en-US" sz="1467" dirty="0">
                <a:latin typeface="Trebuchet MS" panose="020B0703020202090204" pitchFamily="34" charset="0"/>
              </a:rPr>
              <a:t>SIEM, </a:t>
            </a:r>
            <a:r>
              <a:rPr lang="ru-RU" sz="1467" dirty="0">
                <a:latin typeface="Trebuchet MS" panose="020B0703020202090204" pitchFamily="34" charset="0"/>
              </a:rPr>
              <a:t>анализ бизнес-процесса, мониторинг среды контейнеризации и пр. 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16" name="Freeform 33">
            <a:extLst>
              <a:ext uri="{FF2B5EF4-FFF2-40B4-BE49-F238E27FC236}">
                <a16:creationId xmlns:a16="http://schemas.microsoft.com/office/drawing/2014/main" id="{D4A1D84B-9BF1-7140-96D0-38C169EFAD2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59260" y="2344264"/>
            <a:ext cx="650619" cy="632000"/>
          </a:xfrm>
          <a:custGeom>
            <a:avLst/>
            <a:gdLst>
              <a:gd name="T0" fmla="*/ 637 w 826"/>
              <a:gd name="T1" fmla="*/ 523 h 802"/>
              <a:gd name="T2" fmla="*/ 663 w 826"/>
              <a:gd name="T3" fmla="*/ 472 h 802"/>
              <a:gd name="T4" fmla="*/ 573 w 826"/>
              <a:gd name="T5" fmla="*/ 536 h 802"/>
              <a:gd name="T6" fmla="*/ 597 w 826"/>
              <a:gd name="T7" fmla="*/ 320 h 802"/>
              <a:gd name="T8" fmla="*/ 765 w 826"/>
              <a:gd name="T9" fmla="*/ 281 h 802"/>
              <a:gd name="T10" fmla="*/ 786 w 826"/>
              <a:gd name="T11" fmla="*/ 91 h 802"/>
              <a:gd name="T12" fmla="*/ 706 w 826"/>
              <a:gd name="T13" fmla="*/ 160 h 802"/>
              <a:gd name="T14" fmla="*/ 654 w 826"/>
              <a:gd name="T15" fmla="*/ 109 h 802"/>
              <a:gd name="T16" fmla="*/ 724 w 826"/>
              <a:gd name="T17" fmla="*/ 28 h 802"/>
              <a:gd name="T18" fmla="*/ 649 w 826"/>
              <a:gd name="T19" fmla="*/ 2 h 802"/>
              <a:gd name="T20" fmla="*/ 494 w 826"/>
              <a:gd name="T21" fmla="*/ 218 h 802"/>
              <a:gd name="T22" fmla="*/ 185 w 826"/>
              <a:gd name="T23" fmla="*/ 148 h 802"/>
              <a:gd name="T24" fmla="*/ 203 w 826"/>
              <a:gd name="T25" fmla="*/ 123 h 802"/>
              <a:gd name="T26" fmla="*/ 95 w 826"/>
              <a:gd name="T27" fmla="*/ 7 h 802"/>
              <a:gd name="T28" fmla="*/ 18 w 826"/>
              <a:gd name="T29" fmla="*/ 58 h 802"/>
              <a:gd name="T30" fmla="*/ 18 w 826"/>
              <a:gd name="T31" fmla="*/ 84 h 802"/>
              <a:gd name="T32" fmla="*/ 134 w 826"/>
              <a:gd name="T33" fmla="*/ 192 h 802"/>
              <a:gd name="T34" fmla="*/ 160 w 826"/>
              <a:gd name="T35" fmla="*/ 174 h 802"/>
              <a:gd name="T36" fmla="*/ 228 w 826"/>
              <a:gd name="T37" fmla="*/ 483 h 802"/>
              <a:gd name="T38" fmla="*/ 61 w 826"/>
              <a:gd name="T39" fmla="*/ 522 h 802"/>
              <a:gd name="T40" fmla="*/ 39 w 826"/>
              <a:gd name="T41" fmla="*/ 713 h 802"/>
              <a:gd name="T42" fmla="*/ 120 w 826"/>
              <a:gd name="T43" fmla="*/ 643 h 802"/>
              <a:gd name="T44" fmla="*/ 171 w 826"/>
              <a:gd name="T45" fmla="*/ 695 h 802"/>
              <a:gd name="T46" fmla="*/ 102 w 826"/>
              <a:gd name="T47" fmla="*/ 775 h 802"/>
              <a:gd name="T48" fmla="*/ 176 w 826"/>
              <a:gd name="T49" fmla="*/ 802 h 802"/>
              <a:gd name="T50" fmla="*/ 331 w 826"/>
              <a:gd name="T51" fmla="*/ 586 h 802"/>
              <a:gd name="T52" fmla="*/ 547 w 826"/>
              <a:gd name="T53" fmla="*/ 562 h 802"/>
              <a:gd name="T54" fmla="*/ 483 w 826"/>
              <a:gd name="T55" fmla="*/ 652 h 802"/>
              <a:gd name="T56" fmla="*/ 509 w 826"/>
              <a:gd name="T57" fmla="*/ 652 h 802"/>
              <a:gd name="T58" fmla="*/ 689 w 826"/>
              <a:gd name="T59" fmla="*/ 780 h 802"/>
              <a:gd name="T60" fmla="*/ 791 w 826"/>
              <a:gd name="T61" fmla="*/ 780 h 802"/>
              <a:gd name="T62" fmla="*/ 791 w 826"/>
              <a:gd name="T63" fmla="*/ 677 h 802"/>
              <a:gd name="T64" fmla="*/ 57 w 826"/>
              <a:gd name="T65" fmla="*/ 71 h 802"/>
              <a:gd name="T66" fmla="*/ 160 w 826"/>
              <a:gd name="T67" fmla="*/ 123 h 802"/>
              <a:gd name="T68" fmla="*/ 297 w 826"/>
              <a:gd name="T69" fmla="*/ 568 h 802"/>
              <a:gd name="T70" fmla="*/ 266 w 826"/>
              <a:gd name="T71" fmla="*/ 728 h 802"/>
              <a:gd name="T72" fmla="*/ 154 w 826"/>
              <a:gd name="T73" fmla="*/ 763 h 802"/>
              <a:gd name="T74" fmla="*/ 207 w 826"/>
              <a:gd name="T75" fmla="*/ 702 h 802"/>
              <a:gd name="T76" fmla="*/ 189 w 826"/>
              <a:gd name="T77" fmla="*/ 607 h 802"/>
              <a:gd name="T78" fmla="*/ 99 w 826"/>
              <a:gd name="T79" fmla="*/ 612 h 802"/>
              <a:gd name="T80" fmla="*/ 86 w 826"/>
              <a:gd name="T81" fmla="*/ 548 h 802"/>
              <a:gd name="T82" fmla="*/ 226 w 826"/>
              <a:gd name="T83" fmla="*/ 521 h 802"/>
              <a:gd name="T84" fmla="*/ 528 w 826"/>
              <a:gd name="T85" fmla="*/ 235 h 802"/>
              <a:gd name="T86" fmla="*/ 559 w 826"/>
              <a:gd name="T87" fmla="*/ 75 h 802"/>
              <a:gd name="T88" fmla="*/ 671 w 826"/>
              <a:gd name="T89" fmla="*/ 40 h 802"/>
              <a:gd name="T90" fmla="*/ 618 w 826"/>
              <a:gd name="T91" fmla="*/ 101 h 802"/>
              <a:gd name="T92" fmla="*/ 636 w 826"/>
              <a:gd name="T93" fmla="*/ 196 h 802"/>
              <a:gd name="T94" fmla="*/ 726 w 826"/>
              <a:gd name="T95" fmla="*/ 191 h 802"/>
              <a:gd name="T96" fmla="*/ 739 w 826"/>
              <a:gd name="T97" fmla="*/ 255 h 802"/>
              <a:gd name="T98" fmla="*/ 599 w 826"/>
              <a:gd name="T99" fmla="*/ 283 h 802"/>
              <a:gd name="T100" fmla="*/ 297 w 826"/>
              <a:gd name="T101" fmla="*/ 568 h 802"/>
              <a:gd name="T102" fmla="*/ 714 w 826"/>
              <a:gd name="T103" fmla="*/ 755 h 802"/>
              <a:gd name="T104" fmla="*/ 611 w 826"/>
              <a:gd name="T105" fmla="*/ 549 h 802"/>
              <a:gd name="T106" fmla="*/ 776 w 826"/>
              <a:gd name="T107" fmla="*/ 729 h 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26" h="802">
                <a:moveTo>
                  <a:pt x="791" y="677"/>
                </a:moveTo>
                <a:cubicBezTo>
                  <a:pt x="637" y="523"/>
                  <a:pt x="637" y="523"/>
                  <a:pt x="637" y="523"/>
                </a:cubicBezTo>
                <a:cubicBezTo>
                  <a:pt x="663" y="498"/>
                  <a:pt x="663" y="498"/>
                  <a:pt x="663" y="498"/>
                </a:cubicBezTo>
                <a:cubicBezTo>
                  <a:pt x="670" y="490"/>
                  <a:pt x="670" y="479"/>
                  <a:pt x="663" y="472"/>
                </a:cubicBezTo>
                <a:cubicBezTo>
                  <a:pt x="656" y="465"/>
                  <a:pt x="644" y="465"/>
                  <a:pt x="637" y="472"/>
                </a:cubicBezTo>
                <a:cubicBezTo>
                  <a:pt x="573" y="536"/>
                  <a:pt x="573" y="536"/>
                  <a:pt x="573" y="536"/>
                </a:cubicBezTo>
                <a:cubicBezTo>
                  <a:pt x="477" y="440"/>
                  <a:pt x="477" y="440"/>
                  <a:pt x="477" y="440"/>
                </a:cubicBezTo>
                <a:cubicBezTo>
                  <a:pt x="597" y="320"/>
                  <a:pt x="597" y="320"/>
                  <a:pt x="597" y="320"/>
                </a:cubicBezTo>
                <a:cubicBezTo>
                  <a:pt x="614" y="326"/>
                  <a:pt x="631" y="329"/>
                  <a:pt x="649" y="329"/>
                </a:cubicBezTo>
                <a:cubicBezTo>
                  <a:pt x="693" y="329"/>
                  <a:pt x="734" y="312"/>
                  <a:pt x="765" y="281"/>
                </a:cubicBezTo>
                <a:cubicBezTo>
                  <a:pt x="812" y="234"/>
                  <a:pt x="826" y="163"/>
                  <a:pt x="800" y="102"/>
                </a:cubicBezTo>
                <a:cubicBezTo>
                  <a:pt x="797" y="96"/>
                  <a:pt x="792" y="92"/>
                  <a:pt x="786" y="91"/>
                </a:cubicBezTo>
                <a:cubicBezTo>
                  <a:pt x="780" y="90"/>
                  <a:pt x="774" y="92"/>
                  <a:pt x="770" y="96"/>
                </a:cubicBezTo>
                <a:cubicBezTo>
                  <a:pt x="706" y="160"/>
                  <a:pt x="706" y="160"/>
                  <a:pt x="706" y="160"/>
                </a:cubicBezTo>
                <a:cubicBezTo>
                  <a:pt x="654" y="160"/>
                  <a:pt x="654" y="160"/>
                  <a:pt x="654" y="160"/>
                </a:cubicBezTo>
                <a:cubicBezTo>
                  <a:pt x="654" y="109"/>
                  <a:pt x="654" y="109"/>
                  <a:pt x="654" y="109"/>
                </a:cubicBezTo>
                <a:cubicBezTo>
                  <a:pt x="719" y="44"/>
                  <a:pt x="719" y="44"/>
                  <a:pt x="719" y="44"/>
                </a:cubicBezTo>
                <a:cubicBezTo>
                  <a:pt x="723" y="40"/>
                  <a:pt x="725" y="34"/>
                  <a:pt x="724" y="28"/>
                </a:cubicBezTo>
                <a:cubicBezTo>
                  <a:pt x="722" y="22"/>
                  <a:pt x="718" y="17"/>
                  <a:pt x="713" y="15"/>
                </a:cubicBezTo>
                <a:cubicBezTo>
                  <a:pt x="692" y="6"/>
                  <a:pt x="671" y="2"/>
                  <a:pt x="649" y="2"/>
                </a:cubicBezTo>
                <a:cubicBezTo>
                  <a:pt x="605" y="2"/>
                  <a:pt x="564" y="19"/>
                  <a:pt x="533" y="50"/>
                </a:cubicBezTo>
                <a:cubicBezTo>
                  <a:pt x="489" y="94"/>
                  <a:pt x="474" y="159"/>
                  <a:pt x="494" y="218"/>
                </a:cubicBezTo>
                <a:cubicBezTo>
                  <a:pt x="374" y="337"/>
                  <a:pt x="374" y="337"/>
                  <a:pt x="374" y="337"/>
                </a:cubicBezTo>
                <a:cubicBezTo>
                  <a:pt x="185" y="148"/>
                  <a:pt x="185" y="148"/>
                  <a:pt x="185" y="148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201" y="132"/>
                  <a:pt x="203" y="128"/>
                  <a:pt x="203" y="123"/>
                </a:cubicBezTo>
                <a:cubicBezTo>
                  <a:pt x="203" y="118"/>
                  <a:pt x="201" y="113"/>
                  <a:pt x="198" y="110"/>
                </a:cubicBezTo>
                <a:cubicBezTo>
                  <a:pt x="95" y="7"/>
                  <a:pt x="95" y="7"/>
                  <a:pt x="95" y="7"/>
                </a:cubicBezTo>
                <a:cubicBezTo>
                  <a:pt x="88" y="0"/>
                  <a:pt x="77" y="0"/>
                  <a:pt x="70" y="7"/>
                </a:cubicBezTo>
                <a:cubicBezTo>
                  <a:pt x="18" y="58"/>
                  <a:pt x="18" y="58"/>
                  <a:pt x="18" y="58"/>
                </a:cubicBezTo>
                <a:cubicBezTo>
                  <a:pt x="15" y="62"/>
                  <a:pt x="13" y="66"/>
                  <a:pt x="13" y="71"/>
                </a:cubicBezTo>
                <a:cubicBezTo>
                  <a:pt x="13" y="76"/>
                  <a:pt x="15" y="81"/>
                  <a:pt x="18" y="84"/>
                </a:cubicBezTo>
                <a:cubicBezTo>
                  <a:pt x="121" y="187"/>
                  <a:pt x="121" y="187"/>
                  <a:pt x="121" y="187"/>
                </a:cubicBezTo>
                <a:cubicBezTo>
                  <a:pt x="124" y="191"/>
                  <a:pt x="129" y="192"/>
                  <a:pt x="134" y="192"/>
                </a:cubicBezTo>
                <a:cubicBezTo>
                  <a:pt x="138" y="192"/>
                  <a:pt x="143" y="191"/>
                  <a:pt x="147" y="187"/>
                </a:cubicBezTo>
                <a:cubicBezTo>
                  <a:pt x="160" y="174"/>
                  <a:pt x="160" y="174"/>
                  <a:pt x="160" y="174"/>
                </a:cubicBezTo>
                <a:cubicBezTo>
                  <a:pt x="348" y="363"/>
                  <a:pt x="348" y="363"/>
                  <a:pt x="348" y="363"/>
                </a:cubicBezTo>
                <a:cubicBezTo>
                  <a:pt x="228" y="483"/>
                  <a:pt x="228" y="483"/>
                  <a:pt x="228" y="483"/>
                </a:cubicBezTo>
                <a:cubicBezTo>
                  <a:pt x="212" y="477"/>
                  <a:pt x="194" y="475"/>
                  <a:pt x="176" y="475"/>
                </a:cubicBezTo>
                <a:cubicBezTo>
                  <a:pt x="133" y="475"/>
                  <a:pt x="91" y="492"/>
                  <a:pt x="61" y="522"/>
                </a:cubicBezTo>
                <a:cubicBezTo>
                  <a:pt x="13" y="570"/>
                  <a:pt x="0" y="640"/>
                  <a:pt x="26" y="702"/>
                </a:cubicBezTo>
                <a:cubicBezTo>
                  <a:pt x="28" y="707"/>
                  <a:pt x="33" y="711"/>
                  <a:pt x="39" y="713"/>
                </a:cubicBezTo>
                <a:cubicBezTo>
                  <a:pt x="45" y="714"/>
                  <a:pt x="51" y="712"/>
                  <a:pt x="55" y="708"/>
                </a:cubicBezTo>
                <a:cubicBezTo>
                  <a:pt x="120" y="643"/>
                  <a:pt x="120" y="643"/>
                  <a:pt x="120" y="643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95"/>
                  <a:pt x="171" y="695"/>
                  <a:pt x="171" y="695"/>
                </a:cubicBezTo>
                <a:cubicBezTo>
                  <a:pt x="107" y="759"/>
                  <a:pt x="107" y="759"/>
                  <a:pt x="107" y="759"/>
                </a:cubicBezTo>
                <a:cubicBezTo>
                  <a:pt x="102" y="763"/>
                  <a:pt x="101" y="769"/>
                  <a:pt x="102" y="775"/>
                </a:cubicBezTo>
                <a:cubicBezTo>
                  <a:pt x="103" y="781"/>
                  <a:pt x="107" y="786"/>
                  <a:pt x="113" y="789"/>
                </a:cubicBezTo>
                <a:cubicBezTo>
                  <a:pt x="133" y="797"/>
                  <a:pt x="154" y="802"/>
                  <a:pt x="176" y="802"/>
                </a:cubicBezTo>
                <a:cubicBezTo>
                  <a:pt x="220" y="802"/>
                  <a:pt x="261" y="785"/>
                  <a:pt x="292" y="754"/>
                </a:cubicBezTo>
                <a:cubicBezTo>
                  <a:pt x="336" y="709"/>
                  <a:pt x="351" y="645"/>
                  <a:pt x="331" y="586"/>
                </a:cubicBezTo>
                <a:cubicBezTo>
                  <a:pt x="451" y="466"/>
                  <a:pt x="451" y="466"/>
                  <a:pt x="451" y="466"/>
                </a:cubicBezTo>
                <a:cubicBezTo>
                  <a:pt x="547" y="562"/>
                  <a:pt x="547" y="562"/>
                  <a:pt x="547" y="562"/>
                </a:cubicBezTo>
                <a:cubicBezTo>
                  <a:pt x="483" y="626"/>
                  <a:pt x="483" y="626"/>
                  <a:pt x="483" y="626"/>
                </a:cubicBezTo>
                <a:cubicBezTo>
                  <a:pt x="476" y="633"/>
                  <a:pt x="476" y="645"/>
                  <a:pt x="483" y="652"/>
                </a:cubicBezTo>
                <a:cubicBezTo>
                  <a:pt x="486" y="655"/>
                  <a:pt x="491" y="657"/>
                  <a:pt x="496" y="657"/>
                </a:cubicBezTo>
                <a:cubicBezTo>
                  <a:pt x="500" y="657"/>
                  <a:pt x="505" y="655"/>
                  <a:pt x="509" y="652"/>
                </a:cubicBezTo>
                <a:cubicBezTo>
                  <a:pt x="534" y="626"/>
                  <a:pt x="534" y="626"/>
                  <a:pt x="534" y="626"/>
                </a:cubicBezTo>
                <a:cubicBezTo>
                  <a:pt x="689" y="780"/>
                  <a:pt x="689" y="780"/>
                  <a:pt x="689" y="780"/>
                </a:cubicBezTo>
                <a:cubicBezTo>
                  <a:pt x="702" y="794"/>
                  <a:pt x="721" y="802"/>
                  <a:pt x="740" y="802"/>
                </a:cubicBezTo>
                <a:cubicBezTo>
                  <a:pt x="759" y="802"/>
                  <a:pt x="778" y="794"/>
                  <a:pt x="791" y="780"/>
                </a:cubicBezTo>
                <a:cubicBezTo>
                  <a:pt x="805" y="767"/>
                  <a:pt x="813" y="748"/>
                  <a:pt x="813" y="729"/>
                </a:cubicBezTo>
                <a:cubicBezTo>
                  <a:pt x="813" y="709"/>
                  <a:pt x="805" y="691"/>
                  <a:pt x="791" y="677"/>
                </a:cubicBezTo>
                <a:close/>
                <a:moveTo>
                  <a:pt x="134" y="148"/>
                </a:moveTo>
                <a:cubicBezTo>
                  <a:pt x="57" y="71"/>
                  <a:pt x="57" y="71"/>
                  <a:pt x="57" y="71"/>
                </a:cubicBezTo>
                <a:cubicBezTo>
                  <a:pt x="82" y="46"/>
                  <a:pt x="82" y="46"/>
                  <a:pt x="82" y="46"/>
                </a:cubicBezTo>
                <a:cubicBezTo>
                  <a:pt x="160" y="123"/>
                  <a:pt x="160" y="123"/>
                  <a:pt x="160" y="123"/>
                </a:cubicBezTo>
                <a:lnTo>
                  <a:pt x="134" y="148"/>
                </a:lnTo>
                <a:close/>
                <a:moveTo>
                  <a:pt x="297" y="568"/>
                </a:moveTo>
                <a:cubicBezTo>
                  <a:pt x="292" y="574"/>
                  <a:pt x="291" y="582"/>
                  <a:pt x="293" y="588"/>
                </a:cubicBezTo>
                <a:cubicBezTo>
                  <a:pt x="314" y="636"/>
                  <a:pt x="303" y="691"/>
                  <a:pt x="266" y="728"/>
                </a:cubicBezTo>
                <a:cubicBezTo>
                  <a:pt x="242" y="752"/>
                  <a:pt x="210" y="765"/>
                  <a:pt x="176" y="765"/>
                </a:cubicBezTo>
                <a:cubicBezTo>
                  <a:pt x="169" y="765"/>
                  <a:pt x="161" y="765"/>
                  <a:pt x="154" y="763"/>
                </a:cubicBezTo>
                <a:cubicBezTo>
                  <a:pt x="202" y="715"/>
                  <a:pt x="202" y="715"/>
                  <a:pt x="202" y="715"/>
                </a:cubicBezTo>
                <a:cubicBezTo>
                  <a:pt x="205" y="712"/>
                  <a:pt x="207" y="707"/>
                  <a:pt x="207" y="702"/>
                </a:cubicBezTo>
                <a:cubicBezTo>
                  <a:pt x="207" y="625"/>
                  <a:pt x="207" y="625"/>
                  <a:pt x="207" y="625"/>
                </a:cubicBezTo>
                <a:cubicBezTo>
                  <a:pt x="207" y="615"/>
                  <a:pt x="199" y="607"/>
                  <a:pt x="189" y="607"/>
                </a:cubicBezTo>
                <a:cubicBezTo>
                  <a:pt x="112" y="607"/>
                  <a:pt x="112" y="607"/>
                  <a:pt x="112" y="607"/>
                </a:cubicBezTo>
                <a:cubicBezTo>
                  <a:pt x="107" y="607"/>
                  <a:pt x="103" y="609"/>
                  <a:pt x="99" y="612"/>
                </a:cubicBezTo>
                <a:cubicBezTo>
                  <a:pt x="51" y="661"/>
                  <a:pt x="51" y="661"/>
                  <a:pt x="51" y="661"/>
                </a:cubicBezTo>
                <a:cubicBezTo>
                  <a:pt x="44" y="620"/>
                  <a:pt x="56" y="578"/>
                  <a:pt x="86" y="548"/>
                </a:cubicBezTo>
                <a:cubicBezTo>
                  <a:pt x="110" y="524"/>
                  <a:pt x="142" y="511"/>
                  <a:pt x="176" y="511"/>
                </a:cubicBezTo>
                <a:cubicBezTo>
                  <a:pt x="193" y="511"/>
                  <a:pt x="210" y="514"/>
                  <a:pt x="226" y="521"/>
                </a:cubicBezTo>
                <a:cubicBezTo>
                  <a:pt x="233" y="524"/>
                  <a:pt x="241" y="522"/>
                  <a:pt x="246" y="517"/>
                </a:cubicBezTo>
                <a:cubicBezTo>
                  <a:pt x="528" y="235"/>
                  <a:pt x="528" y="235"/>
                  <a:pt x="528" y="235"/>
                </a:cubicBezTo>
                <a:cubicBezTo>
                  <a:pt x="533" y="230"/>
                  <a:pt x="535" y="222"/>
                  <a:pt x="532" y="215"/>
                </a:cubicBezTo>
                <a:cubicBezTo>
                  <a:pt x="512" y="167"/>
                  <a:pt x="522" y="112"/>
                  <a:pt x="559" y="75"/>
                </a:cubicBezTo>
                <a:cubicBezTo>
                  <a:pt x="583" y="51"/>
                  <a:pt x="615" y="38"/>
                  <a:pt x="649" y="38"/>
                </a:cubicBezTo>
                <a:cubicBezTo>
                  <a:pt x="657" y="38"/>
                  <a:pt x="664" y="39"/>
                  <a:pt x="671" y="40"/>
                </a:cubicBezTo>
                <a:cubicBezTo>
                  <a:pt x="623" y="88"/>
                  <a:pt x="623" y="88"/>
                  <a:pt x="623" y="88"/>
                </a:cubicBezTo>
                <a:cubicBezTo>
                  <a:pt x="620" y="92"/>
                  <a:pt x="618" y="96"/>
                  <a:pt x="618" y="101"/>
                </a:cubicBezTo>
                <a:cubicBezTo>
                  <a:pt x="618" y="178"/>
                  <a:pt x="618" y="178"/>
                  <a:pt x="618" y="178"/>
                </a:cubicBezTo>
                <a:cubicBezTo>
                  <a:pt x="618" y="188"/>
                  <a:pt x="626" y="196"/>
                  <a:pt x="636" y="196"/>
                </a:cubicBezTo>
                <a:cubicBezTo>
                  <a:pt x="713" y="196"/>
                  <a:pt x="713" y="196"/>
                  <a:pt x="713" y="196"/>
                </a:cubicBezTo>
                <a:cubicBezTo>
                  <a:pt x="718" y="196"/>
                  <a:pt x="723" y="195"/>
                  <a:pt x="726" y="191"/>
                </a:cubicBezTo>
                <a:cubicBezTo>
                  <a:pt x="774" y="143"/>
                  <a:pt x="774" y="143"/>
                  <a:pt x="774" y="143"/>
                </a:cubicBezTo>
                <a:cubicBezTo>
                  <a:pt x="782" y="183"/>
                  <a:pt x="769" y="225"/>
                  <a:pt x="739" y="255"/>
                </a:cubicBezTo>
                <a:cubicBezTo>
                  <a:pt x="715" y="279"/>
                  <a:pt x="683" y="293"/>
                  <a:pt x="649" y="293"/>
                </a:cubicBezTo>
                <a:cubicBezTo>
                  <a:pt x="632" y="293"/>
                  <a:pt x="615" y="289"/>
                  <a:pt x="599" y="283"/>
                </a:cubicBezTo>
                <a:cubicBezTo>
                  <a:pt x="593" y="280"/>
                  <a:pt x="585" y="281"/>
                  <a:pt x="579" y="286"/>
                </a:cubicBezTo>
                <a:lnTo>
                  <a:pt x="297" y="568"/>
                </a:lnTo>
                <a:close/>
                <a:moveTo>
                  <a:pt x="766" y="755"/>
                </a:moveTo>
                <a:cubicBezTo>
                  <a:pt x="752" y="768"/>
                  <a:pt x="728" y="768"/>
                  <a:pt x="714" y="755"/>
                </a:cubicBezTo>
                <a:cubicBezTo>
                  <a:pt x="560" y="600"/>
                  <a:pt x="560" y="600"/>
                  <a:pt x="560" y="600"/>
                </a:cubicBezTo>
                <a:cubicBezTo>
                  <a:pt x="611" y="549"/>
                  <a:pt x="611" y="549"/>
                  <a:pt x="611" y="549"/>
                </a:cubicBezTo>
                <a:cubicBezTo>
                  <a:pt x="766" y="703"/>
                  <a:pt x="766" y="703"/>
                  <a:pt x="766" y="703"/>
                </a:cubicBezTo>
                <a:cubicBezTo>
                  <a:pt x="773" y="710"/>
                  <a:pt x="776" y="719"/>
                  <a:pt x="776" y="729"/>
                </a:cubicBezTo>
                <a:cubicBezTo>
                  <a:pt x="776" y="739"/>
                  <a:pt x="773" y="748"/>
                  <a:pt x="766" y="7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id="{AB4AB6EE-CB3E-DF4D-A48A-F29BFA6C6F8D}"/>
              </a:ext>
            </a:extLst>
          </p:cNvPr>
          <p:cNvSpPr>
            <a:spLocks noEditPoints="1"/>
          </p:cNvSpPr>
          <p:nvPr/>
        </p:nvSpPr>
        <p:spPr bwMode="auto">
          <a:xfrm>
            <a:off x="9833408" y="3727723"/>
            <a:ext cx="631077" cy="629984"/>
          </a:xfrm>
          <a:custGeom>
            <a:avLst/>
            <a:gdLst>
              <a:gd name="T0" fmla="*/ 350 w 800"/>
              <a:gd name="T1" fmla="*/ 639 h 798"/>
              <a:gd name="T2" fmla="*/ 270 w 800"/>
              <a:gd name="T3" fmla="*/ 719 h 798"/>
              <a:gd name="T4" fmla="*/ 350 w 800"/>
              <a:gd name="T5" fmla="*/ 798 h 798"/>
              <a:gd name="T6" fmla="*/ 430 w 800"/>
              <a:gd name="T7" fmla="*/ 719 h 798"/>
              <a:gd name="T8" fmla="*/ 350 w 800"/>
              <a:gd name="T9" fmla="*/ 639 h 798"/>
              <a:gd name="T10" fmla="*/ 350 w 800"/>
              <a:gd name="T11" fmla="*/ 763 h 798"/>
              <a:gd name="T12" fmla="*/ 306 w 800"/>
              <a:gd name="T13" fmla="*/ 719 h 798"/>
              <a:gd name="T14" fmla="*/ 350 w 800"/>
              <a:gd name="T15" fmla="*/ 674 h 798"/>
              <a:gd name="T16" fmla="*/ 394 w 800"/>
              <a:gd name="T17" fmla="*/ 719 h 798"/>
              <a:gd name="T18" fmla="*/ 350 w 800"/>
              <a:gd name="T19" fmla="*/ 763 h 798"/>
              <a:gd name="T20" fmla="*/ 600 w 800"/>
              <a:gd name="T21" fmla="*/ 639 h 798"/>
              <a:gd name="T22" fmla="*/ 520 w 800"/>
              <a:gd name="T23" fmla="*/ 719 h 798"/>
              <a:gd name="T24" fmla="*/ 600 w 800"/>
              <a:gd name="T25" fmla="*/ 798 h 798"/>
              <a:gd name="T26" fmla="*/ 680 w 800"/>
              <a:gd name="T27" fmla="*/ 719 h 798"/>
              <a:gd name="T28" fmla="*/ 600 w 800"/>
              <a:gd name="T29" fmla="*/ 639 h 798"/>
              <a:gd name="T30" fmla="*/ 600 w 800"/>
              <a:gd name="T31" fmla="*/ 763 h 798"/>
              <a:gd name="T32" fmla="*/ 556 w 800"/>
              <a:gd name="T33" fmla="*/ 719 h 798"/>
              <a:gd name="T34" fmla="*/ 600 w 800"/>
              <a:gd name="T35" fmla="*/ 674 h 798"/>
              <a:gd name="T36" fmla="*/ 645 w 800"/>
              <a:gd name="T37" fmla="*/ 719 h 798"/>
              <a:gd name="T38" fmla="*/ 600 w 800"/>
              <a:gd name="T39" fmla="*/ 763 h 798"/>
              <a:gd name="T40" fmla="*/ 796 w 800"/>
              <a:gd name="T41" fmla="*/ 202 h 798"/>
              <a:gd name="T42" fmla="*/ 782 w 800"/>
              <a:gd name="T43" fmla="*/ 195 h 798"/>
              <a:gd name="T44" fmla="*/ 182 w 800"/>
              <a:gd name="T45" fmla="*/ 195 h 798"/>
              <a:gd name="T46" fmla="*/ 132 w 800"/>
              <a:gd name="T47" fmla="*/ 13 h 798"/>
              <a:gd name="T48" fmla="*/ 132 w 800"/>
              <a:gd name="T49" fmla="*/ 12 h 798"/>
              <a:gd name="T50" fmla="*/ 130 w 800"/>
              <a:gd name="T51" fmla="*/ 8 h 798"/>
              <a:gd name="T52" fmla="*/ 128 w 800"/>
              <a:gd name="T53" fmla="*/ 6 h 798"/>
              <a:gd name="T54" fmla="*/ 126 w 800"/>
              <a:gd name="T55" fmla="*/ 3 h 798"/>
              <a:gd name="T56" fmla="*/ 123 w 800"/>
              <a:gd name="T57" fmla="*/ 2 h 798"/>
              <a:gd name="T58" fmla="*/ 120 w 800"/>
              <a:gd name="T59" fmla="*/ 0 h 798"/>
              <a:gd name="T60" fmla="*/ 116 w 800"/>
              <a:gd name="T61" fmla="*/ 0 h 798"/>
              <a:gd name="T62" fmla="*/ 115 w 800"/>
              <a:gd name="T63" fmla="*/ 0 h 798"/>
              <a:gd name="T64" fmla="*/ 17 w 800"/>
              <a:gd name="T65" fmla="*/ 0 h 798"/>
              <a:gd name="T66" fmla="*/ 0 w 800"/>
              <a:gd name="T67" fmla="*/ 17 h 798"/>
              <a:gd name="T68" fmla="*/ 17 w 800"/>
              <a:gd name="T69" fmla="*/ 35 h 798"/>
              <a:gd name="T70" fmla="*/ 102 w 800"/>
              <a:gd name="T71" fmla="*/ 35 h 798"/>
              <a:gd name="T72" fmla="*/ 151 w 800"/>
              <a:gd name="T73" fmla="*/ 217 h 798"/>
              <a:gd name="T74" fmla="*/ 240 w 800"/>
              <a:gd name="T75" fmla="*/ 576 h 798"/>
              <a:gd name="T76" fmla="*/ 257 w 800"/>
              <a:gd name="T77" fmla="*/ 590 h 798"/>
              <a:gd name="T78" fmla="*/ 693 w 800"/>
              <a:gd name="T79" fmla="*/ 590 h 798"/>
              <a:gd name="T80" fmla="*/ 710 w 800"/>
              <a:gd name="T81" fmla="*/ 576 h 798"/>
              <a:gd name="T82" fmla="*/ 799 w 800"/>
              <a:gd name="T83" fmla="*/ 217 h 798"/>
              <a:gd name="T84" fmla="*/ 796 w 800"/>
              <a:gd name="T85" fmla="*/ 202 h 798"/>
              <a:gd name="T86" fmla="*/ 679 w 800"/>
              <a:gd name="T87" fmla="*/ 554 h 798"/>
              <a:gd name="T88" fmla="*/ 271 w 800"/>
              <a:gd name="T89" fmla="*/ 554 h 798"/>
              <a:gd name="T90" fmla="*/ 191 w 800"/>
              <a:gd name="T91" fmla="*/ 230 h 798"/>
              <a:gd name="T92" fmla="*/ 759 w 800"/>
              <a:gd name="T93" fmla="*/ 230 h 798"/>
              <a:gd name="T94" fmla="*/ 679 w 800"/>
              <a:gd name="T95" fmla="*/ 554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00" h="798">
                <a:moveTo>
                  <a:pt x="350" y="639"/>
                </a:moveTo>
                <a:cubicBezTo>
                  <a:pt x="306" y="639"/>
                  <a:pt x="270" y="675"/>
                  <a:pt x="270" y="719"/>
                </a:cubicBezTo>
                <a:cubicBezTo>
                  <a:pt x="270" y="763"/>
                  <a:pt x="306" y="798"/>
                  <a:pt x="350" y="798"/>
                </a:cubicBezTo>
                <a:cubicBezTo>
                  <a:pt x="394" y="798"/>
                  <a:pt x="430" y="763"/>
                  <a:pt x="430" y="719"/>
                </a:cubicBezTo>
                <a:cubicBezTo>
                  <a:pt x="430" y="675"/>
                  <a:pt x="394" y="639"/>
                  <a:pt x="350" y="639"/>
                </a:cubicBezTo>
                <a:close/>
                <a:moveTo>
                  <a:pt x="350" y="763"/>
                </a:moveTo>
                <a:cubicBezTo>
                  <a:pt x="325" y="763"/>
                  <a:pt x="306" y="743"/>
                  <a:pt x="306" y="719"/>
                </a:cubicBezTo>
                <a:cubicBezTo>
                  <a:pt x="306" y="694"/>
                  <a:pt x="325" y="674"/>
                  <a:pt x="350" y="674"/>
                </a:cubicBezTo>
                <a:cubicBezTo>
                  <a:pt x="374" y="674"/>
                  <a:pt x="394" y="694"/>
                  <a:pt x="394" y="719"/>
                </a:cubicBezTo>
                <a:cubicBezTo>
                  <a:pt x="394" y="743"/>
                  <a:pt x="374" y="763"/>
                  <a:pt x="350" y="763"/>
                </a:cubicBezTo>
                <a:close/>
                <a:moveTo>
                  <a:pt x="600" y="639"/>
                </a:moveTo>
                <a:cubicBezTo>
                  <a:pt x="556" y="639"/>
                  <a:pt x="520" y="675"/>
                  <a:pt x="520" y="719"/>
                </a:cubicBezTo>
                <a:cubicBezTo>
                  <a:pt x="520" y="763"/>
                  <a:pt x="556" y="798"/>
                  <a:pt x="600" y="798"/>
                </a:cubicBezTo>
                <a:cubicBezTo>
                  <a:pt x="644" y="798"/>
                  <a:pt x="680" y="763"/>
                  <a:pt x="680" y="719"/>
                </a:cubicBezTo>
                <a:cubicBezTo>
                  <a:pt x="680" y="675"/>
                  <a:pt x="644" y="639"/>
                  <a:pt x="600" y="639"/>
                </a:cubicBezTo>
                <a:close/>
                <a:moveTo>
                  <a:pt x="600" y="763"/>
                </a:moveTo>
                <a:cubicBezTo>
                  <a:pt x="576" y="763"/>
                  <a:pt x="556" y="743"/>
                  <a:pt x="556" y="719"/>
                </a:cubicBezTo>
                <a:cubicBezTo>
                  <a:pt x="556" y="694"/>
                  <a:pt x="576" y="674"/>
                  <a:pt x="600" y="674"/>
                </a:cubicBezTo>
                <a:cubicBezTo>
                  <a:pt x="625" y="674"/>
                  <a:pt x="645" y="694"/>
                  <a:pt x="645" y="719"/>
                </a:cubicBezTo>
                <a:cubicBezTo>
                  <a:pt x="645" y="743"/>
                  <a:pt x="625" y="763"/>
                  <a:pt x="600" y="763"/>
                </a:cubicBezTo>
                <a:close/>
                <a:moveTo>
                  <a:pt x="796" y="202"/>
                </a:moveTo>
                <a:cubicBezTo>
                  <a:pt x="793" y="197"/>
                  <a:pt x="787" y="195"/>
                  <a:pt x="782" y="195"/>
                </a:cubicBezTo>
                <a:cubicBezTo>
                  <a:pt x="182" y="195"/>
                  <a:pt x="182" y="195"/>
                  <a:pt x="182" y="195"/>
                </a:cubicBezTo>
                <a:cubicBezTo>
                  <a:pt x="132" y="13"/>
                  <a:pt x="132" y="13"/>
                  <a:pt x="132" y="13"/>
                </a:cubicBezTo>
                <a:cubicBezTo>
                  <a:pt x="132" y="12"/>
                  <a:pt x="132" y="12"/>
                  <a:pt x="132" y="12"/>
                </a:cubicBezTo>
                <a:cubicBezTo>
                  <a:pt x="131" y="10"/>
                  <a:pt x="131" y="9"/>
                  <a:pt x="130" y="8"/>
                </a:cubicBezTo>
                <a:cubicBezTo>
                  <a:pt x="130" y="7"/>
                  <a:pt x="129" y="6"/>
                  <a:pt x="128" y="6"/>
                </a:cubicBezTo>
                <a:cubicBezTo>
                  <a:pt x="128" y="5"/>
                  <a:pt x="127" y="4"/>
                  <a:pt x="126" y="3"/>
                </a:cubicBezTo>
                <a:cubicBezTo>
                  <a:pt x="125" y="3"/>
                  <a:pt x="124" y="2"/>
                  <a:pt x="123" y="2"/>
                </a:cubicBezTo>
                <a:cubicBezTo>
                  <a:pt x="122" y="1"/>
                  <a:pt x="121" y="1"/>
                  <a:pt x="120" y="0"/>
                </a:cubicBezTo>
                <a:cubicBezTo>
                  <a:pt x="119" y="0"/>
                  <a:pt x="118" y="0"/>
                  <a:pt x="116" y="0"/>
                </a:cubicBezTo>
                <a:cubicBezTo>
                  <a:pt x="116" y="0"/>
                  <a:pt x="116" y="0"/>
                  <a:pt x="11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27"/>
                  <a:pt x="8" y="35"/>
                  <a:pt x="17" y="35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151" y="217"/>
                  <a:pt x="151" y="217"/>
                  <a:pt x="151" y="217"/>
                </a:cubicBezTo>
                <a:cubicBezTo>
                  <a:pt x="240" y="576"/>
                  <a:pt x="240" y="576"/>
                  <a:pt x="240" y="576"/>
                </a:cubicBezTo>
                <a:cubicBezTo>
                  <a:pt x="242" y="584"/>
                  <a:pt x="249" y="590"/>
                  <a:pt x="257" y="590"/>
                </a:cubicBezTo>
                <a:cubicBezTo>
                  <a:pt x="693" y="590"/>
                  <a:pt x="693" y="590"/>
                  <a:pt x="693" y="590"/>
                </a:cubicBezTo>
                <a:cubicBezTo>
                  <a:pt x="701" y="590"/>
                  <a:pt x="708" y="584"/>
                  <a:pt x="710" y="576"/>
                </a:cubicBezTo>
                <a:cubicBezTo>
                  <a:pt x="799" y="217"/>
                  <a:pt x="799" y="217"/>
                  <a:pt x="799" y="217"/>
                </a:cubicBezTo>
                <a:cubicBezTo>
                  <a:pt x="800" y="212"/>
                  <a:pt x="799" y="206"/>
                  <a:pt x="796" y="202"/>
                </a:cubicBezTo>
                <a:close/>
                <a:moveTo>
                  <a:pt x="679" y="554"/>
                </a:moveTo>
                <a:cubicBezTo>
                  <a:pt x="271" y="554"/>
                  <a:pt x="271" y="554"/>
                  <a:pt x="271" y="554"/>
                </a:cubicBezTo>
                <a:cubicBezTo>
                  <a:pt x="191" y="230"/>
                  <a:pt x="191" y="230"/>
                  <a:pt x="191" y="230"/>
                </a:cubicBezTo>
                <a:cubicBezTo>
                  <a:pt x="759" y="230"/>
                  <a:pt x="759" y="230"/>
                  <a:pt x="759" y="230"/>
                </a:cubicBezTo>
                <a:lnTo>
                  <a:pt x="679" y="55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1B6CD5-B188-E847-A4A6-C9ED5097679B}"/>
              </a:ext>
            </a:extLst>
          </p:cNvPr>
          <p:cNvSpPr txBox="1">
            <a:spLocks/>
          </p:cNvSpPr>
          <p:nvPr/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/>
              <a:t>Платформа, как инструмент решения практических задач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/>
      <p:bldP spid="15" grpId="0"/>
      <p:bldP spid="16" grpId="0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Режим </a:t>
            </a:r>
            <a:r>
              <a:rPr lang="en-US" dirty="0"/>
              <a:t>Service Provider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2D81DE-7B7D-1FD2-C2F5-E036BB13F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2162382"/>
            <a:ext cx="10537717" cy="19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Режим </a:t>
            </a:r>
            <a:r>
              <a:rPr lang="en-US" dirty="0"/>
              <a:t>Service Provider</a:t>
            </a:r>
            <a:br>
              <a:rPr lang="en-US" dirty="0"/>
            </a:b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B0685B-0FB5-1AC6-F8E1-AC6781B47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38" y="1270066"/>
            <a:ext cx="8602724" cy="43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0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4DC9-F577-B941-B77C-4D9934D132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Incident Manager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1701D-EE7E-7543-87F5-7FB28E6A50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Регистрация и процесс обработки инцидентов</a:t>
            </a:r>
            <a:endParaRPr lang="en-RU" dirty="0"/>
          </a:p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68600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Manager</a:t>
            </a:r>
            <a:endParaRPr lang="en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C16D9BD-FF2D-2648-A049-74310CE01C4D}"/>
              </a:ext>
            </a:extLst>
          </p:cNvPr>
          <p:cNvSpPr/>
          <p:nvPr/>
        </p:nvSpPr>
        <p:spPr>
          <a:xfrm>
            <a:off x="914400" y="1092586"/>
            <a:ext cx="5106616" cy="21962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rebuchet MS" panose="020B0703020202090204" pitchFamily="34" charset="0"/>
              </a:rPr>
              <a:t>Фиксация важных событий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D490D1A-5DAC-D04F-A9EB-F8E2BED5E8E4}"/>
              </a:ext>
            </a:extLst>
          </p:cNvPr>
          <p:cNvSpPr/>
          <p:nvPr/>
        </p:nvSpPr>
        <p:spPr>
          <a:xfrm>
            <a:off x="6276020" y="1092586"/>
            <a:ext cx="2373288" cy="21962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rebuchet MS" panose="020B0703020202090204" pitchFamily="34" charset="0"/>
              </a:rPr>
              <a:t>Статусы инцидентов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8D4198A-6EB0-B845-92E5-D1BFE2A47B27}"/>
              </a:ext>
            </a:extLst>
          </p:cNvPr>
          <p:cNvSpPr/>
          <p:nvPr/>
        </p:nvSpPr>
        <p:spPr>
          <a:xfrm>
            <a:off x="910114" y="3569170"/>
            <a:ext cx="2377573" cy="21962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rebuchet MS" panose="020B0703020202090204" pitchFamily="34" charset="0"/>
              </a:rPr>
              <a:t>Создание инцидентов вручную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35649B-8BDA-8D42-BA1A-C6E8A4C3B944}"/>
              </a:ext>
            </a:extLst>
          </p:cNvPr>
          <p:cNvSpPr/>
          <p:nvPr/>
        </p:nvSpPr>
        <p:spPr>
          <a:xfrm>
            <a:off x="6276019" y="3569170"/>
            <a:ext cx="5005866" cy="21962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rebuchet MS" panose="020B0703020202090204" pitchFamily="34" charset="0"/>
              </a:rPr>
              <a:t>Уровни критичности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38A2B722-95C9-1C4E-9EBA-31C69EE64EAB}"/>
              </a:ext>
            </a:extLst>
          </p:cNvPr>
          <p:cNvSpPr/>
          <p:nvPr/>
        </p:nvSpPr>
        <p:spPr>
          <a:xfrm>
            <a:off x="8904312" y="1092586"/>
            <a:ext cx="2373288" cy="21962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rebuchet MS" panose="020B0703020202090204" pitchFamily="34" charset="0"/>
              </a:rPr>
              <a:t>Назначение ответственных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36A7A8F3-94BD-2041-844D-9A2EB455643E}"/>
              </a:ext>
            </a:extLst>
          </p:cNvPr>
          <p:cNvSpPr/>
          <p:nvPr/>
        </p:nvSpPr>
        <p:spPr>
          <a:xfrm>
            <a:off x="3593066" y="3569170"/>
            <a:ext cx="2377574" cy="21962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rebuchet MS" panose="020B0703020202090204" pitchFamily="34" charset="0"/>
              </a:rPr>
              <a:t>История изменений и комментарии</a:t>
            </a:r>
          </a:p>
        </p:txBody>
      </p:sp>
    </p:spTree>
    <p:extLst>
      <p:ext uri="{BB962C8B-B14F-4D97-AF65-F5344CB8AC3E}">
        <p14:creationId xmlns:p14="http://schemas.microsoft.com/office/powerpoint/2010/main" val="23579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Manager</a:t>
            </a:r>
            <a:endParaRPr lang="en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C16D9BD-FF2D-2648-A049-74310CE01C4D}"/>
              </a:ext>
            </a:extLst>
          </p:cNvPr>
          <p:cNvSpPr/>
          <p:nvPr/>
        </p:nvSpPr>
        <p:spPr>
          <a:xfrm>
            <a:off x="914400" y="1092586"/>
            <a:ext cx="5106616" cy="21962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rebuchet MS" panose="020B0703020202090204" pitchFamily="34" charset="0"/>
              </a:rPr>
              <a:t>Фиксация важных событий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D490D1A-5DAC-D04F-A9EB-F8E2BED5E8E4}"/>
              </a:ext>
            </a:extLst>
          </p:cNvPr>
          <p:cNvSpPr/>
          <p:nvPr/>
        </p:nvSpPr>
        <p:spPr>
          <a:xfrm>
            <a:off x="6276020" y="1092586"/>
            <a:ext cx="5001580" cy="21962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5"/>
                </a:solidFill>
                <a:latin typeface="Trebuchet MS" panose="020B0703020202090204" pitchFamily="34" charset="0"/>
              </a:rPr>
              <a:t>+ </a:t>
            </a:r>
            <a:r>
              <a:rPr lang="en-US" sz="4800" b="1" dirty="0">
                <a:solidFill>
                  <a:schemeClr val="accent5"/>
                </a:solidFill>
                <a:latin typeface="Trebuchet MS" panose="020B0703020202090204" pitchFamily="34" charset="0"/>
              </a:rPr>
              <a:t>Workflow</a:t>
            </a:r>
            <a:endParaRPr lang="ru-RU" sz="4800" b="1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8D4198A-6EB0-B845-92E5-D1BFE2A47B27}"/>
              </a:ext>
            </a:extLst>
          </p:cNvPr>
          <p:cNvSpPr/>
          <p:nvPr/>
        </p:nvSpPr>
        <p:spPr>
          <a:xfrm>
            <a:off x="910114" y="3569170"/>
            <a:ext cx="2377573" cy="21962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rebuchet MS" panose="020B0703020202090204" pitchFamily="34" charset="0"/>
              </a:rPr>
              <a:t>Создание инцидентов вручную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35649B-8BDA-8D42-BA1A-C6E8A4C3B944}"/>
              </a:ext>
            </a:extLst>
          </p:cNvPr>
          <p:cNvSpPr/>
          <p:nvPr/>
        </p:nvSpPr>
        <p:spPr>
          <a:xfrm>
            <a:off x="6276019" y="3569170"/>
            <a:ext cx="5005866" cy="21962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rebuchet MS" panose="020B0703020202090204" pitchFamily="34" charset="0"/>
              </a:rPr>
              <a:t>Уровни критичности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36A7A8F3-94BD-2041-844D-9A2EB455643E}"/>
              </a:ext>
            </a:extLst>
          </p:cNvPr>
          <p:cNvSpPr/>
          <p:nvPr/>
        </p:nvSpPr>
        <p:spPr>
          <a:xfrm>
            <a:off x="3593066" y="3569170"/>
            <a:ext cx="2377574" cy="21962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rebuchet MS" panose="020B0703020202090204" pitchFamily="34" charset="0"/>
              </a:rPr>
              <a:t>История изменений и комментарии</a:t>
            </a:r>
          </a:p>
        </p:txBody>
      </p:sp>
    </p:spTree>
    <p:extLst>
      <p:ext uri="{BB962C8B-B14F-4D97-AF65-F5344CB8AC3E}">
        <p14:creationId xmlns:p14="http://schemas.microsoft.com/office/powerpoint/2010/main" val="41586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Manager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B7DFE84-2C37-A34E-82A8-21BEEC90A07A}"/>
              </a:ext>
            </a:extLst>
          </p:cNvPr>
          <p:cNvGrpSpPr/>
          <p:nvPr/>
        </p:nvGrpSpPr>
        <p:grpSpPr>
          <a:xfrm>
            <a:off x="8041367" y="1208385"/>
            <a:ext cx="3350533" cy="461665"/>
            <a:chOff x="3824967" y="1496992"/>
            <a:chExt cx="3350533" cy="461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5F1F68-2359-DA4E-A769-21E39E7C6F43}"/>
                </a:ext>
              </a:extLst>
            </p:cNvPr>
            <p:cNvSpPr txBox="1"/>
            <p:nvPr/>
          </p:nvSpPr>
          <p:spPr>
            <a:xfrm>
              <a:off x="4036757" y="1496992"/>
              <a:ext cx="3138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Уровни критичности</a:t>
              </a: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E643FDB9-7E32-B14F-A655-642DDF9F3B7E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8B3FEB6-4438-3540-BF28-AC243971C317}"/>
              </a:ext>
            </a:extLst>
          </p:cNvPr>
          <p:cNvGrpSpPr/>
          <p:nvPr/>
        </p:nvGrpSpPr>
        <p:grpSpPr>
          <a:xfrm>
            <a:off x="8041367" y="1857458"/>
            <a:ext cx="3350533" cy="461665"/>
            <a:chOff x="3824967" y="1496992"/>
            <a:chExt cx="3350533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0AC5F5-17DC-C849-9E05-2F0E1D9DABAA}"/>
                </a:ext>
              </a:extLst>
            </p:cNvPr>
            <p:cNvSpPr txBox="1"/>
            <p:nvPr/>
          </p:nvSpPr>
          <p:spPr>
            <a:xfrm>
              <a:off x="4036757" y="1496992"/>
              <a:ext cx="3138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Трекинг статусов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4402AED1-23B0-804A-B7FE-43F1E3F0B1FE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EAC5F70-42C9-E248-8C88-91D476DC54DF}"/>
              </a:ext>
            </a:extLst>
          </p:cNvPr>
          <p:cNvGrpSpPr/>
          <p:nvPr/>
        </p:nvGrpSpPr>
        <p:grpSpPr>
          <a:xfrm>
            <a:off x="8041367" y="2499156"/>
            <a:ext cx="3350533" cy="461665"/>
            <a:chOff x="3824967" y="1496992"/>
            <a:chExt cx="3350533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E28235-BCD3-6944-A8C8-EE64F4C2046F}"/>
                </a:ext>
              </a:extLst>
            </p:cNvPr>
            <p:cNvSpPr txBox="1"/>
            <p:nvPr/>
          </p:nvSpPr>
          <p:spPr>
            <a:xfrm>
              <a:off x="4036757" y="1496992"/>
              <a:ext cx="3138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Комментарии</a:t>
              </a: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FDBE66C3-4B20-254C-9D36-B480846E2207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A34893E-46D6-6846-8EAA-3DBC5C5C9F14}"/>
              </a:ext>
            </a:extLst>
          </p:cNvPr>
          <p:cNvGrpSpPr/>
          <p:nvPr/>
        </p:nvGrpSpPr>
        <p:grpSpPr>
          <a:xfrm>
            <a:off x="8041367" y="3126614"/>
            <a:ext cx="3350533" cy="461665"/>
            <a:chOff x="3824967" y="1496992"/>
            <a:chExt cx="3350533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251C9A-1712-9F4F-B8E7-DB9FF2F5757C}"/>
                </a:ext>
              </a:extLst>
            </p:cNvPr>
            <p:cNvSpPr txBox="1"/>
            <p:nvPr/>
          </p:nvSpPr>
          <p:spPr>
            <a:xfrm>
              <a:off x="4036757" y="1496992"/>
              <a:ext cx="3138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rebuchet MS" charset="0"/>
                  <a:ea typeface="Trebuchet MS" charset="0"/>
                  <a:cs typeface="Trebuchet MS" charset="0"/>
                </a:rPr>
                <a:t>История изменений</a:t>
              </a: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E2060688-EE4D-E64B-93B2-897E21E6061B}"/>
                </a:ext>
              </a:extLst>
            </p:cNvPr>
            <p:cNvSpPr/>
            <p:nvPr/>
          </p:nvSpPr>
          <p:spPr>
            <a:xfrm>
              <a:off x="3824967" y="1511142"/>
              <a:ext cx="94129" cy="4475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FF3559-56EE-B9A8-50BA-E716AE43C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37" y="862775"/>
            <a:ext cx="7772400" cy="25751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FAA16F-D01A-4EE1-7B3A-ED0613250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3643842"/>
            <a:ext cx="7772400" cy="28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10B4D-648E-AC4F-84D4-EE15BB71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рабочего процесса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F6202E-E4B5-5D43-A595-CF52BC62F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415"/>
            <a:ext cx="12192000" cy="389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E5355-23A6-F849-88F3-15C5DE7D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—</a:t>
            </a:r>
            <a:r>
              <a:rPr lang="ru-RU" dirty="0"/>
              <a:t> активные действия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84044D-E39A-4F40-B386-F8B1AF510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1"/>
            <a:ext cx="10363200" cy="1453716"/>
          </a:xfrm>
        </p:spPr>
        <p:txBody>
          <a:bodyPr>
            <a:normAutofit/>
          </a:bodyPr>
          <a:lstStyle/>
          <a:p>
            <a:r>
              <a:rPr lang="ru-RU" dirty="0"/>
              <a:t>Первичные действия могут </a:t>
            </a:r>
            <a:r>
              <a:rPr lang="ru-RU" dirty="0">
                <a:solidFill>
                  <a:schemeClr val="accent2"/>
                </a:solidFill>
              </a:rPr>
              <a:t>влиять</a:t>
            </a:r>
            <a:r>
              <a:rPr lang="ru-RU" dirty="0"/>
              <a:t> на параметры инцидента</a:t>
            </a:r>
          </a:p>
          <a:p>
            <a:r>
              <a:rPr lang="ru-RU" dirty="0"/>
              <a:t>Разделяются на системные и </a:t>
            </a:r>
            <a:r>
              <a:rPr lang="ru-RU" dirty="0">
                <a:solidFill>
                  <a:schemeClr val="accent2"/>
                </a:solidFill>
              </a:rPr>
              <a:t>пользовательские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ru-RU" dirty="0"/>
              <a:t>Пользовательские действия могут быть реализованы на </a:t>
            </a:r>
            <a:r>
              <a:rPr lang="en-US" dirty="0"/>
              <a:t>NodeJS / Python</a:t>
            </a:r>
          </a:p>
          <a:p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4D247A4-3DB0-034B-AFF0-B22914421F72}"/>
              </a:ext>
            </a:extLst>
          </p:cNvPr>
          <p:cNvGrpSpPr/>
          <p:nvPr/>
        </p:nvGrpSpPr>
        <p:grpSpPr>
          <a:xfrm>
            <a:off x="1597757" y="3046266"/>
            <a:ext cx="3454128" cy="2853700"/>
            <a:chOff x="1597757" y="2592676"/>
            <a:chExt cx="3454128" cy="28537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3876F8-2C50-4540-86DC-11F9D4B3250D}"/>
                </a:ext>
              </a:extLst>
            </p:cNvPr>
            <p:cNvSpPr txBox="1"/>
            <p:nvPr/>
          </p:nvSpPr>
          <p:spPr>
            <a:xfrm>
              <a:off x="1597757" y="2592676"/>
              <a:ext cx="3454128" cy="553998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lIns="243840" tIns="121920" rIns="243840" bIns="121920" rtlCol="0" anchor="b" anchorCtr="0">
              <a:spAutoFit/>
            </a:bodyPr>
            <a:lstStyle/>
            <a:p>
              <a:r>
                <a:rPr lang="ru-RU" sz="2000" dirty="0">
                  <a:solidFill>
                    <a:srgbClr val="FFFFFF"/>
                  </a:solidFill>
                  <a:latin typeface="Trebuchet MS" panose="020B0703020202090204" pitchFamily="34" charset="0"/>
                </a:rPr>
                <a:t>Первичные действия</a:t>
              </a:r>
              <a:r>
                <a:rPr lang="en-US" sz="2000" dirty="0">
                  <a:solidFill>
                    <a:srgbClr val="FFFFFF"/>
                  </a:solidFill>
                  <a:latin typeface="Trebuchet MS" panose="020B0703020202090204" pitchFamily="34" charset="0"/>
                </a:rPr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FCD317-5210-474F-BE45-7FD3F6B5911D}"/>
                </a:ext>
              </a:extLst>
            </p:cNvPr>
            <p:cNvSpPr txBox="1"/>
            <p:nvPr/>
          </p:nvSpPr>
          <p:spPr>
            <a:xfrm>
              <a:off x="1597757" y="3142120"/>
              <a:ext cx="3454128" cy="2304256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20000"/>
              </a:schemeClr>
            </a:solidFill>
          </p:spPr>
          <p:txBody>
            <a:bodyPr wrap="square" lIns="243840" tIns="121920" rIns="243840" bIns="121920" rtlCol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67" dirty="0">
                  <a:latin typeface="Trebuchet MS" panose="020B0703020202090204" pitchFamily="34" charset="0"/>
                </a:rPr>
                <a:t>Автоматическое назначение ответственного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67" dirty="0">
                  <a:latin typeface="Trebuchet MS" panose="020B0703020202090204" pitchFamily="34" charset="0"/>
                </a:rPr>
                <a:t>Регистрация времени изменения статуса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67" dirty="0">
                  <a:latin typeface="Trebuchet MS" panose="020B0703020202090204" pitchFamily="34" charset="0"/>
                </a:rPr>
                <a:t>Проверка времени изменения статуса (</a:t>
              </a:r>
              <a:r>
                <a:rPr lang="ru-RU" sz="1467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соответствие </a:t>
              </a:r>
              <a:r>
                <a:rPr lang="en-US" sz="1467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SLA</a:t>
              </a:r>
              <a:r>
                <a:rPr lang="ru-RU" sz="1467" dirty="0">
                  <a:latin typeface="Trebuchet MS" panose="020B0703020202090204" pitchFamily="34" charset="0"/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sz="1467" dirty="0">
                <a:latin typeface="Trebuchet MS" panose="020B070302020209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67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5394676-5A2A-A142-98A9-8FD3486A1419}"/>
              </a:ext>
            </a:extLst>
          </p:cNvPr>
          <p:cNvGrpSpPr/>
          <p:nvPr/>
        </p:nvGrpSpPr>
        <p:grpSpPr>
          <a:xfrm>
            <a:off x="7140115" y="3035226"/>
            <a:ext cx="3454128" cy="2853700"/>
            <a:chOff x="7140116" y="2591524"/>
            <a:chExt cx="3454128" cy="28537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E99AF3-46BF-E54B-9423-26BAB37E3BC0}"/>
                </a:ext>
              </a:extLst>
            </p:cNvPr>
            <p:cNvSpPr txBox="1"/>
            <p:nvPr/>
          </p:nvSpPr>
          <p:spPr>
            <a:xfrm>
              <a:off x="7140116" y="2591524"/>
              <a:ext cx="3454128" cy="553998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243840" tIns="121920" rIns="243840" bIns="121920" rtlCol="0" anchor="b" anchorCtr="0">
              <a:spAutoFit/>
            </a:bodyPr>
            <a:lstStyle/>
            <a:p>
              <a:r>
                <a:rPr lang="ru-RU" sz="2000" dirty="0">
                  <a:solidFill>
                    <a:srgbClr val="FFFFFF"/>
                  </a:solidFill>
                  <a:latin typeface="Trebuchet MS" panose="020B0703020202090204" pitchFamily="34" charset="0"/>
                </a:rPr>
                <a:t>Другие действия</a:t>
              </a:r>
              <a:r>
                <a:rPr lang="en-US" sz="2000" dirty="0">
                  <a:solidFill>
                    <a:srgbClr val="FFFFFF"/>
                  </a:solidFill>
                  <a:latin typeface="Trebuchet MS" panose="020B0703020202090204" pitchFamily="34" charset="0"/>
                </a:rPr>
                <a:t>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5408AC-C9B0-0D44-BE5E-179530D5D298}"/>
                </a:ext>
              </a:extLst>
            </p:cNvPr>
            <p:cNvSpPr txBox="1"/>
            <p:nvPr/>
          </p:nvSpPr>
          <p:spPr>
            <a:xfrm>
              <a:off x="7140116" y="3140968"/>
              <a:ext cx="3454128" cy="2304256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0000"/>
              </a:schemeClr>
            </a:solidFill>
          </p:spPr>
          <p:txBody>
            <a:bodyPr wrap="square" lIns="243840" tIns="121920" rIns="243840" bIns="121920" rtlCol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67" dirty="0">
                  <a:latin typeface="Trebuchet MS" panose="020B0703020202090204" pitchFamily="34" charset="0"/>
                </a:rPr>
                <a:t>Отправка оповещения на почту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67" dirty="0">
                  <a:latin typeface="Trebuchet MS" panose="020B0703020202090204" pitchFamily="34" charset="0"/>
                </a:rPr>
                <a:t>Отправка оповещения в мессенджер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67" dirty="0">
                  <a:latin typeface="Trebuchet MS" panose="020B0703020202090204" pitchFamily="34" charset="0"/>
                </a:rPr>
                <a:t>Интеграция с </a:t>
              </a:r>
              <a:r>
                <a:rPr lang="en-US" sz="1467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Service Desk </a:t>
              </a:r>
              <a:r>
                <a:rPr lang="en-US" sz="1467" dirty="0">
                  <a:latin typeface="Trebuchet MS" panose="020B0703020202090204" pitchFamily="34" charset="0"/>
                </a:rPr>
                <a:t>(</a:t>
              </a:r>
              <a:r>
                <a:rPr lang="ru-RU" sz="1467" dirty="0">
                  <a:latin typeface="Trebuchet MS" panose="020B0703020202090204" pitchFamily="34" charset="0"/>
                </a:rPr>
                <a:t>передача информации об инциденте)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sz="1467" dirty="0">
                <a:latin typeface="Trebuchet MS" panose="020B070302020209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67" dirty="0"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0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4DC9-F577-B941-B77C-4D9934D132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Inventory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1701D-EE7E-7543-87F5-7FB28E6A50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Инструмент формирования и управления активами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8274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FEF28-7518-6F44-BFC1-53BA3E97C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Inventory: </a:t>
            </a:r>
            <a:r>
              <a:rPr lang="ru-RU" dirty="0"/>
              <a:t>Назначение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0BCB23-106E-C041-8ECA-8CF9AFE88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887" y="1087925"/>
            <a:ext cx="8219196" cy="13715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Модуль обеспечивает</a:t>
            </a:r>
            <a:r>
              <a:rPr lang="en-US" dirty="0"/>
              <a:t>:</a:t>
            </a:r>
            <a:endParaRPr lang="ru-RU" dirty="0"/>
          </a:p>
          <a:p>
            <a:r>
              <a:rPr lang="ru-RU" dirty="0"/>
              <a:t>Формирование </a:t>
            </a:r>
            <a:r>
              <a:rPr lang="ru-RU" u="sng" dirty="0"/>
              <a:t>единой базы</a:t>
            </a:r>
            <a:r>
              <a:rPr lang="ru-RU" dirty="0"/>
              <a:t> активов</a:t>
            </a:r>
            <a:endParaRPr lang="en-US" dirty="0"/>
          </a:p>
          <a:p>
            <a:r>
              <a:rPr lang="ru-RU" dirty="0"/>
              <a:t>Поддержку данной базы </a:t>
            </a:r>
            <a:r>
              <a:rPr lang="ru-RU" u="sng" dirty="0"/>
              <a:t>в актуальном состоянии</a:t>
            </a: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id="{408806F8-E2D8-B344-B1B4-D7D023D72089}"/>
              </a:ext>
            </a:extLst>
          </p:cNvPr>
          <p:cNvSpPr/>
          <p:nvPr/>
        </p:nvSpPr>
        <p:spPr>
          <a:xfrm>
            <a:off x="3957779" y="2837062"/>
            <a:ext cx="1970946" cy="6542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rgbClr val="FFFFFF"/>
                </a:solidFill>
                <a:latin typeface="Trebuchet MS" panose="020B0703020202090204" pitchFamily="34" charset="0"/>
              </a:rPr>
              <a:t>серверы</a:t>
            </a:r>
            <a:endParaRPr lang="en-US" sz="14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9F869AA2-B084-D14C-AC75-9821D5218CBD}"/>
              </a:ext>
            </a:extLst>
          </p:cNvPr>
          <p:cNvSpPr/>
          <p:nvPr/>
        </p:nvSpPr>
        <p:spPr>
          <a:xfrm>
            <a:off x="3936167" y="3718451"/>
            <a:ext cx="1973756" cy="6542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rgbClr val="FFFFFF"/>
                </a:solidFill>
                <a:latin typeface="Trebuchet MS" panose="020B0703020202090204" pitchFamily="34" charset="0"/>
              </a:rPr>
              <a:t>рабочие станции</a:t>
            </a:r>
            <a:endParaRPr lang="en-US" sz="16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662BA60E-0EB8-7645-A7DF-07A79812B5C3}"/>
              </a:ext>
            </a:extLst>
          </p:cNvPr>
          <p:cNvSpPr/>
          <p:nvPr/>
        </p:nvSpPr>
        <p:spPr>
          <a:xfrm>
            <a:off x="3936168" y="4599840"/>
            <a:ext cx="1973756" cy="65426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rgbClr val="FFFFFF"/>
                </a:solidFill>
                <a:latin typeface="Trebuchet MS" panose="020B0703020202090204" pitchFamily="34" charset="0"/>
              </a:rPr>
              <a:t>пользователи</a:t>
            </a:r>
            <a:endParaRPr lang="en-US" sz="16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41389741-4204-D44A-A142-80E0A31E811A}"/>
              </a:ext>
            </a:extLst>
          </p:cNvPr>
          <p:cNvSpPr/>
          <p:nvPr/>
        </p:nvSpPr>
        <p:spPr>
          <a:xfrm>
            <a:off x="3954890" y="5481228"/>
            <a:ext cx="2049853" cy="65426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rgbClr val="FFFFFF"/>
                </a:solidFill>
                <a:latin typeface="Trebuchet MS" panose="020B0703020202090204" pitchFamily="34" charset="0"/>
              </a:rPr>
              <a:t>информационные системы</a:t>
            </a:r>
            <a:endParaRPr lang="en-US" sz="16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3" name="Elbow Connector 50">
            <a:extLst>
              <a:ext uri="{FF2B5EF4-FFF2-40B4-BE49-F238E27FC236}">
                <a16:creationId xmlns:a16="http://schemas.microsoft.com/office/drawing/2014/main" id="{5E05B92D-851F-C34B-B7B3-00573D71E7E7}"/>
              </a:ext>
            </a:extLst>
          </p:cNvPr>
          <p:cNvCxnSpPr>
            <a:cxnSpLocks/>
            <a:stCxn id="19" idx="6"/>
            <a:endCxn id="9" idx="1"/>
          </p:cNvCxnSpPr>
          <p:nvPr/>
        </p:nvCxnSpPr>
        <p:spPr>
          <a:xfrm flipV="1">
            <a:off x="2243572" y="3164193"/>
            <a:ext cx="1714207" cy="1332677"/>
          </a:xfrm>
          <a:prstGeom prst="bentConnector3">
            <a:avLst>
              <a:gd name="adj1" fmla="val 50000"/>
            </a:avLst>
          </a:prstGeom>
          <a:ln w="3175" cmpd="sng"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54">
            <a:extLst>
              <a:ext uri="{FF2B5EF4-FFF2-40B4-BE49-F238E27FC236}">
                <a16:creationId xmlns:a16="http://schemas.microsoft.com/office/drawing/2014/main" id="{CE73438E-2C03-CF45-AA8E-BE159E974ED4}"/>
              </a:ext>
            </a:extLst>
          </p:cNvPr>
          <p:cNvCxnSpPr>
            <a:cxnSpLocks/>
            <a:stCxn id="19" idx="6"/>
            <a:endCxn id="10" idx="1"/>
          </p:cNvCxnSpPr>
          <p:nvPr/>
        </p:nvCxnSpPr>
        <p:spPr>
          <a:xfrm flipV="1">
            <a:off x="2243572" y="4045582"/>
            <a:ext cx="1692595" cy="45128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accent3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55">
            <a:extLst>
              <a:ext uri="{FF2B5EF4-FFF2-40B4-BE49-F238E27FC236}">
                <a16:creationId xmlns:a16="http://schemas.microsoft.com/office/drawing/2014/main" id="{D4E0C76D-9AEB-714C-9DC5-4645ADE2E715}"/>
              </a:ext>
            </a:extLst>
          </p:cNvPr>
          <p:cNvCxnSpPr>
            <a:cxnSpLocks/>
            <a:stCxn id="19" idx="6"/>
            <a:endCxn id="11" idx="1"/>
          </p:cNvCxnSpPr>
          <p:nvPr/>
        </p:nvCxnSpPr>
        <p:spPr>
          <a:xfrm>
            <a:off x="2243572" y="4496870"/>
            <a:ext cx="1692596" cy="430101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56">
            <a:extLst>
              <a:ext uri="{FF2B5EF4-FFF2-40B4-BE49-F238E27FC236}">
                <a16:creationId xmlns:a16="http://schemas.microsoft.com/office/drawing/2014/main" id="{9932C883-C4E9-5D4E-BE0F-D1410075FDD2}"/>
              </a:ext>
            </a:extLst>
          </p:cNvPr>
          <p:cNvCxnSpPr>
            <a:cxnSpLocks/>
            <a:stCxn id="19" idx="6"/>
            <a:endCxn id="12" idx="1"/>
          </p:cNvCxnSpPr>
          <p:nvPr/>
        </p:nvCxnSpPr>
        <p:spPr>
          <a:xfrm>
            <a:off x="2243572" y="4496870"/>
            <a:ext cx="1711318" cy="131148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bg2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58">
            <a:extLst>
              <a:ext uri="{FF2B5EF4-FFF2-40B4-BE49-F238E27FC236}">
                <a16:creationId xmlns:a16="http://schemas.microsoft.com/office/drawing/2014/main" id="{D2B52C40-F3F1-3444-A28E-F2FBAB274E22}"/>
              </a:ext>
            </a:extLst>
          </p:cNvPr>
          <p:cNvSpPr/>
          <p:nvPr/>
        </p:nvSpPr>
        <p:spPr>
          <a:xfrm>
            <a:off x="5736638" y="5481228"/>
            <a:ext cx="5199844" cy="299441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1400" spc="-27" dirty="0">
                <a:latin typeface="Trebuchet MS" panose="020B0703020202090204" pitchFamily="34" charset="0"/>
              </a:rPr>
              <a:t>Последнее обновление</a:t>
            </a:r>
            <a:r>
              <a:rPr lang="en-US" sz="1400" spc="-27" dirty="0">
                <a:latin typeface="Trebuchet MS" panose="020B0703020202090204" pitchFamily="34" charset="0"/>
              </a:rPr>
              <a:t>: 3</a:t>
            </a:r>
            <a:r>
              <a:rPr lang="ru-RU" sz="1400" spc="-27" dirty="0">
                <a:latin typeface="Trebuchet MS" panose="020B0703020202090204" pitchFamily="34" charset="0"/>
              </a:rPr>
              <a:t>0 минут назад</a:t>
            </a:r>
            <a:endParaRPr lang="en-US" sz="1400" spc="-27" dirty="0">
              <a:latin typeface="Trebuchet MS" panose="020B0703020202090204" pitchFamily="34" charset="0"/>
            </a:endParaRPr>
          </a:p>
        </p:txBody>
      </p:sp>
      <p:cxnSp>
        <p:nvCxnSpPr>
          <p:cNvPr id="22" name="Straight Connector 162">
            <a:extLst>
              <a:ext uri="{FF2B5EF4-FFF2-40B4-BE49-F238E27FC236}">
                <a16:creationId xmlns:a16="http://schemas.microsoft.com/office/drawing/2014/main" id="{9D760D7D-A149-1E41-8AEF-F2853FD7199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004743" y="5808359"/>
            <a:ext cx="4773229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66">
            <a:extLst>
              <a:ext uri="{FF2B5EF4-FFF2-40B4-BE49-F238E27FC236}">
                <a16:creationId xmlns:a16="http://schemas.microsoft.com/office/drawing/2014/main" id="{06AD9067-3C56-7E4D-BD92-9D4EC0A4C4A1}"/>
              </a:ext>
            </a:extLst>
          </p:cNvPr>
          <p:cNvSpPr/>
          <p:nvPr/>
        </p:nvSpPr>
        <p:spPr>
          <a:xfrm>
            <a:off x="6072713" y="4680212"/>
            <a:ext cx="4527695" cy="299441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1400" spc="-27" dirty="0">
                <a:latin typeface="Trebuchet MS" panose="020B0703020202090204" pitchFamily="34" charset="0"/>
              </a:rPr>
              <a:t>Последнее обновление</a:t>
            </a:r>
            <a:r>
              <a:rPr lang="en-US" sz="1400" spc="-27" dirty="0">
                <a:latin typeface="Trebuchet MS" panose="020B0703020202090204" pitchFamily="34" charset="0"/>
              </a:rPr>
              <a:t>: </a:t>
            </a:r>
            <a:r>
              <a:rPr lang="ru-RU" sz="1400" spc="-27" dirty="0">
                <a:latin typeface="Trebuchet MS" panose="020B0703020202090204" pitchFamily="34" charset="0"/>
              </a:rPr>
              <a:t>2 часа назад</a:t>
            </a:r>
            <a:endParaRPr lang="en-US" sz="1400" spc="-27" dirty="0">
              <a:latin typeface="Trebuchet MS" panose="020B0703020202090204" pitchFamily="34" charset="0"/>
            </a:endParaRPr>
          </a:p>
        </p:txBody>
      </p:sp>
      <p:cxnSp>
        <p:nvCxnSpPr>
          <p:cNvPr id="30" name="Straight Connector 170">
            <a:extLst>
              <a:ext uri="{FF2B5EF4-FFF2-40B4-BE49-F238E27FC236}">
                <a16:creationId xmlns:a16="http://schemas.microsoft.com/office/drawing/2014/main" id="{965225F3-6ECF-434D-9D56-0CFD572A04FD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909924" y="4926971"/>
            <a:ext cx="4868048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174">
            <a:extLst>
              <a:ext uri="{FF2B5EF4-FFF2-40B4-BE49-F238E27FC236}">
                <a16:creationId xmlns:a16="http://schemas.microsoft.com/office/drawing/2014/main" id="{C1CD9A7A-8A5A-894E-81DC-8D5FA47FC9EC}"/>
              </a:ext>
            </a:extLst>
          </p:cNvPr>
          <p:cNvSpPr/>
          <p:nvPr/>
        </p:nvSpPr>
        <p:spPr>
          <a:xfrm>
            <a:off x="5788147" y="3717032"/>
            <a:ext cx="5096827" cy="299441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1400" spc="-27" dirty="0">
                <a:latin typeface="Trebuchet MS" panose="020B0703020202090204" pitchFamily="34" charset="0"/>
              </a:rPr>
              <a:t>Последнее обновление</a:t>
            </a:r>
            <a:r>
              <a:rPr lang="en-US" sz="1400" spc="-27" dirty="0">
                <a:latin typeface="Trebuchet MS" panose="020B0703020202090204" pitchFamily="34" charset="0"/>
              </a:rPr>
              <a:t>: </a:t>
            </a:r>
            <a:r>
              <a:rPr lang="ru-RU" sz="1400" spc="-27" dirty="0">
                <a:latin typeface="Trebuchet MS" panose="020B0703020202090204" pitchFamily="34" charset="0"/>
              </a:rPr>
              <a:t>15 минут назад</a:t>
            </a:r>
            <a:endParaRPr lang="en-US" sz="1400" spc="-27" dirty="0">
              <a:latin typeface="Trebuchet MS" panose="020B0703020202090204" pitchFamily="34" charset="0"/>
            </a:endParaRPr>
          </a:p>
        </p:txBody>
      </p:sp>
      <p:cxnSp>
        <p:nvCxnSpPr>
          <p:cNvPr id="38" name="Straight Connector 178">
            <a:extLst>
              <a:ext uri="{FF2B5EF4-FFF2-40B4-BE49-F238E27FC236}">
                <a16:creationId xmlns:a16="http://schemas.microsoft.com/office/drawing/2014/main" id="{4884B526-9365-2D4D-BC35-C0A5C8E91ACB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5909923" y="4043030"/>
            <a:ext cx="4868049" cy="2552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182">
            <a:extLst>
              <a:ext uri="{FF2B5EF4-FFF2-40B4-BE49-F238E27FC236}">
                <a16:creationId xmlns:a16="http://schemas.microsoft.com/office/drawing/2014/main" id="{0DDC457A-8BDD-DD44-AB2E-DD91E2BB7066}"/>
              </a:ext>
            </a:extLst>
          </p:cNvPr>
          <p:cNvSpPr/>
          <p:nvPr/>
        </p:nvSpPr>
        <p:spPr>
          <a:xfrm>
            <a:off x="6164766" y="2844008"/>
            <a:ext cx="4343588" cy="299441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1400" spc="-27" dirty="0">
                <a:latin typeface="Trebuchet MS" panose="020B0703020202090204" pitchFamily="34" charset="0"/>
              </a:rPr>
              <a:t>Последнее обновление</a:t>
            </a:r>
            <a:r>
              <a:rPr lang="en-US" sz="1400" spc="-27" dirty="0">
                <a:latin typeface="Trebuchet MS" panose="020B0703020202090204" pitchFamily="34" charset="0"/>
              </a:rPr>
              <a:t>: </a:t>
            </a:r>
            <a:r>
              <a:rPr lang="ru-RU" sz="1400" spc="-27" dirty="0">
                <a:latin typeface="Trebuchet MS" panose="020B0703020202090204" pitchFamily="34" charset="0"/>
              </a:rPr>
              <a:t>час назад</a:t>
            </a:r>
            <a:endParaRPr lang="en-US" sz="1400" spc="-27" dirty="0">
              <a:latin typeface="Trebuchet MS" panose="020B0703020202090204" pitchFamily="34" charset="0"/>
            </a:endParaRPr>
          </a:p>
        </p:txBody>
      </p:sp>
      <p:cxnSp>
        <p:nvCxnSpPr>
          <p:cNvPr id="46" name="Straight Connector 186">
            <a:extLst>
              <a:ext uri="{FF2B5EF4-FFF2-40B4-BE49-F238E27FC236}">
                <a16:creationId xmlns:a16="http://schemas.microsoft.com/office/drawing/2014/main" id="{1D83733A-A419-B74A-B7B5-C2E25813ACEE}"/>
              </a:ext>
            </a:extLst>
          </p:cNvPr>
          <p:cNvCxnSpPr>
            <a:cxnSpLocks/>
          </p:cNvCxnSpPr>
          <p:nvPr/>
        </p:nvCxnSpPr>
        <p:spPr>
          <a:xfrm>
            <a:off x="5928725" y="3164193"/>
            <a:ext cx="4849247" cy="11289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107">
            <a:extLst>
              <a:ext uri="{FF2B5EF4-FFF2-40B4-BE49-F238E27FC236}">
                <a16:creationId xmlns:a16="http://schemas.microsoft.com/office/drawing/2014/main" id="{8634317A-3D20-4C4F-84D2-E0537E27D2C7}"/>
              </a:ext>
            </a:extLst>
          </p:cNvPr>
          <p:cNvSpPr>
            <a:spLocks noEditPoints="1"/>
          </p:cNvSpPr>
          <p:nvPr/>
        </p:nvSpPr>
        <p:spPr bwMode="auto">
          <a:xfrm>
            <a:off x="2460700" y="4307094"/>
            <a:ext cx="191521" cy="190318"/>
          </a:xfrm>
          <a:custGeom>
            <a:avLst/>
            <a:gdLst>
              <a:gd name="T0" fmla="*/ 591 w 610"/>
              <a:gd name="T1" fmla="*/ 523 h 606"/>
              <a:gd name="T2" fmla="*/ 463 w 610"/>
              <a:gd name="T3" fmla="*/ 395 h 606"/>
              <a:gd name="T4" fmla="*/ 432 w 610"/>
              <a:gd name="T5" fmla="*/ 74 h 606"/>
              <a:gd name="T6" fmla="*/ 253 w 610"/>
              <a:gd name="T7" fmla="*/ 0 h 606"/>
              <a:gd name="T8" fmla="*/ 74 w 610"/>
              <a:gd name="T9" fmla="*/ 74 h 606"/>
              <a:gd name="T10" fmla="*/ 0 w 610"/>
              <a:gd name="T11" fmla="*/ 253 h 606"/>
              <a:gd name="T12" fmla="*/ 74 w 610"/>
              <a:gd name="T13" fmla="*/ 433 h 606"/>
              <a:gd name="T14" fmla="*/ 253 w 610"/>
              <a:gd name="T15" fmla="*/ 507 h 606"/>
              <a:gd name="T16" fmla="*/ 395 w 610"/>
              <a:gd name="T17" fmla="*/ 464 h 606"/>
              <a:gd name="T18" fmla="*/ 522 w 610"/>
              <a:gd name="T19" fmla="*/ 591 h 606"/>
              <a:gd name="T20" fmla="*/ 557 w 610"/>
              <a:gd name="T21" fmla="*/ 606 h 606"/>
              <a:gd name="T22" fmla="*/ 591 w 610"/>
              <a:gd name="T23" fmla="*/ 591 h 606"/>
              <a:gd name="T24" fmla="*/ 591 w 610"/>
              <a:gd name="T25" fmla="*/ 523 h 606"/>
              <a:gd name="T26" fmla="*/ 84 w 610"/>
              <a:gd name="T27" fmla="*/ 423 h 606"/>
              <a:gd name="T28" fmla="*/ 14 w 610"/>
              <a:gd name="T29" fmla="*/ 253 h 606"/>
              <a:gd name="T30" fmla="*/ 84 w 610"/>
              <a:gd name="T31" fmla="*/ 84 h 606"/>
              <a:gd name="T32" fmla="*/ 253 w 610"/>
              <a:gd name="T33" fmla="*/ 14 h 606"/>
              <a:gd name="T34" fmla="*/ 422 w 610"/>
              <a:gd name="T35" fmla="*/ 84 h 606"/>
              <a:gd name="T36" fmla="*/ 449 w 610"/>
              <a:gd name="T37" fmla="*/ 391 h 606"/>
              <a:gd name="T38" fmla="*/ 448 w 610"/>
              <a:gd name="T39" fmla="*/ 392 h 606"/>
              <a:gd name="T40" fmla="*/ 422 w 610"/>
              <a:gd name="T41" fmla="*/ 423 h 606"/>
              <a:gd name="T42" fmla="*/ 392 w 610"/>
              <a:gd name="T43" fmla="*/ 448 h 606"/>
              <a:gd name="T44" fmla="*/ 391 w 610"/>
              <a:gd name="T45" fmla="*/ 449 h 606"/>
              <a:gd name="T46" fmla="*/ 253 w 610"/>
              <a:gd name="T47" fmla="*/ 493 h 606"/>
              <a:gd name="T48" fmla="*/ 84 w 610"/>
              <a:gd name="T49" fmla="*/ 423 h 606"/>
              <a:gd name="T50" fmla="*/ 581 w 610"/>
              <a:gd name="T51" fmla="*/ 581 h 606"/>
              <a:gd name="T52" fmla="*/ 532 w 610"/>
              <a:gd name="T53" fmla="*/ 581 h 606"/>
              <a:gd name="T54" fmla="*/ 406 w 610"/>
              <a:gd name="T55" fmla="*/ 455 h 606"/>
              <a:gd name="T56" fmla="*/ 432 w 610"/>
              <a:gd name="T57" fmla="*/ 433 h 606"/>
              <a:gd name="T58" fmla="*/ 455 w 610"/>
              <a:gd name="T59" fmla="*/ 406 h 606"/>
              <a:gd name="T60" fmla="*/ 581 w 610"/>
              <a:gd name="T61" fmla="*/ 533 h 606"/>
              <a:gd name="T62" fmla="*/ 581 w 610"/>
              <a:gd name="T63" fmla="*/ 581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0" h="606">
                <a:moveTo>
                  <a:pt x="591" y="523"/>
                </a:moveTo>
                <a:cubicBezTo>
                  <a:pt x="463" y="395"/>
                  <a:pt x="463" y="395"/>
                  <a:pt x="463" y="395"/>
                </a:cubicBezTo>
                <a:cubicBezTo>
                  <a:pt x="530" y="296"/>
                  <a:pt x="519" y="161"/>
                  <a:pt x="432" y="74"/>
                </a:cubicBezTo>
                <a:cubicBezTo>
                  <a:pt x="384" y="26"/>
                  <a:pt x="321" y="0"/>
                  <a:pt x="253" y="0"/>
                </a:cubicBezTo>
                <a:cubicBezTo>
                  <a:pt x="185" y="0"/>
                  <a:pt x="122" y="26"/>
                  <a:pt x="74" y="74"/>
                </a:cubicBezTo>
                <a:cubicBezTo>
                  <a:pt x="26" y="122"/>
                  <a:pt x="0" y="186"/>
                  <a:pt x="0" y="253"/>
                </a:cubicBezTo>
                <a:cubicBezTo>
                  <a:pt x="0" y="321"/>
                  <a:pt x="26" y="385"/>
                  <a:pt x="74" y="433"/>
                </a:cubicBezTo>
                <a:cubicBezTo>
                  <a:pt x="122" y="480"/>
                  <a:pt x="185" y="507"/>
                  <a:pt x="253" y="507"/>
                </a:cubicBezTo>
                <a:cubicBezTo>
                  <a:pt x="304" y="507"/>
                  <a:pt x="353" y="492"/>
                  <a:pt x="395" y="464"/>
                </a:cubicBezTo>
                <a:cubicBezTo>
                  <a:pt x="522" y="591"/>
                  <a:pt x="522" y="591"/>
                  <a:pt x="522" y="591"/>
                </a:cubicBezTo>
                <a:cubicBezTo>
                  <a:pt x="532" y="601"/>
                  <a:pt x="544" y="606"/>
                  <a:pt x="557" y="606"/>
                </a:cubicBezTo>
                <a:cubicBezTo>
                  <a:pt x="569" y="606"/>
                  <a:pt x="582" y="601"/>
                  <a:pt x="591" y="591"/>
                </a:cubicBezTo>
                <a:cubicBezTo>
                  <a:pt x="610" y="572"/>
                  <a:pt x="610" y="542"/>
                  <a:pt x="591" y="523"/>
                </a:cubicBezTo>
                <a:close/>
                <a:moveTo>
                  <a:pt x="84" y="423"/>
                </a:moveTo>
                <a:cubicBezTo>
                  <a:pt x="39" y="377"/>
                  <a:pt x="14" y="317"/>
                  <a:pt x="14" y="253"/>
                </a:cubicBezTo>
                <a:cubicBezTo>
                  <a:pt x="14" y="189"/>
                  <a:pt x="39" y="129"/>
                  <a:pt x="84" y="84"/>
                </a:cubicBezTo>
                <a:cubicBezTo>
                  <a:pt x="129" y="39"/>
                  <a:pt x="189" y="14"/>
                  <a:pt x="253" y="14"/>
                </a:cubicBezTo>
                <a:cubicBezTo>
                  <a:pt x="317" y="14"/>
                  <a:pt x="377" y="39"/>
                  <a:pt x="422" y="84"/>
                </a:cubicBezTo>
                <a:cubicBezTo>
                  <a:pt x="506" y="168"/>
                  <a:pt x="514" y="298"/>
                  <a:pt x="449" y="391"/>
                </a:cubicBezTo>
                <a:cubicBezTo>
                  <a:pt x="448" y="392"/>
                  <a:pt x="448" y="392"/>
                  <a:pt x="448" y="392"/>
                </a:cubicBezTo>
                <a:cubicBezTo>
                  <a:pt x="440" y="403"/>
                  <a:pt x="432" y="413"/>
                  <a:pt x="422" y="423"/>
                </a:cubicBezTo>
                <a:cubicBezTo>
                  <a:pt x="413" y="432"/>
                  <a:pt x="403" y="441"/>
                  <a:pt x="392" y="448"/>
                </a:cubicBezTo>
                <a:cubicBezTo>
                  <a:pt x="392" y="448"/>
                  <a:pt x="391" y="449"/>
                  <a:pt x="391" y="449"/>
                </a:cubicBezTo>
                <a:cubicBezTo>
                  <a:pt x="351" y="477"/>
                  <a:pt x="303" y="493"/>
                  <a:pt x="253" y="493"/>
                </a:cubicBezTo>
                <a:cubicBezTo>
                  <a:pt x="189" y="493"/>
                  <a:pt x="129" y="468"/>
                  <a:pt x="84" y="423"/>
                </a:cubicBezTo>
                <a:close/>
                <a:moveTo>
                  <a:pt x="581" y="581"/>
                </a:moveTo>
                <a:cubicBezTo>
                  <a:pt x="568" y="595"/>
                  <a:pt x="546" y="595"/>
                  <a:pt x="532" y="581"/>
                </a:cubicBezTo>
                <a:cubicBezTo>
                  <a:pt x="406" y="455"/>
                  <a:pt x="406" y="455"/>
                  <a:pt x="406" y="455"/>
                </a:cubicBezTo>
                <a:cubicBezTo>
                  <a:pt x="415" y="448"/>
                  <a:pt x="424" y="441"/>
                  <a:pt x="432" y="433"/>
                </a:cubicBezTo>
                <a:cubicBezTo>
                  <a:pt x="440" y="424"/>
                  <a:pt x="448" y="415"/>
                  <a:pt x="455" y="406"/>
                </a:cubicBezTo>
                <a:cubicBezTo>
                  <a:pt x="581" y="533"/>
                  <a:pt x="581" y="533"/>
                  <a:pt x="581" y="533"/>
                </a:cubicBezTo>
                <a:cubicBezTo>
                  <a:pt x="595" y="546"/>
                  <a:pt x="595" y="568"/>
                  <a:pt x="581" y="5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 w="76200">
                <a:solidFill>
                  <a:schemeClr val="tx1"/>
                </a:solidFill>
              </a:ln>
              <a:latin typeface="Trebuchet MS" panose="020B0703020202090204" pitchFamily="34" charset="0"/>
            </a:endParaRP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3EBC64B-2ACB-23AE-EF77-F8F0662C32D5}"/>
              </a:ext>
            </a:extLst>
          </p:cNvPr>
          <p:cNvGrpSpPr/>
          <p:nvPr/>
        </p:nvGrpSpPr>
        <p:grpSpPr>
          <a:xfrm>
            <a:off x="562887" y="3656527"/>
            <a:ext cx="1680685" cy="1680685"/>
            <a:chOff x="4360392" y="3392875"/>
            <a:chExt cx="1680685" cy="1680685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9ADEC73-A933-47AC-A8DF-12CCEE98FE01}"/>
                </a:ext>
              </a:extLst>
            </p:cNvPr>
            <p:cNvSpPr/>
            <p:nvPr/>
          </p:nvSpPr>
          <p:spPr>
            <a:xfrm>
              <a:off x="4360392" y="3392875"/>
              <a:ext cx="1680685" cy="1680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5BC548-F317-8F38-CDB1-2B104F1DD351}"/>
                </a:ext>
              </a:extLst>
            </p:cNvPr>
            <p:cNvSpPr txBox="1"/>
            <p:nvPr/>
          </p:nvSpPr>
          <p:spPr>
            <a:xfrm>
              <a:off x="4542756" y="4349231"/>
              <a:ext cx="1315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Inventory</a:t>
              </a:r>
              <a:endParaRPr lang="ru-RU" sz="1800" dirty="0">
                <a:solidFill>
                  <a:schemeClr val="bg1"/>
                </a:solidFill>
                <a:latin typeface="Trebuchet MS" panose="020B0703020202090204" pitchFamily="34" charset="0"/>
              </a:endParaRP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65C831D-CAF0-824C-518F-06C12A158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36161" y="3673426"/>
              <a:ext cx="729147" cy="729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0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370618-71BA-AC68-D5AA-852633730DC4}"/>
              </a:ext>
            </a:extLst>
          </p:cNvPr>
          <p:cNvSpPr txBox="1">
            <a:spLocks/>
          </p:cNvSpPr>
          <p:nvPr/>
        </p:nvSpPr>
        <p:spPr>
          <a:xfrm>
            <a:off x="102078" y="321207"/>
            <a:ext cx="3617658" cy="81756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dirty="0"/>
              <a:t>Модульная структура</a:t>
            </a:r>
            <a:br>
              <a:rPr lang="ru-RU" dirty="0"/>
            </a:br>
            <a:r>
              <a:rPr lang="en-US" dirty="0"/>
              <a:t>Smart Monitor</a:t>
            </a:r>
            <a:endParaRPr lang="en-RU" dirty="0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CB5059E-7379-B66C-FB05-84E5247B84F9}"/>
              </a:ext>
            </a:extLst>
          </p:cNvPr>
          <p:cNvGrpSpPr/>
          <p:nvPr/>
        </p:nvGrpSpPr>
        <p:grpSpPr>
          <a:xfrm>
            <a:off x="1847528" y="-164378"/>
            <a:ext cx="9884921" cy="7016992"/>
            <a:chOff x="1847528" y="-164378"/>
            <a:chExt cx="9884921" cy="701699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DB79600-0CDF-7965-6D5B-AB3C6FE7B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71327" y="-164377"/>
              <a:ext cx="7206128" cy="7016991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D42F55C-C721-0688-6E53-8AF1055E5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71327" y="-164378"/>
              <a:ext cx="7206129" cy="7016992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D5DEEA78-0417-A4A9-9BB5-4CDEB0D8C9B8}"/>
                </a:ext>
              </a:extLst>
            </p:cNvPr>
            <p:cNvSpPr txBox="1">
              <a:spLocks/>
            </p:cNvSpPr>
            <p:nvPr/>
          </p:nvSpPr>
          <p:spPr>
            <a:xfrm>
              <a:off x="2135560" y="1074126"/>
              <a:ext cx="1652540" cy="482666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kern="800" spc="-53">
                  <a:solidFill>
                    <a:schemeClr val="tx1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1900" dirty="0"/>
                <a:t>Network</a:t>
              </a:r>
              <a:endParaRPr lang="en-RU" sz="1900" dirty="0"/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D71E582-8995-4442-0E69-E3E78F76E366}"/>
                </a:ext>
              </a:extLst>
            </p:cNvPr>
            <p:cNvSpPr txBox="1">
              <a:spLocks/>
            </p:cNvSpPr>
            <p:nvPr/>
          </p:nvSpPr>
          <p:spPr>
            <a:xfrm>
              <a:off x="1847528" y="4591659"/>
              <a:ext cx="1472520" cy="457521"/>
            </a:xfrm>
            <a:prstGeom prst="rect">
              <a:avLst/>
            </a:prstGeom>
          </p:spPr>
          <p:txBody>
            <a:bodyPr vert="horz" lIns="0" tIns="0" rIns="0" bIns="0" rtlCol="0" anchor="ctr">
              <a:normAutofit fontScale="92500" lnSpcReduction="10000"/>
            </a:bodyPr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kern="800" spc="-53">
                  <a:solidFill>
                    <a:schemeClr val="tx1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2000" dirty="0"/>
                <a:t>Microsoft </a:t>
              </a:r>
            </a:p>
            <a:p>
              <a:pPr algn="r"/>
              <a:r>
                <a:rPr lang="en-US" sz="2000" dirty="0"/>
                <a:t>Exchange</a:t>
              </a:r>
              <a:endParaRPr lang="en-RU" sz="2000" dirty="0"/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28057DE0-B8F3-0862-29B5-D1FCE388D43C}"/>
                </a:ext>
              </a:extLst>
            </p:cNvPr>
            <p:cNvSpPr txBox="1">
              <a:spLocks/>
            </p:cNvSpPr>
            <p:nvPr/>
          </p:nvSpPr>
          <p:spPr>
            <a:xfrm>
              <a:off x="6672064" y="6165304"/>
              <a:ext cx="1472520" cy="457521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kern="800" spc="-53">
                  <a:solidFill>
                    <a:schemeClr val="tx1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900" dirty="0"/>
                <a:t>Servers</a:t>
              </a:r>
              <a:endParaRPr lang="en-RU" sz="1900" dirty="0"/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8A9C4FE4-9450-E9D7-B580-A07DBDFBFC1E}"/>
                </a:ext>
              </a:extLst>
            </p:cNvPr>
            <p:cNvSpPr txBox="1">
              <a:spLocks/>
            </p:cNvSpPr>
            <p:nvPr/>
          </p:nvSpPr>
          <p:spPr>
            <a:xfrm>
              <a:off x="9444372" y="3537011"/>
              <a:ext cx="2288077" cy="936105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kern="800" spc="-53">
                  <a:solidFill>
                    <a:schemeClr val="tx1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900" dirty="0"/>
                <a:t>Microsoft Active Directory</a:t>
              </a:r>
              <a:endParaRPr lang="en-RU" sz="1900" dirty="0"/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240C453-617C-AC8D-B0F6-455BC856D898}"/>
                </a:ext>
              </a:extLst>
            </p:cNvPr>
            <p:cNvSpPr txBox="1">
              <a:spLocks/>
            </p:cNvSpPr>
            <p:nvPr/>
          </p:nvSpPr>
          <p:spPr>
            <a:xfrm>
              <a:off x="8473021" y="548679"/>
              <a:ext cx="2288077" cy="936105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kern="800" spc="-53">
                  <a:solidFill>
                    <a:schemeClr val="tx1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000" dirty="0" err="1"/>
                <a:t>NetMap</a:t>
              </a:r>
              <a:endParaRPr lang="en-RU" sz="2000" dirty="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D0624ED-3BE8-995F-6F4C-089E4B53D987}"/>
              </a:ext>
            </a:extLst>
          </p:cNvPr>
          <p:cNvGrpSpPr/>
          <p:nvPr/>
        </p:nvGrpSpPr>
        <p:grpSpPr>
          <a:xfrm>
            <a:off x="1415480" y="-164378"/>
            <a:ext cx="9236849" cy="7016992"/>
            <a:chOff x="1415480" y="-164378"/>
            <a:chExt cx="9236849" cy="701699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F071FB5-4258-DFA1-2DD7-A51FA6C0D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71327" y="-164223"/>
              <a:ext cx="7206128" cy="701668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A8B323C-5E9E-7B82-2F58-BC683CC83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471327" y="-164378"/>
              <a:ext cx="7206129" cy="7016992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108F196-BED5-B5F9-D1AC-8DD869D2FE02}"/>
                </a:ext>
              </a:extLst>
            </p:cNvPr>
            <p:cNvSpPr txBox="1">
              <a:spLocks/>
            </p:cNvSpPr>
            <p:nvPr/>
          </p:nvSpPr>
          <p:spPr>
            <a:xfrm>
              <a:off x="5483932" y="4545124"/>
              <a:ext cx="1472520" cy="457521"/>
            </a:xfrm>
            <a:prstGeom prst="rect">
              <a:avLst/>
            </a:prstGeom>
          </p:spPr>
          <p:txBody>
            <a:bodyPr vert="horz" lIns="0" tIns="0" rIns="0" bIns="0" rtlCol="0" anchor="ctr">
              <a:normAutofit fontScale="92500" lnSpcReduction="10000"/>
            </a:bodyPr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kern="800" spc="-53">
                  <a:solidFill>
                    <a:schemeClr val="tx1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000" dirty="0"/>
                <a:t>MITRE </a:t>
              </a:r>
              <a:endParaRPr lang="ru-RU" sz="2000" dirty="0"/>
            </a:p>
            <a:p>
              <a:pPr algn="l"/>
              <a:r>
                <a:rPr lang="en-US" sz="2000" dirty="0"/>
                <a:t>ATT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r>
                <a:rPr lang="en-US" sz="2000" dirty="0"/>
                <a:t>CK</a:t>
              </a:r>
              <a:endParaRPr lang="en-RU" sz="2000" dirty="0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E867FD45-F367-F46D-5D87-5025B2FADE60}"/>
                </a:ext>
              </a:extLst>
            </p:cNvPr>
            <p:cNvSpPr txBox="1">
              <a:spLocks/>
            </p:cNvSpPr>
            <p:nvPr/>
          </p:nvSpPr>
          <p:spPr>
            <a:xfrm>
              <a:off x="7752184" y="4977172"/>
              <a:ext cx="1472520" cy="36533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0" rIns="0" bIns="0" rtlCol="0" anchor="ctr">
              <a:normAutofit/>
            </a:bodyPr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kern="800" spc="-53">
                  <a:solidFill>
                    <a:schemeClr val="tx1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900" dirty="0"/>
                <a:t>Compliance</a:t>
              </a:r>
              <a:endParaRPr lang="en-RU" sz="1900" dirty="0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5AAFBA14-CB71-1367-54A0-C1990623CD6E}"/>
                </a:ext>
              </a:extLst>
            </p:cNvPr>
            <p:cNvSpPr txBox="1">
              <a:spLocks/>
            </p:cNvSpPr>
            <p:nvPr/>
          </p:nvSpPr>
          <p:spPr>
            <a:xfrm>
              <a:off x="8364252" y="2494561"/>
              <a:ext cx="2288077" cy="25565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0" rIns="0" bIns="0" rtlCol="0" anchor="ctr">
              <a:normAutofit/>
            </a:bodyPr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kern="800" spc="-53">
                  <a:solidFill>
                    <a:schemeClr val="tx1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900" dirty="0"/>
                <a:t>Cyber security</a:t>
              </a:r>
              <a:endParaRPr lang="en-RU" sz="1900" dirty="0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98DF72-692F-9902-4929-0FF190458DAF}"/>
                </a:ext>
              </a:extLst>
            </p:cNvPr>
            <p:cNvSpPr txBox="1">
              <a:spLocks/>
            </p:cNvSpPr>
            <p:nvPr/>
          </p:nvSpPr>
          <p:spPr>
            <a:xfrm>
              <a:off x="5375920" y="548680"/>
              <a:ext cx="1287298" cy="365330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rmAutofit/>
            </a:bodyPr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kern="800" spc="-53">
                  <a:solidFill>
                    <a:schemeClr val="tx1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1800" dirty="0"/>
                <a:t>Inventory</a:t>
              </a:r>
              <a:endParaRPr lang="en-RU" sz="1800" dirty="0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2BA0C30B-0EFB-67C8-2AA5-B1498A7B0C40}"/>
                </a:ext>
              </a:extLst>
            </p:cNvPr>
            <p:cNvSpPr txBox="1">
              <a:spLocks/>
            </p:cNvSpPr>
            <p:nvPr/>
          </p:nvSpPr>
          <p:spPr>
            <a:xfrm>
              <a:off x="1415480" y="2312196"/>
              <a:ext cx="2380467" cy="36533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0" rIns="0" bIns="0" rtlCol="0" anchor="ctr">
              <a:normAutofit/>
            </a:bodyPr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kern="800" spc="-53">
                  <a:solidFill>
                    <a:schemeClr val="tx1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1900" dirty="0"/>
                <a:t>Incident Manager</a:t>
              </a:r>
              <a:endParaRPr lang="en-RU" sz="1900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3708DE8-0E72-C252-B1AF-B55AB38F680B}"/>
              </a:ext>
            </a:extLst>
          </p:cNvPr>
          <p:cNvGrpSpPr/>
          <p:nvPr/>
        </p:nvGrpSpPr>
        <p:grpSpPr>
          <a:xfrm>
            <a:off x="2492936" y="-168299"/>
            <a:ext cx="7206129" cy="7016992"/>
            <a:chOff x="2492936" y="-168299"/>
            <a:chExt cx="7206129" cy="7016992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D820C0F8-8436-C832-2B7C-54A6E3D20C85}"/>
                </a:ext>
              </a:extLst>
            </p:cNvPr>
            <p:cNvSpPr txBox="1">
              <a:spLocks/>
            </p:cNvSpPr>
            <p:nvPr/>
          </p:nvSpPr>
          <p:spPr>
            <a:xfrm>
              <a:off x="5452351" y="2343590"/>
              <a:ext cx="1287298" cy="365330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rmAutofit/>
            </a:bodyPr>
            <a:lstStyle>
              <a:lvl1pPr algn="ctr" defTabSz="1219170" rtl="0" eaLnBrk="1" latinLnBrk="0" hangingPunct="1">
                <a:lnSpc>
                  <a:spcPct val="86000"/>
                </a:lnSpc>
                <a:spcBef>
                  <a:spcPct val="0"/>
                </a:spcBef>
                <a:buNone/>
                <a:defRPr sz="2800" kern="800" spc="-53">
                  <a:solidFill>
                    <a:schemeClr val="tx1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1800" dirty="0"/>
                <a:t>Core</a:t>
              </a:r>
              <a:endParaRPr lang="en-RU" sz="1800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89146BBC-FBAF-63CC-995A-2CA364858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492936" y="-168299"/>
              <a:ext cx="7206129" cy="7016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</a:t>
            </a: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E1BBBD29-41D1-EB4D-97E5-B1ADBBF9A604}"/>
              </a:ext>
            </a:extLst>
          </p:cNvPr>
          <p:cNvGrpSpPr/>
          <p:nvPr/>
        </p:nvGrpSpPr>
        <p:grpSpPr>
          <a:xfrm>
            <a:off x="2497089" y="3325487"/>
            <a:ext cx="666875" cy="666875"/>
            <a:chOff x="2536816" y="3314621"/>
            <a:chExt cx="666875" cy="666875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F803224-D9E6-D346-BAC3-87C2C4E54351}"/>
                </a:ext>
              </a:extLst>
            </p:cNvPr>
            <p:cNvSpPr/>
            <p:nvPr/>
          </p:nvSpPr>
          <p:spPr>
            <a:xfrm>
              <a:off x="2536816" y="3314621"/>
              <a:ext cx="666875" cy="66687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rebuchet MS" panose="020B0703020202090204" pitchFamily="34" charset="0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514E5A5-549F-CD40-A169-541AEF1E7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0043" y="3401897"/>
              <a:ext cx="460414" cy="46041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D0A70412-19DA-1144-B84C-5DA57B1F6889}"/>
              </a:ext>
            </a:extLst>
          </p:cNvPr>
          <p:cNvGrpSpPr/>
          <p:nvPr/>
        </p:nvGrpSpPr>
        <p:grpSpPr>
          <a:xfrm>
            <a:off x="3119126" y="2406034"/>
            <a:ext cx="666875" cy="666875"/>
            <a:chOff x="3119126" y="2406034"/>
            <a:chExt cx="666875" cy="666875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E1335C62-348C-EC4A-81C5-02677EF17603}"/>
                </a:ext>
              </a:extLst>
            </p:cNvPr>
            <p:cNvSpPr/>
            <p:nvPr/>
          </p:nvSpPr>
          <p:spPr>
            <a:xfrm>
              <a:off x="3119126" y="2406034"/>
              <a:ext cx="666875" cy="6668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rebuchet MS" panose="020B0703020202090204" pitchFamily="34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0B3DC57-8373-0A48-99F5-3CF43B611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6974" y="2535971"/>
              <a:ext cx="411175" cy="411175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3ECCB99-4842-4742-9A8C-E144CAB7CD9D}"/>
              </a:ext>
            </a:extLst>
          </p:cNvPr>
          <p:cNvGrpSpPr/>
          <p:nvPr/>
        </p:nvGrpSpPr>
        <p:grpSpPr>
          <a:xfrm>
            <a:off x="1658905" y="3917079"/>
            <a:ext cx="666875" cy="666875"/>
            <a:chOff x="840846" y="2445679"/>
            <a:chExt cx="666875" cy="666875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935E848-6E86-9543-888F-29968E5F926A}"/>
                </a:ext>
              </a:extLst>
            </p:cNvPr>
            <p:cNvSpPr/>
            <p:nvPr/>
          </p:nvSpPr>
          <p:spPr>
            <a:xfrm>
              <a:off x="840846" y="2445679"/>
              <a:ext cx="666875" cy="666875"/>
            </a:xfrm>
            <a:prstGeom prst="ellipse">
              <a:avLst/>
            </a:prstGeom>
            <a:solidFill>
              <a:srgbClr val="EE2E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rebuchet MS" panose="020B0703020202090204" pitchFamily="34" charset="0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FFD84D8-8F55-1249-8C53-1925C1C28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459" y="2546380"/>
              <a:ext cx="641648" cy="481236"/>
            </a:xfrm>
            <a:prstGeom prst="rect">
              <a:avLst/>
            </a:prstGeom>
          </p:spPr>
        </p:pic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F11AE0B2-D8EF-124F-A9A7-30D8294A8507}"/>
              </a:ext>
            </a:extLst>
          </p:cNvPr>
          <p:cNvGrpSpPr/>
          <p:nvPr/>
        </p:nvGrpSpPr>
        <p:grpSpPr>
          <a:xfrm>
            <a:off x="2383981" y="4535103"/>
            <a:ext cx="666875" cy="666875"/>
            <a:chOff x="3970161" y="4554462"/>
            <a:chExt cx="666875" cy="666875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1005D427-F557-144C-8AFF-E5D7156E08DB}"/>
                </a:ext>
              </a:extLst>
            </p:cNvPr>
            <p:cNvSpPr/>
            <p:nvPr/>
          </p:nvSpPr>
          <p:spPr>
            <a:xfrm>
              <a:off x="3970161" y="4554462"/>
              <a:ext cx="666875" cy="666875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rebuchet MS" panose="020B0703020202090204" pitchFamily="34" charset="0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7661792-046B-434A-98B0-BD41E918A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398" t="25089" r="30387" b="22224"/>
            <a:stretch/>
          </p:blipFill>
          <p:spPr>
            <a:xfrm>
              <a:off x="4118126" y="4722502"/>
              <a:ext cx="370944" cy="370944"/>
            </a:xfrm>
            <a:prstGeom prst="rect">
              <a:avLst/>
            </a:prstGeom>
          </p:spPr>
        </p:pic>
      </p:grpSp>
      <p:sp>
        <p:nvSpPr>
          <p:cNvPr id="34" name="Freeform 41">
            <a:extLst>
              <a:ext uri="{FF2B5EF4-FFF2-40B4-BE49-F238E27FC236}">
                <a16:creationId xmlns:a16="http://schemas.microsoft.com/office/drawing/2014/main" id="{7612D251-D29C-A64B-8095-8B7AF1852E24}"/>
              </a:ext>
            </a:extLst>
          </p:cNvPr>
          <p:cNvSpPr>
            <a:spLocks noEditPoints="1"/>
          </p:cNvSpPr>
          <p:nvPr/>
        </p:nvSpPr>
        <p:spPr bwMode="auto">
          <a:xfrm>
            <a:off x="8305304" y="3212976"/>
            <a:ext cx="503381" cy="612496"/>
          </a:xfrm>
          <a:custGeom>
            <a:avLst/>
            <a:gdLst>
              <a:gd name="T0" fmla="*/ 248 w 327"/>
              <a:gd name="T1" fmla="*/ 2 h 398"/>
              <a:gd name="T2" fmla="*/ 248 w 327"/>
              <a:gd name="T3" fmla="*/ 2 h 398"/>
              <a:gd name="T4" fmla="*/ 247 w 327"/>
              <a:gd name="T5" fmla="*/ 1 h 398"/>
              <a:gd name="T6" fmla="*/ 246 w 327"/>
              <a:gd name="T7" fmla="*/ 0 h 398"/>
              <a:gd name="T8" fmla="*/ 5 w 327"/>
              <a:gd name="T9" fmla="*/ 7 h 398"/>
              <a:gd name="T10" fmla="*/ 0 w 327"/>
              <a:gd name="T11" fmla="*/ 387 h 398"/>
              <a:gd name="T12" fmla="*/ 244 w 327"/>
              <a:gd name="T13" fmla="*/ 398 h 398"/>
              <a:gd name="T14" fmla="*/ 245 w 327"/>
              <a:gd name="T15" fmla="*/ 398 h 398"/>
              <a:gd name="T16" fmla="*/ 246 w 327"/>
              <a:gd name="T17" fmla="*/ 398 h 398"/>
              <a:gd name="T18" fmla="*/ 247 w 327"/>
              <a:gd name="T19" fmla="*/ 398 h 398"/>
              <a:gd name="T20" fmla="*/ 247 w 327"/>
              <a:gd name="T21" fmla="*/ 397 h 398"/>
              <a:gd name="T22" fmla="*/ 248 w 327"/>
              <a:gd name="T23" fmla="*/ 397 h 398"/>
              <a:gd name="T24" fmla="*/ 326 w 327"/>
              <a:gd name="T25" fmla="*/ 319 h 398"/>
              <a:gd name="T26" fmla="*/ 327 w 327"/>
              <a:gd name="T27" fmla="*/ 83 h 398"/>
              <a:gd name="T28" fmla="*/ 240 w 327"/>
              <a:gd name="T29" fmla="*/ 389 h 398"/>
              <a:gd name="T30" fmla="*/ 10 w 327"/>
              <a:gd name="T31" fmla="*/ 16 h 398"/>
              <a:gd name="T32" fmla="*/ 240 w 327"/>
              <a:gd name="T33" fmla="*/ 389 h 398"/>
              <a:gd name="T34" fmla="*/ 249 w 327"/>
              <a:gd name="T35" fmla="*/ 382 h 398"/>
              <a:gd name="T36" fmla="*/ 318 w 327"/>
              <a:gd name="T37" fmla="*/ 85 h 398"/>
              <a:gd name="T38" fmla="*/ 50 w 327"/>
              <a:gd name="T39" fmla="*/ 175 h 398"/>
              <a:gd name="T40" fmla="*/ 197 w 327"/>
              <a:gd name="T41" fmla="*/ 175 h 398"/>
              <a:gd name="T42" fmla="*/ 202 w 327"/>
              <a:gd name="T43" fmla="*/ 111 h 398"/>
              <a:gd name="T44" fmla="*/ 200 w 327"/>
              <a:gd name="T45" fmla="*/ 49 h 398"/>
              <a:gd name="T46" fmla="*/ 50 w 327"/>
              <a:gd name="T47" fmla="*/ 51 h 398"/>
              <a:gd name="T48" fmla="*/ 45 w 327"/>
              <a:gd name="T49" fmla="*/ 113 h 398"/>
              <a:gd name="T50" fmla="*/ 46 w 327"/>
              <a:gd name="T51" fmla="*/ 174 h 398"/>
              <a:gd name="T52" fmla="*/ 54 w 327"/>
              <a:gd name="T53" fmla="*/ 60 h 398"/>
              <a:gd name="T54" fmla="*/ 192 w 327"/>
              <a:gd name="T55" fmla="*/ 107 h 398"/>
              <a:gd name="T56" fmla="*/ 54 w 327"/>
              <a:gd name="T57" fmla="*/ 60 h 398"/>
              <a:gd name="T58" fmla="*/ 192 w 327"/>
              <a:gd name="T59" fmla="*/ 116 h 398"/>
              <a:gd name="T60" fmla="*/ 54 w 327"/>
              <a:gd name="T61" fmla="*/ 166 h 398"/>
              <a:gd name="T62" fmla="*/ 123 w 327"/>
              <a:gd name="T63" fmla="*/ 224 h 398"/>
              <a:gd name="T64" fmla="*/ 123 w 327"/>
              <a:gd name="T65" fmla="*/ 278 h 398"/>
              <a:gd name="T66" fmla="*/ 150 w 327"/>
              <a:gd name="T67" fmla="*/ 251 h 398"/>
              <a:gd name="T68" fmla="*/ 123 w 327"/>
              <a:gd name="T69" fmla="*/ 269 h 398"/>
              <a:gd name="T70" fmla="*/ 123 w 327"/>
              <a:gd name="T71" fmla="*/ 269 h 398"/>
              <a:gd name="T72" fmla="*/ 123 w 327"/>
              <a:gd name="T73" fmla="*/ 233 h 398"/>
              <a:gd name="T74" fmla="*/ 123 w 327"/>
              <a:gd name="T75" fmla="*/ 269 h 398"/>
              <a:gd name="T76" fmla="*/ 122 w 327"/>
              <a:gd name="T77" fmla="*/ 288 h 398"/>
              <a:gd name="T78" fmla="*/ 123 w 327"/>
              <a:gd name="T79" fmla="*/ 342 h 398"/>
              <a:gd name="T80" fmla="*/ 150 w 327"/>
              <a:gd name="T81" fmla="*/ 315 h 398"/>
              <a:gd name="T82" fmla="*/ 123 w 327"/>
              <a:gd name="T83" fmla="*/ 332 h 398"/>
              <a:gd name="T84" fmla="*/ 105 w 327"/>
              <a:gd name="T85" fmla="*/ 314 h 398"/>
              <a:gd name="T86" fmla="*/ 123 w 327"/>
              <a:gd name="T87" fmla="*/ 297 h 398"/>
              <a:gd name="T88" fmla="*/ 123 w 327"/>
              <a:gd name="T89" fmla="*/ 332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7" h="398">
                <a:moveTo>
                  <a:pt x="326" y="80"/>
                </a:moveTo>
                <a:cubicBezTo>
                  <a:pt x="248" y="2"/>
                  <a:pt x="248" y="2"/>
                  <a:pt x="248" y="2"/>
                </a:cubicBezTo>
                <a:cubicBezTo>
                  <a:pt x="248" y="2"/>
                  <a:pt x="248" y="2"/>
                  <a:pt x="248" y="2"/>
                </a:cubicBezTo>
                <a:cubicBezTo>
                  <a:pt x="248" y="2"/>
                  <a:pt x="248" y="2"/>
                  <a:pt x="248" y="2"/>
                </a:cubicBezTo>
                <a:cubicBezTo>
                  <a:pt x="248" y="1"/>
                  <a:pt x="247" y="1"/>
                  <a:pt x="247" y="1"/>
                </a:cubicBezTo>
                <a:cubicBezTo>
                  <a:pt x="247" y="1"/>
                  <a:pt x="247" y="1"/>
                  <a:pt x="247" y="1"/>
                </a:cubicBezTo>
                <a:cubicBezTo>
                  <a:pt x="246" y="1"/>
                  <a:pt x="246" y="0"/>
                  <a:pt x="246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45" y="0"/>
                  <a:pt x="245" y="0"/>
                  <a:pt x="244" y="0"/>
                </a:cubicBezTo>
                <a:cubicBezTo>
                  <a:pt x="5" y="7"/>
                  <a:pt x="5" y="7"/>
                  <a:pt x="5" y="7"/>
                </a:cubicBezTo>
                <a:cubicBezTo>
                  <a:pt x="2" y="7"/>
                  <a:pt x="0" y="9"/>
                  <a:pt x="0" y="12"/>
                </a:cubicBezTo>
                <a:cubicBezTo>
                  <a:pt x="0" y="387"/>
                  <a:pt x="0" y="387"/>
                  <a:pt x="0" y="387"/>
                </a:cubicBezTo>
                <a:cubicBezTo>
                  <a:pt x="0" y="389"/>
                  <a:pt x="2" y="392"/>
                  <a:pt x="5" y="392"/>
                </a:cubicBezTo>
                <a:cubicBezTo>
                  <a:pt x="244" y="398"/>
                  <a:pt x="244" y="398"/>
                  <a:pt x="244" y="398"/>
                </a:cubicBezTo>
                <a:cubicBezTo>
                  <a:pt x="245" y="398"/>
                  <a:pt x="245" y="398"/>
                  <a:pt x="245" y="398"/>
                </a:cubicBezTo>
                <a:cubicBezTo>
                  <a:pt x="245" y="398"/>
                  <a:pt x="245" y="398"/>
                  <a:pt x="245" y="398"/>
                </a:cubicBezTo>
                <a:cubicBezTo>
                  <a:pt x="245" y="398"/>
                  <a:pt x="245" y="398"/>
                  <a:pt x="246" y="398"/>
                </a:cubicBezTo>
                <a:cubicBezTo>
                  <a:pt x="246" y="398"/>
                  <a:pt x="246" y="398"/>
                  <a:pt x="246" y="398"/>
                </a:cubicBezTo>
                <a:cubicBezTo>
                  <a:pt x="246" y="398"/>
                  <a:pt x="246" y="398"/>
                  <a:pt x="246" y="398"/>
                </a:cubicBezTo>
                <a:cubicBezTo>
                  <a:pt x="246" y="398"/>
                  <a:pt x="247" y="398"/>
                  <a:pt x="247" y="398"/>
                </a:cubicBezTo>
                <a:cubicBezTo>
                  <a:pt x="247" y="398"/>
                  <a:pt x="247" y="398"/>
                  <a:pt x="247" y="398"/>
                </a:cubicBezTo>
                <a:cubicBezTo>
                  <a:pt x="247" y="398"/>
                  <a:pt x="247" y="398"/>
                  <a:pt x="247" y="397"/>
                </a:cubicBezTo>
                <a:cubicBezTo>
                  <a:pt x="248" y="397"/>
                  <a:pt x="248" y="397"/>
                  <a:pt x="248" y="397"/>
                </a:cubicBezTo>
                <a:cubicBezTo>
                  <a:pt x="248" y="397"/>
                  <a:pt x="248" y="397"/>
                  <a:pt x="248" y="397"/>
                </a:cubicBezTo>
                <a:cubicBezTo>
                  <a:pt x="248" y="397"/>
                  <a:pt x="248" y="397"/>
                  <a:pt x="248" y="397"/>
                </a:cubicBezTo>
                <a:cubicBezTo>
                  <a:pt x="326" y="319"/>
                  <a:pt x="326" y="319"/>
                  <a:pt x="326" y="319"/>
                </a:cubicBezTo>
                <a:cubicBezTo>
                  <a:pt x="327" y="318"/>
                  <a:pt x="327" y="317"/>
                  <a:pt x="327" y="315"/>
                </a:cubicBezTo>
                <a:cubicBezTo>
                  <a:pt x="327" y="83"/>
                  <a:pt x="327" y="83"/>
                  <a:pt x="327" y="83"/>
                </a:cubicBezTo>
                <a:cubicBezTo>
                  <a:pt x="327" y="82"/>
                  <a:pt x="327" y="81"/>
                  <a:pt x="326" y="80"/>
                </a:cubicBezTo>
                <a:close/>
                <a:moveTo>
                  <a:pt x="240" y="389"/>
                </a:moveTo>
                <a:cubicBezTo>
                  <a:pt x="10" y="382"/>
                  <a:pt x="10" y="382"/>
                  <a:pt x="10" y="382"/>
                </a:cubicBezTo>
                <a:cubicBezTo>
                  <a:pt x="10" y="16"/>
                  <a:pt x="10" y="16"/>
                  <a:pt x="10" y="16"/>
                </a:cubicBezTo>
                <a:cubicBezTo>
                  <a:pt x="240" y="10"/>
                  <a:pt x="240" y="10"/>
                  <a:pt x="240" y="10"/>
                </a:cubicBezTo>
                <a:lnTo>
                  <a:pt x="240" y="389"/>
                </a:lnTo>
                <a:close/>
                <a:moveTo>
                  <a:pt x="318" y="313"/>
                </a:moveTo>
                <a:cubicBezTo>
                  <a:pt x="249" y="382"/>
                  <a:pt x="249" y="382"/>
                  <a:pt x="249" y="382"/>
                </a:cubicBezTo>
                <a:cubicBezTo>
                  <a:pt x="249" y="16"/>
                  <a:pt x="249" y="16"/>
                  <a:pt x="249" y="16"/>
                </a:cubicBezTo>
                <a:cubicBezTo>
                  <a:pt x="318" y="85"/>
                  <a:pt x="318" y="85"/>
                  <a:pt x="318" y="85"/>
                </a:cubicBezTo>
                <a:lnTo>
                  <a:pt x="318" y="313"/>
                </a:lnTo>
                <a:close/>
                <a:moveTo>
                  <a:pt x="50" y="175"/>
                </a:moveTo>
                <a:cubicBezTo>
                  <a:pt x="50" y="175"/>
                  <a:pt x="50" y="175"/>
                  <a:pt x="50" y="175"/>
                </a:cubicBezTo>
                <a:cubicBezTo>
                  <a:pt x="197" y="175"/>
                  <a:pt x="197" y="175"/>
                  <a:pt x="197" y="175"/>
                </a:cubicBezTo>
                <a:cubicBezTo>
                  <a:pt x="200" y="175"/>
                  <a:pt x="202" y="173"/>
                  <a:pt x="202" y="170"/>
                </a:cubicBezTo>
                <a:cubicBezTo>
                  <a:pt x="202" y="111"/>
                  <a:pt x="202" y="111"/>
                  <a:pt x="202" y="111"/>
                </a:cubicBezTo>
                <a:cubicBezTo>
                  <a:pt x="202" y="52"/>
                  <a:pt x="202" y="52"/>
                  <a:pt x="202" y="52"/>
                </a:cubicBezTo>
                <a:cubicBezTo>
                  <a:pt x="202" y="51"/>
                  <a:pt x="201" y="50"/>
                  <a:pt x="200" y="49"/>
                </a:cubicBezTo>
                <a:cubicBezTo>
                  <a:pt x="199" y="48"/>
                  <a:pt x="198" y="48"/>
                  <a:pt x="197" y="48"/>
                </a:cubicBezTo>
                <a:cubicBezTo>
                  <a:pt x="50" y="51"/>
                  <a:pt x="50" y="51"/>
                  <a:pt x="50" y="51"/>
                </a:cubicBezTo>
                <a:cubicBezTo>
                  <a:pt x="47" y="51"/>
                  <a:pt x="45" y="53"/>
                  <a:pt x="45" y="55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45" y="171"/>
                  <a:pt x="45" y="171"/>
                  <a:pt x="45" y="171"/>
                </a:cubicBezTo>
                <a:cubicBezTo>
                  <a:pt x="45" y="172"/>
                  <a:pt x="46" y="173"/>
                  <a:pt x="46" y="174"/>
                </a:cubicBezTo>
                <a:cubicBezTo>
                  <a:pt x="47" y="175"/>
                  <a:pt x="49" y="175"/>
                  <a:pt x="50" y="175"/>
                </a:cubicBezTo>
                <a:close/>
                <a:moveTo>
                  <a:pt x="54" y="60"/>
                </a:moveTo>
                <a:cubicBezTo>
                  <a:pt x="192" y="57"/>
                  <a:pt x="192" y="57"/>
                  <a:pt x="192" y="57"/>
                </a:cubicBezTo>
                <a:cubicBezTo>
                  <a:pt x="192" y="107"/>
                  <a:pt x="192" y="107"/>
                  <a:pt x="192" y="107"/>
                </a:cubicBezTo>
                <a:cubicBezTo>
                  <a:pt x="54" y="108"/>
                  <a:pt x="54" y="108"/>
                  <a:pt x="54" y="108"/>
                </a:cubicBezTo>
                <a:lnTo>
                  <a:pt x="54" y="60"/>
                </a:lnTo>
                <a:close/>
                <a:moveTo>
                  <a:pt x="54" y="118"/>
                </a:moveTo>
                <a:cubicBezTo>
                  <a:pt x="192" y="116"/>
                  <a:pt x="192" y="116"/>
                  <a:pt x="192" y="116"/>
                </a:cubicBezTo>
                <a:cubicBezTo>
                  <a:pt x="192" y="165"/>
                  <a:pt x="192" y="165"/>
                  <a:pt x="192" y="165"/>
                </a:cubicBezTo>
                <a:cubicBezTo>
                  <a:pt x="54" y="166"/>
                  <a:pt x="54" y="166"/>
                  <a:pt x="54" y="166"/>
                </a:cubicBezTo>
                <a:lnTo>
                  <a:pt x="54" y="118"/>
                </a:lnTo>
                <a:close/>
                <a:moveTo>
                  <a:pt x="123" y="224"/>
                </a:moveTo>
                <a:cubicBezTo>
                  <a:pt x="107" y="224"/>
                  <a:pt x="95" y="236"/>
                  <a:pt x="95" y="251"/>
                </a:cubicBezTo>
                <a:cubicBezTo>
                  <a:pt x="95" y="266"/>
                  <a:pt x="107" y="278"/>
                  <a:pt x="123" y="278"/>
                </a:cubicBezTo>
                <a:cubicBezTo>
                  <a:pt x="123" y="278"/>
                  <a:pt x="123" y="278"/>
                  <a:pt x="123" y="278"/>
                </a:cubicBezTo>
                <a:cubicBezTo>
                  <a:pt x="138" y="278"/>
                  <a:pt x="150" y="266"/>
                  <a:pt x="150" y="251"/>
                </a:cubicBezTo>
                <a:cubicBezTo>
                  <a:pt x="150" y="236"/>
                  <a:pt x="138" y="224"/>
                  <a:pt x="123" y="224"/>
                </a:cubicBezTo>
                <a:close/>
                <a:moveTo>
                  <a:pt x="123" y="269"/>
                </a:moveTo>
                <a:cubicBezTo>
                  <a:pt x="123" y="274"/>
                  <a:pt x="123" y="274"/>
                  <a:pt x="123" y="274"/>
                </a:cubicBezTo>
                <a:cubicBezTo>
                  <a:pt x="123" y="269"/>
                  <a:pt x="123" y="269"/>
                  <a:pt x="123" y="269"/>
                </a:cubicBezTo>
                <a:cubicBezTo>
                  <a:pt x="113" y="269"/>
                  <a:pt x="105" y="261"/>
                  <a:pt x="105" y="251"/>
                </a:cubicBezTo>
                <a:cubicBezTo>
                  <a:pt x="105" y="241"/>
                  <a:pt x="113" y="233"/>
                  <a:pt x="123" y="233"/>
                </a:cubicBezTo>
                <a:cubicBezTo>
                  <a:pt x="133" y="234"/>
                  <a:pt x="141" y="242"/>
                  <a:pt x="141" y="251"/>
                </a:cubicBezTo>
                <a:cubicBezTo>
                  <a:pt x="141" y="261"/>
                  <a:pt x="133" y="269"/>
                  <a:pt x="123" y="269"/>
                </a:cubicBezTo>
                <a:close/>
                <a:moveTo>
                  <a:pt x="123" y="288"/>
                </a:moveTo>
                <a:cubicBezTo>
                  <a:pt x="122" y="288"/>
                  <a:pt x="122" y="288"/>
                  <a:pt x="122" y="288"/>
                </a:cubicBezTo>
                <a:cubicBezTo>
                  <a:pt x="107" y="288"/>
                  <a:pt x="95" y="300"/>
                  <a:pt x="95" y="314"/>
                </a:cubicBezTo>
                <a:cubicBezTo>
                  <a:pt x="95" y="329"/>
                  <a:pt x="107" y="341"/>
                  <a:pt x="123" y="342"/>
                </a:cubicBezTo>
                <a:cubicBezTo>
                  <a:pt x="123" y="342"/>
                  <a:pt x="123" y="342"/>
                  <a:pt x="123" y="342"/>
                </a:cubicBezTo>
                <a:cubicBezTo>
                  <a:pt x="138" y="342"/>
                  <a:pt x="150" y="330"/>
                  <a:pt x="150" y="315"/>
                </a:cubicBezTo>
                <a:cubicBezTo>
                  <a:pt x="150" y="300"/>
                  <a:pt x="138" y="288"/>
                  <a:pt x="123" y="288"/>
                </a:cubicBezTo>
                <a:close/>
                <a:moveTo>
                  <a:pt x="123" y="332"/>
                </a:moveTo>
                <a:cubicBezTo>
                  <a:pt x="123" y="332"/>
                  <a:pt x="123" y="332"/>
                  <a:pt x="123" y="332"/>
                </a:cubicBezTo>
                <a:cubicBezTo>
                  <a:pt x="113" y="332"/>
                  <a:pt x="105" y="324"/>
                  <a:pt x="105" y="314"/>
                </a:cubicBezTo>
                <a:cubicBezTo>
                  <a:pt x="105" y="305"/>
                  <a:pt x="113" y="297"/>
                  <a:pt x="123" y="297"/>
                </a:cubicBezTo>
                <a:cubicBezTo>
                  <a:pt x="123" y="297"/>
                  <a:pt x="123" y="297"/>
                  <a:pt x="123" y="297"/>
                </a:cubicBezTo>
                <a:cubicBezTo>
                  <a:pt x="133" y="297"/>
                  <a:pt x="141" y="305"/>
                  <a:pt x="141" y="315"/>
                </a:cubicBezTo>
                <a:cubicBezTo>
                  <a:pt x="141" y="325"/>
                  <a:pt x="133" y="332"/>
                  <a:pt x="123" y="3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5" name="Freeform 99">
            <a:extLst>
              <a:ext uri="{FF2B5EF4-FFF2-40B4-BE49-F238E27FC236}">
                <a16:creationId xmlns:a16="http://schemas.microsoft.com/office/drawing/2014/main" id="{725FB1B9-543D-2345-A7FF-D591917FC12F}"/>
              </a:ext>
            </a:extLst>
          </p:cNvPr>
          <p:cNvSpPr>
            <a:spLocks noEditPoints="1"/>
          </p:cNvSpPr>
          <p:nvPr/>
        </p:nvSpPr>
        <p:spPr bwMode="auto">
          <a:xfrm>
            <a:off x="8232228" y="2312876"/>
            <a:ext cx="649532" cy="447261"/>
          </a:xfrm>
          <a:custGeom>
            <a:avLst/>
            <a:gdLst>
              <a:gd name="T0" fmla="*/ 95 w 628"/>
              <a:gd name="T1" fmla="*/ 133 h 433"/>
              <a:gd name="T2" fmla="*/ 212 w 628"/>
              <a:gd name="T3" fmla="*/ 133 h 433"/>
              <a:gd name="T4" fmla="*/ 154 w 628"/>
              <a:gd name="T5" fmla="*/ 89 h 433"/>
              <a:gd name="T6" fmla="*/ 154 w 628"/>
              <a:gd name="T7" fmla="*/ 178 h 433"/>
              <a:gd name="T8" fmla="*/ 154 w 628"/>
              <a:gd name="T9" fmla="*/ 89 h 433"/>
              <a:gd name="T10" fmla="*/ 235 w 628"/>
              <a:gd name="T11" fmla="*/ 239 h 433"/>
              <a:gd name="T12" fmla="*/ 184 w 628"/>
              <a:gd name="T13" fmla="*/ 171 h 433"/>
              <a:gd name="T14" fmla="*/ 221 w 628"/>
              <a:gd name="T15" fmla="*/ 239 h 433"/>
              <a:gd name="T16" fmla="*/ 154 w 628"/>
              <a:gd name="T17" fmla="*/ 305 h 433"/>
              <a:gd name="T18" fmla="*/ 87 w 628"/>
              <a:gd name="T19" fmla="*/ 239 h 433"/>
              <a:gd name="T20" fmla="*/ 124 w 628"/>
              <a:gd name="T21" fmla="*/ 171 h 433"/>
              <a:gd name="T22" fmla="*/ 73 w 628"/>
              <a:gd name="T23" fmla="*/ 239 h 433"/>
              <a:gd name="T24" fmla="*/ 154 w 628"/>
              <a:gd name="T25" fmla="*/ 319 h 433"/>
              <a:gd name="T26" fmla="*/ 554 w 628"/>
              <a:gd name="T27" fmla="*/ 171 h 433"/>
              <a:gd name="T28" fmla="*/ 307 w 628"/>
              <a:gd name="T29" fmla="*/ 164 h 433"/>
              <a:gd name="T30" fmla="*/ 307 w 628"/>
              <a:gd name="T31" fmla="*/ 178 h 433"/>
              <a:gd name="T32" fmla="*/ 554 w 628"/>
              <a:gd name="T33" fmla="*/ 171 h 433"/>
              <a:gd name="T34" fmla="*/ 547 w 628"/>
              <a:gd name="T35" fmla="*/ 227 h 433"/>
              <a:gd name="T36" fmla="*/ 300 w 628"/>
              <a:gd name="T37" fmla="*/ 234 h 433"/>
              <a:gd name="T38" fmla="*/ 547 w 628"/>
              <a:gd name="T39" fmla="*/ 241 h 433"/>
              <a:gd name="T40" fmla="*/ 554 w 628"/>
              <a:gd name="T41" fmla="*/ 298 h 433"/>
              <a:gd name="T42" fmla="*/ 307 w 628"/>
              <a:gd name="T43" fmla="*/ 291 h 433"/>
              <a:gd name="T44" fmla="*/ 307 w 628"/>
              <a:gd name="T45" fmla="*/ 305 h 433"/>
              <a:gd name="T46" fmla="*/ 554 w 628"/>
              <a:gd name="T47" fmla="*/ 298 h 433"/>
              <a:gd name="T48" fmla="*/ 486 w 628"/>
              <a:gd name="T49" fmla="*/ 433 h 433"/>
              <a:gd name="T50" fmla="*/ 479 w 628"/>
              <a:gd name="T51" fmla="*/ 390 h 433"/>
              <a:gd name="T52" fmla="*/ 436 w 628"/>
              <a:gd name="T53" fmla="*/ 390 h 433"/>
              <a:gd name="T54" fmla="*/ 429 w 628"/>
              <a:gd name="T55" fmla="*/ 433 h 433"/>
              <a:gd name="T56" fmla="*/ 192 w 628"/>
              <a:gd name="T57" fmla="*/ 426 h 433"/>
              <a:gd name="T58" fmla="*/ 170 w 628"/>
              <a:gd name="T59" fmla="*/ 368 h 433"/>
              <a:gd name="T60" fmla="*/ 149 w 628"/>
              <a:gd name="T61" fmla="*/ 426 h 433"/>
              <a:gd name="T62" fmla="*/ 7 w 628"/>
              <a:gd name="T63" fmla="*/ 433 h 433"/>
              <a:gd name="T64" fmla="*/ 0 w 628"/>
              <a:gd name="T65" fmla="*/ 7 h 433"/>
              <a:gd name="T66" fmla="*/ 270 w 628"/>
              <a:gd name="T67" fmla="*/ 0 h 433"/>
              <a:gd name="T68" fmla="*/ 329 w 628"/>
              <a:gd name="T69" fmla="*/ 73 h 433"/>
              <a:gd name="T70" fmla="*/ 628 w 628"/>
              <a:gd name="T71" fmla="*/ 80 h 433"/>
              <a:gd name="T72" fmla="*/ 621 w 628"/>
              <a:gd name="T73" fmla="*/ 433 h 433"/>
              <a:gd name="T74" fmla="*/ 614 w 628"/>
              <a:gd name="T75" fmla="*/ 419 h 433"/>
              <a:gd name="T76" fmla="*/ 325 w 628"/>
              <a:gd name="T77" fmla="*/ 87 h 433"/>
              <a:gd name="T78" fmla="*/ 267 w 628"/>
              <a:gd name="T79" fmla="*/ 14 h 433"/>
              <a:gd name="T80" fmla="*/ 14 w 628"/>
              <a:gd name="T81" fmla="*/ 419 h 433"/>
              <a:gd name="T82" fmla="*/ 135 w 628"/>
              <a:gd name="T83" fmla="*/ 390 h 433"/>
              <a:gd name="T84" fmla="*/ 206 w 628"/>
              <a:gd name="T85" fmla="*/ 390 h 433"/>
              <a:gd name="T86" fmla="*/ 422 w 628"/>
              <a:gd name="T87" fmla="*/ 419 h 433"/>
              <a:gd name="T88" fmla="*/ 458 w 628"/>
              <a:gd name="T89" fmla="*/ 354 h 433"/>
              <a:gd name="T90" fmla="*/ 493 w 628"/>
              <a:gd name="T91" fmla="*/ 419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28" h="433">
                <a:moveTo>
                  <a:pt x="154" y="192"/>
                </a:moveTo>
                <a:cubicBezTo>
                  <a:pt x="121" y="192"/>
                  <a:pt x="95" y="166"/>
                  <a:pt x="95" y="133"/>
                </a:cubicBezTo>
                <a:cubicBezTo>
                  <a:pt x="95" y="101"/>
                  <a:pt x="121" y="75"/>
                  <a:pt x="154" y="75"/>
                </a:cubicBezTo>
                <a:cubicBezTo>
                  <a:pt x="186" y="75"/>
                  <a:pt x="212" y="101"/>
                  <a:pt x="212" y="133"/>
                </a:cubicBezTo>
                <a:cubicBezTo>
                  <a:pt x="212" y="166"/>
                  <a:pt x="186" y="192"/>
                  <a:pt x="154" y="192"/>
                </a:cubicBezTo>
                <a:close/>
                <a:moveTo>
                  <a:pt x="154" y="89"/>
                </a:moveTo>
                <a:cubicBezTo>
                  <a:pt x="129" y="89"/>
                  <a:pt x="109" y="109"/>
                  <a:pt x="109" y="133"/>
                </a:cubicBezTo>
                <a:cubicBezTo>
                  <a:pt x="109" y="158"/>
                  <a:pt x="129" y="178"/>
                  <a:pt x="154" y="178"/>
                </a:cubicBezTo>
                <a:cubicBezTo>
                  <a:pt x="178" y="178"/>
                  <a:pt x="198" y="158"/>
                  <a:pt x="198" y="133"/>
                </a:cubicBezTo>
                <a:cubicBezTo>
                  <a:pt x="198" y="109"/>
                  <a:pt x="178" y="89"/>
                  <a:pt x="154" y="89"/>
                </a:cubicBezTo>
                <a:close/>
                <a:moveTo>
                  <a:pt x="235" y="301"/>
                </a:moveTo>
                <a:cubicBezTo>
                  <a:pt x="235" y="239"/>
                  <a:pt x="235" y="239"/>
                  <a:pt x="235" y="239"/>
                </a:cubicBezTo>
                <a:cubicBezTo>
                  <a:pt x="235" y="210"/>
                  <a:pt x="219" y="182"/>
                  <a:pt x="193" y="168"/>
                </a:cubicBezTo>
                <a:cubicBezTo>
                  <a:pt x="190" y="166"/>
                  <a:pt x="186" y="167"/>
                  <a:pt x="184" y="171"/>
                </a:cubicBezTo>
                <a:cubicBezTo>
                  <a:pt x="182" y="174"/>
                  <a:pt x="183" y="178"/>
                  <a:pt x="186" y="180"/>
                </a:cubicBezTo>
                <a:cubicBezTo>
                  <a:pt x="208" y="192"/>
                  <a:pt x="221" y="215"/>
                  <a:pt x="221" y="239"/>
                </a:cubicBezTo>
                <a:cubicBezTo>
                  <a:pt x="221" y="298"/>
                  <a:pt x="221" y="298"/>
                  <a:pt x="221" y="298"/>
                </a:cubicBezTo>
                <a:cubicBezTo>
                  <a:pt x="215" y="301"/>
                  <a:pt x="192" y="305"/>
                  <a:pt x="154" y="305"/>
                </a:cubicBezTo>
                <a:cubicBezTo>
                  <a:pt x="116" y="305"/>
                  <a:pt x="93" y="301"/>
                  <a:pt x="87" y="298"/>
                </a:cubicBezTo>
                <a:cubicBezTo>
                  <a:pt x="87" y="239"/>
                  <a:pt x="87" y="239"/>
                  <a:pt x="87" y="239"/>
                </a:cubicBezTo>
                <a:cubicBezTo>
                  <a:pt x="87" y="215"/>
                  <a:pt x="100" y="192"/>
                  <a:pt x="121" y="180"/>
                </a:cubicBezTo>
                <a:cubicBezTo>
                  <a:pt x="124" y="178"/>
                  <a:pt x="126" y="174"/>
                  <a:pt x="124" y="171"/>
                </a:cubicBezTo>
                <a:cubicBezTo>
                  <a:pt x="122" y="167"/>
                  <a:pt x="118" y="166"/>
                  <a:pt x="114" y="168"/>
                </a:cubicBezTo>
                <a:cubicBezTo>
                  <a:pt x="89" y="182"/>
                  <a:pt x="73" y="210"/>
                  <a:pt x="73" y="239"/>
                </a:cubicBezTo>
                <a:cubicBezTo>
                  <a:pt x="73" y="301"/>
                  <a:pt x="73" y="301"/>
                  <a:pt x="73" y="301"/>
                </a:cubicBezTo>
                <a:cubicBezTo>
                  <a:pt x="73" y="316"/>
                  <a:pt x="117" y="319"/>
                  <a:pt x="154" y="319"/>
                </a:cubicBezTo>
                <a:cubicBezTo>
                  <a:pt x="191" y="319"/>
                  <a:pt x="235" y="316"/>
                  <a:pt x="235" y="301"/>
                </a:cubicBezTo>
                <a:close/>
                <a:moveTo>
                  <a:pt x="554" y="171"/>
                </a:moveTo>
                <a:cubicBezTo>
                  <a:pt x="554" y="167"/>
                  <a:pt x="551" y="164"/>
                  <a:pt x="547" y="164"/>
                </a:cubicBezTo>
                <a:cubicBezTo>
                  <a:pt x="307" y="164"/>
                  <a:pt x="307" y="164"/>
                  <a:pt x="307" y="164"/>
                </a:cubicBezTo>
                <a:cubicBezTo>
                  <a:pt x="303" y="164"/>
                  <a:pt x="300" y="167"/>
                  <a:pt x="300" y="171"/>
                </a:cubicBezTo>
                <a:cubicBezTo>
                  <a:pt x="300" y="175"/>
                  <a:pt x="303" y="178"/>
                  <a:pt x="307" y="178"/>
                </a:cubicBezTo>
                <a:cubicBezTo>
                  <a:pt x="547" y="178"/>
                  <a:pt x="547" y="178"/>
                  <a:pt x="547" y="178"/>
                </a:cubicBezTo>
                <a:cubicBezTo>
                  <a:pt x="551" y="178"/>
                  <a:pt x="554" y="175"/>
                  <a:pt x="554" y="171"/>
                </a:cubicBezTo>
                <a:close/>
                <a:moveTo>
                  <a:pt x="554" y="234"/>
                </a:moveTo>
                <a:cubicBezTo>
                  <a:pt x="554" y="231"/>
                  <a:pt x="551" y="227"/>
                  <a:pt x="547" y="227"/>
                </a:cubicBezTo>
                <a:cubicBezTo>
                  <a:pt x="307" y="227"/>
                  <a:pt x="307" y="227"/>
                  <a:pt x="307" y="227"/>
                </a:cubicBezTo>
                <a:cubicBezTo>
                  <a:pt x="303" y="227"/>
                  <a:pt x="300" y="231"/>
                  <a:pt x="300" y="234"/>
                </a:cubicBezTo>
                <a:cubicBezTo>
                  <a:pt x="300" y="238"/>
                  <a:pt x="303" y="241"/>
                  <a:pt x="307" y="241"/>
                </a:cubicBezTo>
                <a:cubicBezTo>
                  <a:pt x="547" y="241"/>
                  <a:pt x="547" y="241"/>
                  <a:pt x="547" y="241"/>
                </a:cubicBezTo>
                <a:cubicBezTo>
                  <a:pt x="551" y="241"/>
                  <a:pt x="554" y="238"/>
                  <a:pt x="554" y="234"/>
                </a:cubicBezTo>
                <a:close/>
                <a:moveTo>
                  <a:pt x="554" y="298"/>
                </a:moveTo>
                <a:cubicBezTo>
                  <a:pt x="554" y="294"/>
                  <a:pt x="551" y="291"/>
                  <a:pt x="547" y="291"/>
                </a:cubicBezTo>
                <a:cubicBezTo>
                  <a:pt x="307" y="291"/>
                  <a:pt x="307" y="291"/>
                  <a:pt x="307" y="291"/>
                </a:cubicBezTo>
                <a:cubicBezTo>
                  <a:pt x="303" y="291"/>
                  <a:pt x="300" y="294"/>
                  <a:pt x="300" y="298"/>
                </a:cubicBezTo>
                <a:cubicBezTo>
                  <a:pt x="300" y="301"/>
                  <a:pt x="303" y="305"/>
                  <a:pt x="307" y="305"/>
                </a:cubicBezTo>
                <a:cubicBezTo>
                  <a:pt x="547" y="305"/>
                  <a:pt x="547" y="305"/>
                  <a:pt x="547" y="305"/>
                </a:cubicBezTo>
                <a:cubicBezTo>
                  <a:pt x="551" y="305"/>
                  <a:pt x="554" y="301"/>
                  <a:pt x="554" y="298"/>
                </a:cubicBezTo>
                <a:close/>
                <a:moveTo>
                  <a:pt x="621" y="433"/>
                </a:moveTo>
                <a:cubicBezTo>
                  <a:pt x="486" y="433"/>
                  <a:pt x="486" y="433"/>
                  <a:pt x="486" y="433"/>
                </a:cubicBezTo>
                <a:cubicBezTo>
                  <a:pt x="483" y="433"/>
                  <a:pt x="479" y="430"/>
                  <a:pt x="479" y="426"/>
                </a:cubicBezTo>
                <a:cubicBezTo>
                  <a:pt x="479" y="390"/>
                  <a:pt x="479" y="390"/>
                  <a:pt x="479" y="390"/>
                </a:cubicBezTo>
                <a:cubicBezTo>
                  <a:pt x="479" y="378"/>
                  <a:pt x="470" y="368"/>
                  <a:pt x="458" y="368"/>
                </a:cubicBezTo>
                <a:cubicBezTo>
                  <a:pt x="446" y="368"/>
                  <a:pt x="436" y="378"/>
                  <a:pt x="436" y="390"/>
                </a:cubicBezTo>
                <a:cubicBezTo>
                  <a:pt x="436" y="426"/>
                  <a:pt x="436" y="426"/>
                  <a:pt x="436" y="426"/>
                </a:cubicBezTo>
                <a:cubicBezTo>
                  <a:pt x="436" y="430"/>
                  <a:pt x="433" y="433"/>
                  <a:pt x="429" y="433"/>
                </a:cubicBezTo>
                <a:cubicBezTo>
                  <a:pt x="199" y="433"/>
                  <a:pt x="199" y="433"/>
                  <a:pt x="199" y="433"/>
                </a:cubicBezTo>
                <a:cubicBezTo>
                  <a:pt x="195" y="433"/>
                  <a:pt x="192" y="430"/>
                  <a:pt x="192" y="426"/>
                </a:cubicBezTo>
                <a:cubicBezTo>
                  <a:pt x="192" y="390"/>
                  <a:pt x="192" y="390"/>
                  <a:pt x="192" y="390"/>
                </a:cubicBezTo>
                <a:cubicBezTo>
                  <a:pt x="192" y="378"/>
                  <a:pt x="182" y="368"/>
                  <a:pt x="170" y="368"/>
                </a:cubicBezTo>
                <a:cubicBezTo>
                  <a:pt x="158" y="368"/>
                  <a:pt x="149" y="378"/>
                  <a:pt x="149" y="390"/>
                </a:cubicBezTo>
                <a:cubicBezTo>
                  <a:pt x="149" y="426"/>
                  <a:pt x="149" y="426"/>
                  <a:pt x="149" y="426"/>
                </a:cubicBezTo>
                <a:cubicBezTo>
                  <a:pt x="149" y="430"/>
                  <a:pt x="146" y="433"/>
                  <a:pt x="142" y="433"/>
                </a:cubicBezTo>
                <a:cubicBezTo>
                  <a:pt x="7" y="433"/>
                  <a:pt x="7" y="433"/>
                  <a:pt x="7" y="433"/>
                </a:cubicBezTo>
                <a:cubicBezTo>
                  <a:pt x="3" y="433"/>
                  <a:pt x="0" y="430"/>
                  <a:pt x="0" y="426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70" y="0"/>
                  <a:pt x="270" y="0"/>
                  <a:pt x="270" y="0"/>
                </a:cubicBezTo>
                <a:cubicBezTo>
                  <a:pt x="272" y="0"/>
                  <a:pt x="275" y="1"/>
                  <a:pt x="276" y="3"/>
                </a:cubicBezTo>
                <a:cubicBezTo>
                  <a:pt x="329" y="73"/>
                  <a:pt x="329" y="73"/>
                  <a:pt x="329" y="73"/>
                </a:cubicBezTo>
                <a:cubicBezTo>
                  <a:pt x="621" y="73"/>
                  <a:pt x="621" y="73"/>
                  <a:pt x="621" y="73"/>
                </a:cubicBezTo>
                <a:cubicBezTo>
                  <a:pt x="625" y="73"/>
                  <a:pt x="628" y="76"/>
                  <a:pt x="628" y="80"/>
                </a:cubicBezTo>
                <a:cubicBezTo>
                  <a:pt x="628" y="426"/>
                  <a:pt x="628" y="426"/>
                  <a:pt x="628" y="426"/>
                </a:cubicBezTo>
                <a:cubicBezTo>
                  <a:pt x="628" y="430"/>
                  <a:pt x="625" y="433"/>
                  <a:pt x="621" y="433"/>
                </a:cubicBezTo>
                <a:close/>
                <a:moveTo>
                  <a:pt x="493" y="419"/>
                </a:moveTo>
                <a:cubicBezTo>
                  <a:pt x="614" y="419"/>
                  <a:pt x="614" y="419"/>
                  <a:pt x="614" y="419"/>
                </a:cubicBezTo>
                <a:cubicBezTo>
                  <a:pt x="614" y="87"/>
                  <a:pt x="614" y="87"/>
                  <a:pt x="614" y="87"/>
                </a:cubicBezTo>
                <a:cubicBezTo>
                  <a:pt x="325" y="87"/>
                  <a:pt x="325" y="87"/>
                  <a:pt x="325" y="87"/>
                </a:cubicBezTo>
                <a:cubicBezTo>
                  <a:pt x="323" y="87"/>
                  <a:pt x="321" y="86"/>
                  <a:pt x="320" y="8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419"/>
                  <a:pt x="14" y="419"/>
                  <a:pt x="14" y="419"/>
                </a:cubicBezTo>
                <a:cubicBezTo>
                  <a:pt x="135" y="419"/>
                  <a:pt x="135" y="419"/>
                  <a:pt x="135" y="419"/>
                </a:cubicBezTo>
                <a:cubicBezTo>
                  <a:pt x="135" y="390"/>
                  <a:pt x="135" y="390"/>
                  <a:pt x="135" y="390"/>
                </a:cubicBezTo>
                <a:cubicBezTo>
                  <a:pt x="135" y="370"/>
                  <a:pt x="151" y="354"/>
                  <a:pt x="170" y="354"/>
                </a:cubicBezTo>
                <a:cubicBezTo>
                  <a:pt x="190" y="354"/>
                  <a:pt x="206" y="370"/>
                  <a:pt x="206" y="390"/>
                </a:cubicBezTo>
                <a:cubicBezTo>
                  <a:pt x="206" y="419"/>
                  <a:pt x="206" y="419"/>
                  <a:pt x="206" y="419"/>
                </a:cubicBezTo>
                <a:cubicBezTo>
                  <a:pt x="422" y="419"/>
                  <a:pt x="422" y="419"/>
                  <a:pt x="422" y="419"/>
                </a:cubicBezTo>
                <a:cubicBezTo>
                  <a:pt x="422" y="390"/>
                  <a:pt x="422" y="390"/>
                  <a:pt x="422" y="390"/>
                </a:cubicBezTo>
                <a:cubicBezTo>
                  <a:pt x="422" y="370"/>
                  <a:pt x="438" y="354"/>
                  <a:pt x="458" y="354"/>
                </a:cubicBezTo>
                <a:cubicBezTo>
                  <a:pt x="478" y="354"/>
                  <a:pt x="493" y="370"/>
                  <a:pt x="493" y="390"/>
                </a:cubicBezTo>
                <a:lnTo>
                  <a:pt x="493" y="4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42" name="Freeform 114">
            <a:extLst>
              <a:ext uri="{FF2B5EF4-FFF2-40B4-BE49-F238E27FC236}">
                <a16:creationId xmlns:a16="http://schemas.microsoft.com/office/drawing/2014/main" id="{76D6B4D2-B7C4-4D4F-AF18-79FBFD2A40F7}"/>
              </a:ext>
            </a:extLst>
          </p:cNvPr>
          <p:cNvSpPr>
            <a:spLocks noEditPoints="1"/>
          </p:cNvSpPr>
          <p:nvPr/>
        </p:nvSpPr>
        <p:spPr bwMode="auto">
          <a:xfrm>
            <a:off x="8195076" y="4283620"/>
            <a:ext cx="723836" cy="658138"/>
          </a:xfrm>
          <a:custGeom>
            <a:avLst/>
            <a:gdLst>
              <a:gd name="T0" fmla="*/ 589 w 701"/>
              <a:gd name="T1" fmla="*/ 526 h 638"/>
              <a:gd name="T2" fmla="*/ 375 w 701"/>
              <a:gd name="T3" fmla="*/ 310 h 638"/>
              <a:gd name="T4" fmla="*/ 436 w 701"/>
              <a:gd name="T5" fmla="*/ 280 h 638"/>
              <a:gd name="T6" fmla="*/ 563 w 701"/>
              <a:gd name="T7" fmla="*/ 257 h 638"/>
              <a:gd name="T8" fmla="*/ 432 w 701"/>
              <a:gd name="T9" fmla="*/ 257 h 638"/>
              <a:gd name="T10" fmla="*/ 371 w 701"/>
              <a:gd name="T11" fmla="*/ 282 h 638"/>
              <a:gd name="T12" fmla="*/ 382 w 701"/>
              <a:gd name="T13" fmla="*/ 128 h 638"/>
              <a:gd name="T14" fmla="*/ 469 w 701"/>
              <a:gd name="T15" fmla="*/ 66 h 638"/>
              <a:gd name="T16" fmla="*/ 338 w 701"/>
              <a:gd name="T17" fmla="*/ 66 h 638"/>
              <a:gd name="T18" fmla="*/ 319 w 701"/>
              <a:gd name="T19" fmla="*/ 229 h 638"/>
              <a:gd name="T20" fmla="*/ 206 w 701"/>
              <a:gd name="T21" fmla="*/ 283 h 638"/>
              <a:gd name="T22" fmla="*/ 131 w 701"/>
              <a:gd name="T23" fmla="*/ 257 h 638"/>
              <a:gd name="T24" fmla="*/ 0 w 701"/>
              <a:gd name="T25" fmla="*/ 257 h 638"/>
              <a:gd name="T26" fmla="*/ 127 w 701"/>
              <a:gd name="T27" fmla="*/ 280 h 638"/>
              <a:gd name="T28" fmla="*/ 201 w 701"/>
              <a:gd name="T29" fmla="*/ 310 h 638"/>
              <a:gd name="T30" fmla="*/ 210 w 701"/>
              <a:gd name="T31" fmla="*/ 472 h 638"/>
              <a:gd name="T32" fmla="*/ 131 w 701"/>
              <a:gd name="T33" fmla="*/ 536 h 638"/>
              <a:gd name="T34" fmla="*/ 262 w 701"/>
              <a:gd name="T35" fmla="*/ 536 h 638"/>
              <a:gd name="T36" fmla="*/ 259 w 701"/>
              <a:gd name="T37" fmla="*/ 392 h 638"/>
              <a:gd name="T38" fmla="*/ 348 w 701"/>
              <a:gd name="T39" fmla="*/ 374 h 638"/>
              <a:gd name="T40" fmla="*/ 570 w 701"/>
              <a:gd name="T41" fmla="*/ 572 h 638"/>
              <a:gd name="T42" fmla="*/ 701 w 701"/>
              <a:gd name="T43" fmla="*/ 572 h 638"/>
              <a:gd name="T44" fmla="*/ 498 w 701"/>
              <a:gd name="T45" fmla="*/ 206 h 638"/>
              <a:gd name="T46" fmla="*/ 498 w 701"/>
              <a:gd name="T47" fmla="*/ 309 h 638"/>
              <a:gd name="T48" fmla="*/ 448 w 701"/>
              <a:gd name="T49" fmla="*/ 270 h 638"/>
              <a:gd name="T50" fmla="*/ 446 w 701"/>
              <a:gd name="T51" fmla="*/ 257 h 638"/>
              <a:gd name="T52" fmla="*/ 352 w 701"/>
              <a:gd name="T53" fmla="*/ 66 h 638"/>
              <a:gd name="T54" fmla="*/ 455 w 701"/>
              <a:gd name="T55" fmla="*/ 66 h 638"/>
              <a:gd name="T56" fmla="*/ 352 w 701"/>
              <a:gd name="T57" fmla="*/ 66 h 638"/>
              <a:gd name="T58" fmla="*/ 14 w 701"/>
              <a:gd name="T59" fmla="*/ 257 h 638"/>
              <a:gd name="T60" fmla="*/ 117 w 701"/>
              <a:gd name="T61" fmla="*/ 257 h 638"/>
              <a:gd name="T62" fmla="*/ 248 w 701"/>
              <a:gd name="T63" fmla="*/ 536 h 638"/>
              <a:gd name="T64" fmla="*/ 145 w 701"/>
              <a:gd name="T65" fmla="*/ 536 h 638"/>
              <a:gd name="T66" fmla="*/ 248 w 701"/>
              <a:gd name="T67" fmla="*/ 536 h 638"/>
              <a:gd name="T68" fmla="*/ 288 w 701"/>
              <a:gd name="T69" fmla="*/ 237 h 638"/>
              <a:gd name="T70" fmla="*/ 288 w 701"/>
              <a:gd name="T71" fmla="*/ 383 h 638"/>
              <a:gd name="T72" fmla="*/ 636 w 701"/>
              <a:gd name="T73" fmla="*/ 624 h 638"/>
              <a:gd name="T74" fmla="*/ 636 w 701"/>
              <a:gd name="T75" fmla="*/ 520 h 638"/>
              <a:gd name="T76" fmla="*/ 636 w 701"/>
              <a:gd name="T77" fmla="*/ 624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01" h="638">
                <a:moveTo>
                  <a:pt x="636" y="506"/>
                </a:moveTo>
                <a:cubicBezTo>
                  <a:pt x="617" y="506"/>
                  <a:pt x="600" y="514"/>
                  <a:pt x="589" y="526"/>
                </a:cubicBezTo>
                <a:cubicBezTo>
                  <a:pt x="357" y="363"/>
                  <a:pt x="357" y="363"/>
                  <a:pt x="357" y="363"/>
                </a:cubicBezTo>
                <a:cubicBezTo>
                  <a:pt x="369" y="349"/>
                  <a:pt x="375" y="330"/>
                  <a:pt x="375" y="310"/>
                </a:cubicBezTo>
                <a:cubicBezTo>
                  <a:pt x="375" y="305"/>
                  <a:pt x="375" y="300"/>
                  <a:pt x="374" y="296"/>
                </a:cubicBezTo>
                <a:cubicBezTo>
                  <a:pt x="436" y="280"/>
                  <a:pt x="436" y="280"/>
                  <a:pt x="436" y="280"/>
                </a:cubicBezTo>
                <a:cubicBezTo>
                  <a:pt x="445" y="305"/>
                  <a:pt x="469" y="323"/>
                  <a:pt x="498" y="323"/>
                </a:cubicBezTo>
                <a:cubicBezTo>
                  <a:pt x="534" y="323"/>
                  <a:pt x="563" y="294"/>
                  <a:pt x="563" y="257"/>
                </a:cubicBezTo>
                <a:cubicBezTo>
                  <a:pt x="563" y="221"/>
                  <a:pt x="534" y="192"/>
                  <a:pt x="498" y="192"/>
                </a:cubicBezTo>
                <a:cubicBezTo>
                  <a:pt x="461" y="192"/>
                  <a:pt x="432" y="221"/>
                  <a:pt x="432" y="257"/>
                </a:cubicBezTo>
                <a:cubicBezTo>
                  <a:pt x="432" y="261"/>
                  <a:pt x="432" y="264"/>
                  <a:pt x="433" y="267"/>
                </a:cubicBezTo>
                <a:cubicBezTo>
                  <a:pt x="371" y="282"/>
                  <a:pt x="371" y="282"/>
                  <a:pt x="371" y="282"/>
                </a:cubicBezTo>
                <a:cubicBezTo>
                  <a:pt x="364" y="262"/>
                  <a:pt x="350" y="245"/>
                  <a:pt x="332" y="235"/>
                </a:cubicBezTo>
                <a:cubicBezTo>
                  <a:pt x="382" y="128"/>
                  <a:pt x="382" y="128"/>
                  <a:pt x="382" y="128"/>
                </a:cubicBezTo>
                <a:cubicBezTo>
                  <a:pt x="389" y="130"/>
                  <a:pt x="396" y="131"/>
                  <a:pt x="403" y="131"/>
                </a:cubicBezTo>
                <a:cubicBezTo>
                  <a:pt x="440" y="131"/>
                  <a:pt x="469" y="102"/>
                  <a:pt x="469" y="66"/>
                </a:cubicBezTo>
                <a:cubicBezTo>
                  <a:pt x="469" y="29"/>
                  <a:pt x="440" y="0"/>
                  <a:pt x="403" y="0"/>
                </a:cubicBezTo>
                <a:cubicBezTo>
                  <a:pt x="367" y="0"/>
                  <a:pt x="338" y="29"/>
                  <a:pt x="338" y="66"/>
                </a:cubicBezTo>
                <a:cubicBezTo>
                  <a:pt x="338" y="89"/>
                  <a:pt x="350" y="110"/>
                  <a:pt x="369" y="122"/>
                </a:cubicBezTo>
                <a:cubicBezTo>
                  <a:pt x="319" y="229"/>
                  <a:pt x="319" y="229"/>
                  <a:pt x="319" y="229"/>
                </a:cubicBezTo>
                <a:cubicBezTo>
                  <a:pt x="309" y="225"/>
                  <a:pt x="299" y="223"/>
                  <a:pt x="288" y="223"/>
                </a:cubicBezTo>
                <a:cubicBezTo>
                  <a:pt x="250" y="223"/>
                  <a:pt x="217" y="248"/>
                  <a:pt x="206" y="283"/>
                </a:cubicBezTo>
                <a:cubicBezTo>
                  <a:pt x="130" y="266"/>
                  <a:pt x="130" y="266"/>
                  <a:pt x="130" y="266"/>
                </a:cubicBezTo>
                <a:cubicBezTo>
                  <a:pt x="131" y="263"/>
                  <a:pt x="131" y="260"/>
                  <a:pt x="131" y="257"/>
                </a:cubicBezTo>
                <a:cubicBezTo>
                  <a:pt x="131" y="221"/>
                  <a:pt x="102" y="192"/>
                  <a:pt x="65" y="192"/>
                </a:cubicBezTo>
                <a:cubicBezTo>
                  <a:pt x="29" y="192"/>
                  <a:pt x="0" y="221"/>
                  <a:pt x="0" y="257"/>
                </a:cubicBezTo>
                <a:cubicBezTo>
                  <a:pt x="0" y="294"/>
                  <a:pt x="29" y="323"/>
                  <a:pt x="65" y="323"/>
                </a:cubicBezTo>
                <a:cubicBezTo>
                  <a:pt x="94" y="323"/>
                  <a:pt x="118" y="305"/>
                  <a:pt x="127" y="280"/>
                </a:cubicBezTo>
                <a:cubicBezTo>
                  <a:pt x="202" y="297"/>
                  <a:pt x="202" y="297"/>
                  <a:pt x="202" y="297"/>
                </a:cubicBezTo>
                <a:cubicBezTo>
                  <a:pt x="201" y="301"/>
                  <a:pt x="201" y="306"/>
                  <a:pt x="201" y="310"/>
                </a:cubicBezTo>
                <a:cubicBezTo>
                  <a:pt x="201" y="343"/>
                  <a:pt x="219" y="371"/>
                  <a:pt x="246" y="386"/>
                </a:cubicBezTo>
                <a:cubicBezTo>
                  <a:pt x="210" y="472"/>
                  <a:pt x="210" y="472"/>
                  <a:pt x="210" y="472"/>
                </a:cubicBezTo>
                <a:cubicBezTo>
                  <a:pt x="206" y="471"/>
                  <a:pt x="201" y="470"/>
                  <a:pt x="196" y="470"/>
                </a:cubicBezTo>
                <a:cubicBezTo>
                  <a:pt x="160" y="470"/>
                  <a:pt x="131" y="500"/>
                  <a:pt x="131" y="536"/>
                </a:cubicBezTo>
                <a:cubicBezTo>
                  <a:pt x="131" y="572"/>
                  <a:pt x="160" y="602"/>
                  <a:pt x="196" y="602"/>
                </a:cubicBezTo>
                <a:cubicBezTo>
                  <a:pt x="232" y="602"/>
                  <a:pt x="262" y="572"/>
                  <a:pt x="262" y="536"/>
                </a:cubicBezTo>
                <a:cubicBezTo>
                  <a:pt x="262" y="510"/>
                  <a:pt x="246" y="487"/>
                  <a:pt x="224" y="476"/>
                </a:cubicBezTo>
                <a:cubicBezTo>
                  <a:pt x="259" y="392"/>
                  <a:pt x="259" y="392"/>
                  <a:pt x="259" y="392"/>
                </a:cubicBezTo>
                <a:cubicBezTo>
                  <a:pt x="268" y="396"/>
                  <a:pt x="278" y="397"/>
                  <a:pt x="288" y="397"/>
                </a:cubicBezTo>
                <a:cubicBezTo>
                  <a:pt x="311" y="397"/>
                  <a:pt x="332" y="388"/>
                  <a:pt x="348" y="374"/>
                </a:cubicBezTo>
                <a:cubicBezTo>
                  <a:pt x="580" y="537"/>
                  <a:pt x="580" y="537"/>
                  <a:pt x="580" y="537"/>
                </a:cubicBezTo>
                <a:cubicBezTo>
                  <a:pt x="574" y="547"/>
                  <a:pt x="570" y="559"/>
                  <a:pt x="570" y="572"/>
                </a:cubicBezTo>
                <a:cubicBezTo>
                  <a:pt x="570" y="608"/>
                  <a:pt x="599" y="638"/>
                  <a:pt x="636" y="638"/>
                </a:cubicBezTo>
                <a:cubicBezTo>
                  <a:pt x="672" y="638"/>
                  <a:pt x="701" y="608"/>
                  <a:pt x="701" y="572"/>
                </a:cubicBezTo>
                <a:cubicBezTo>
                  <a:pt x="701" y="536"/>
                  <a:pt x="672" y="506"/>
                  <a:pt x="636" y="506"/>
                </a:cubicBezTo>
                <a:close/>
                <a:moveTo>
                  <a:pt x="498" y="206"/>
                </a:moveTo>
                <a:cubicBezTo>
                  <a:pt x="526" y="206"/>
                  <a:pt x="549" y="229"/>
                  <a:pt x="549" y="257"/>
                </a:cubicBezTo>
                <a:cubicBezTo>
                  <a:pt x="549" y="286"/>
                  <a:pt x="526" y="309"/>
                  <a:pt x="498" y="309"/>
                </a:cubicBezTo>
                <a:cubicBezTo>
                  <a:pt x="474" y="309"/>
                  <a:pt x="453" y="292"/>
                  <a:pt x="448" y="270"/>
                </a:cubicBezTo>
                <a:cubicBezTo>
                  <a:pt x="448" y="270"/>
                  <a:pt x="448" y="270"/>
                  <a:pt x="448" y="270"/>
                </a:cubicBezTo>
                <a:cubicBezTo>
                  <a:pt x="448" y="270"/>
                  <a:pt x="448" y="270"/>
                  <a:pt x="448" y="270"/>
                </a:cubicBezTo>
                <a:cubicBezTo>
                  <a:pt x="447" y="266"/>
                  <a:pt x="446" y="262"/>
                  <a:pt x="446" y="257"/>
                </a:cubicBezTo>
                <a:cubicBezTo>
                  <a:pt x="446" y="229"/>
                  <a:pt x="469" y="206"/>
                  <a:pt x="498" y="206"/>
                </a:cubicBezTo>
                <a:close/>
                <a:moveTo>
                  <a:pt x="352" y="66"/>
                </a:moveTo>
                <a:cubicBezTo>
                  <a:pt x="352" y="37"/>
                  <a:pt x="375" y="14"/>
                  <a:pt x="403" y="14"/>
                </a:cubicBezTo>
                <a:cubicBezTo>
                  <a:pt x="432" y="14"/>
                  <a:pt x="455" y="37"/>
                  <a:pt x="455" y="66"/>
                </a:cubicBezTo>
                <a:cubicBezTo>
                  <a:pt x="455" y="94"/>
                  <a:pt x="432" y="117"/>
                  <a:pt x="403" y="117"/>
                </a:cubicBezTo>
                <a:cubicBezTo>
                  <a:pt x="375" y="117"/>
                  <a:pt x="352" y="94"/>
                  <a:pt x="352" y="66"/>
                </a:cubicBezTo>
                <a:close/>
                <a:moveTo>
                  <a:pt x="65" y="309"/>
                </a:moveTo>
                <a:cubicBezTo>
                  <a:pt x="37" y="309"/>
                  <a:pt x="14" y="286"/>
                  <a:pt x="14" y="257"/>
                </a:cubicBezTo>
                <a:cubicBezTo>
                  <a:pt x="14" y="229"/>
                  <a:pt x="37" y="206"/>
                  <a:pt x="65" y="206"/>
                </a:cubicBezTo>
                <a:cubicBezTo>
                  <a:pt x="94" y="206"/>
                  <a:pt x="117" y="229"/>
                  <a:pt x="117" y="257"/>
                </a:cubicBezTo>
                <a:cubicBezTo>
                  <a:pt x="117" y="286"/>
                  <a:pt x="94" y="309"/>
                  <a:pt x="65" y="309"/>
                </a:cubicBezTo>
                <a:close/>
                <a:moveTo>
                  <a:pt x="248" y="536"/>
                </a:moveTo>
                <a:cubicBezTo>
                  <a:pt x="248" y="564"/>
                  <a:pt x="225" y="588"/>
                  <a:pt x="196" y="588"/>
                </a:cubicBezTo>
                <a:cubicBezTo>
                  <a:pt x="168" y="588"/>
                  <a:pt x="145" y="564"/>
                  <a:pt x="145" y="536"/>
                </a:cubicBezTo>
                <a:cubicBezTo>
                  <a:pt x="145" y="508"/>
                  <a:pt x="168" y="484"/>
                  <a:pt x="196" y="484"/>
                </a:cubicBezTo>
                <a:cubicBezTo>
                  <a:pt x="225" y="484"/>
                  <a:pt x="248" y="508"/>
                  <a:pt x="248" y="536"/>
                </a:cubicBezTo>
                <a:close/>
                <a:moveTo>
                  <a:pt x="215" y="310"/>
                </a:moveTo>
                <a:cubicBezTo>
                  <a:pt x="215" y="270"/>
                  <a:pt x="248" y="237"/>
                  <a:pt x="288" y="237"/>
                </a:cubicBezTo>
                <a:cubicBezTo>
                  <a:pt x="329" y="237"/>
                  <a:pt x="361" y="270"/>
                  <a:pt x="361" y="310"/>
                </a:cubicBezTo>
                <a:cubicBezTo>
                  <a:pt x="361" y="351"/>
                  <a:pt x="329" y="383"/>
                  <a:pt x="288" y="383"/>
                </a:cubicBezTo>
                <a:cubicBezTo>
                  <a:pt x="248" y="383"/>
                  <a:pt x="215" y="351"/>
                  <a:pt x="215" y="310"/>
                </a:cubicBezTo>
                <a:close/>
                <a:moveTo>
                  <a:pt x="636" y="624"/>
                </a:moveTo>
                <a:cubicBezTo>
                  <a:pt x="607" y="624"/>
                  <a:pt x="584" y="600"/>
                  <a:pt x="584" y="572"/>
                </a:cubicBezTo>
                <a:cubicBezTo>
                  <a:pt x="584" y="544"/>
                  <a:pt x="607" y="520"/>
                  <a:pt x="636" y="520"/>
                </a:cubicBezTo>
                <a:cubicBezTo>
                  <a:pt x="664" y="520"/>
                  <a:pt x="687" y="544"/>
                  <a:pt x="687" y="572"/>
                </a:cubicBezTo>
                <a:cubicBezTo>
                  <a:pt x="687" y="600"/>
                  <a:pt x="664" y="624"/>
                  <a:pt x="636" y="62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EF980EA-39F2-CF4C-BC3C-B73F5BC6AA21}"/>
              </a:ext>
            </a:extLst>
          </p:cNvPr>
          <p:cNvSpPr txBox="1"/>
          <p:nvPr/>
        </p:nvSpPr>
        <p:spPr>
          <a:xfrm>
            <a:off x="7955932" y="2776766"/>
            <a:ext cx="1212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rebuchet MS" panose="020B0703020202090204" pitchFamily="34" charset="0"/>
              </a:rPr>
              <a:t>Пользователи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C620B7E-14EC-294C-B382-88F5D6FBD23F}"/>
              </a:ext>
            </a:extLst>
          </p:cNvPr>
          <p:cNvSpPr txBox="1"/>
          <p:nvPr/>
        </p:nvSpPr>
        <p:spPr>
          <a:xfrm>
            <a:off x="8138400" y="3872081"/>
            <a:ext cx="830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rebuchet MS" panose="020B0703020202090204" pitchFamily="34" charset="0"/>
              </a:rPr>
              <a:t>Серверы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3164022-7904-5D4D-A75E-E5D7DB275F41}"/>
              </a:ext>
            </a:extLst>
          </p:cNvPr>
          <p:cNvSpPr txBox="1"/>
          <p:nvPr/>
        </p:nvSpPr>
        <p:spPr>
          <a:xfrm>
            <a:off x="7734379" y="4988205"/>
            <a:ext cx="1638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rebuchet MS" panose="020B0703020202090204" pitchFamily="34" charset="0"/>
              </a:rPr>
              <a:t>Сетевые устройства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60B71E4-51C1-6A43-9352-1B62E6B72829}"/>
              </a:ext>
            </a:extLst>
          </p:cNvPr>
          <p:cNvSpPr txBox="1"/>
          <p:nvPr/>
        </p:nvSpPr>
        <p:spPr>
          <a:xfrm>
            <a:off x="5386259" y="4449661"/>
            <a:ext cx="1059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Trebuchet MS" panose="020B0703020202090204" pitchFamily="34" charset="0"/>
              </a:rPr>
              <a:t>Inventory</a:t>
            </a:r>
            <a:br>
              <a:rPr lang="en-US" sz="1600" dirty="0">
                <a:solidFill>
                  <a:schemeClr val="tx2"/>
                </a:solidFill>
                <a:latin typeface="Trebuchet MS" panose="020B070302020209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Trebuchet MS" panose="020B0703020202090204" pitchFamily="34" charset="0"/>
              </a:rPr>
              <a:t>processor</a:t>
            </a:r>
            <a:endParaRPr lang="ru-RU" sz="1600" dirty="0">
              <a:solidFill>
                <a:schemeClr val="tx2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1584E43A-155E-894A-848E-1DDDF1AB90A2}"/>
              </a:ext>
            </a:extLst>
          </p:cNvPr>
          <p:cNvGrpSpPr/>
          <p:nvPr/>
        </p:nvGrpSpPr>
        <p:grpSpPr>
          <a:xfrm>
            <a:off x="2632769" y="2044212"/>
            <a:ext cx="417685" cy="417685"/>
            <a:chOff x="2961704" y="4596580"/>
            <a:chExt cx="417685" cy="417685"/>
          </a:xfrm>
        </p:grpSpPr>
        <p:sp>
          <p:nvSpPr>
            <p:cNvPr id="196" name="Oval 44">
              <a:extLst>
                <a:ext uri="{FF2B5EF4-FFF2-40B4-BE49-F238E27FC236}">
                  <a16:creationId xmlns:a16="http://schemas.microsoft.com/office/drawing/2014/main" id="{4F4599B6-A2D3-E343-AF56-C11C72C94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197" name="Freeform 104">
              <a:extLst>
                <a:ext uri="{FF2B5EF4-FFF2-40B4-BE49-F238E27FC236}">
                  <a16:creationId xmlns:a16="http://schemas.microsoft.com/office/drawing/2014/main" id="{E0E1F1A1-F70C-DB4B-9823-88C29395C6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41BE1AB7-4A60-164D-B4B5-CD93F04ECA1D}"/>
              </a:ext>
            </a:extLst>
          </p:cNvPr>
          <p:cNvGrpSpPr/>
          <p:nvPr/>
        </p:nvGrpSpPr>
        <p:grpSpPr>
          <a:xfrm>
            <a:off x="3126109" y="5071676"/>
            <a:ext cx="417685" cy="417685"/>
            <a:chOff x="2961704" y="4596580"/>
            <a:chExt cx="417685" cy="417685"/>
          </a:xfrm>
        </p:grpSpPr>
        <p:sp>
          <p:nvSpPr>
            <p:cNvPr id="200" name="Oval 44">
              <a:extLst>
                <a:ext uri="{FF2B5EF4-FFF2-40B4-BE49-F238E27FC236}">
                  <a16:creationId xmlns:a16="http://schemas.microsoft.com/office/drawing/2014/main" id="{BCFBE090-1AB4-3F4F-9433-6BBB4472D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01" name="Freeform 104">
              <a:extLst>
                <a:ext uri="{FF2B5EF4-FFF2-40B4-BE49-F238E27FC236}">
                  <a16:creationId xmlns:a16="http://schemas.microsoft.com/office/drawing/2014/main" id="{9F5C0916-B1AB-A64D-B515-5F649EC85A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6D89D898-1905-F041-B726-2E2D641CAD17}"/>
              </a:ext>
            </a:extLst>
          </p:cNvPr>
          <p:cNvGrpSpPr/>
          <p:nvPr/>
        </p:nvGrpSpPr>
        <p:grpSpPr>
          <a:xfrm>
            <a:off x="3331261" y="3255869"/>
            <a:ext cx="417685" cy="417685"/>
            <a:chOff x="2961704" y="4596580"/>
            <a:chExt cx="417685" cy="417685"/>
          </a:xfrm>
        </p:grpSpPr>
        <p:sp>
          <p:nvSpPr>
            <p:cNvPr id="203" name="Oval 44">
              <a:extLst>
                <a:ext uri="{FF2B5EF4-FFF2-40B4-BE49-F238E27FC236}">
                  <a16:creationId xmlns:a16="http://schemas.microsoft.com/office/drawing/2014/main" id="{48F2234D-C89D-4345-B70B-F2AA4530B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04" name="Freeform 104">
              <a:extLst>
                <a:ext uri="{FF2B5EF4-FFF2-40B4-BE49-F238E27FC236}">
                  <a16:creationId xmlns:a16="http://schemas.microsoft.com/office/drawing/2014/main" id="{85545637-4CB5-2E4B-90EE-D6056C6FF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id="{1106B6FB-0A62-F841-8A24-D9A792120578}"/>
              </a:ext>
            </a:extLst>
          </p:cNvPr>
          <p:cNvGrpSpPr/>
          <p:nvPr/>
        </p:nvGrpSpPr>
        <p:grpSpPr>
          <a:xfrm>
            <a:off x="1330937" y="2755255"/>
            <a:ext cx="417685" cy="417685"/>
            <a:chOff x="2961704" y="4596580"/>
            <a:chExt cx="417685" cy="417685"/>
          </a:xfrm>
        </p:grpSpPr>
        <p:sp>
          <p:nvSpPr>
            <p:cNvPr id="206" name="Oval 44">
              <a:extLst>
                <a:ext uri="{FF2B5EF4-FFF2-40B4-BE49-F238E27FC236}">
                  <a16:creationId xmlns:a16="http://schemas.microsoft.com/office/drawing/2014/main" id="{3C5608E9-ACAD-4343-8C22-900BFDD9A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07" name="Freeform 104">
              <a:extLst>
                <a:ext uri="{FF2B5EF4-FFF2-40B4-BE49-F238E27FC236}">
                  <a16:creationId xmlns:a16="http://schemas.microsoft.com/office/drawing/2014/main" id="{E1ACD5F1-A8A6-C246-9EF3-F0FB41C1EF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7F23D5CE-85D7-1F42-B6D8-BF8E3A48AD2D}"/>
              </a:ext>
            </a:extLst>
          </p:cNvPr>
          <p:cNvGrpSpPr/>
          <p:nvPr/>
        </p:nvGrpSpPr>
        <p:grpSpPr>
          <a:xfrm>
            <a:off x="3420402" y="3762116"/>
            <a:ext cx="417685" cy="417685"/>
            <a:chOff x="2961704" y="4596580"/>
            <a:chExt cx="417685" cy="417685"/>
          </a:xfrm>
        </p:grpSpPr>
        <p:sp>
          <p:nvSpPr>
            <p:cNvPr id="209" name="Oval 44">
              <a:extLst>
                <a:ext uri="{FF2B5EF4-FFF2-40B4-BE49-F238E27FC236}">
                  <a16:creationId xmlns:a16="http://schemas.microsoft.com/office/drawing/2014/main" id="{04FC660D-59C8-F04F-AABB-063600BE3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10" name="Freeform 104">
              <a:extLst>
                <a:ext uri="{FF2B5EF4-FFF2-40B4-BE49-F238E27FC236}">
                  <a16:creationId xmlns:a16="http://schemas.microsoft.com/office/drawing/2014/main" id="{66476A65-782E-B245-A56A-A1C31163F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11" name="Группа 210">
            <a:extLst>
              <a:ext uri="{FF2B5EF4-FFF2-40B4-BE49-F238E27FC236}">
                <a16:creationId xmlns:a16="http://schemas.microsoft.com/office/drawing/2014/main" id="{161DA21E-6005-B740-88AB-C06DB5AD5785}"/>
              </a:ext>
            </a:extLst>
          </p:cNvPr>
          <p:cNvGrpSpPr/>
          <p:nvPr/>
        </p:nvGrpSpPr>
        <p:grpSpPr>
          <a:xfrm>
            <a:off x="3334951" y="4464077"/>
            <a:ext cx="417685" cy="417685"/>
            <a:chOff x="2961704" y="4596580"/>
            <a:chExt cx="417685" cy="417685"/>
          </a:xfrm>
        </p:grpSpPr>
        <p:sp>
          <p:nvSpPr>
            <p:cNvPr id="212" name="Oval 44">
              <a:extLst>
                <a:ext uri="{FF2B5EF4-FFF2-40B4-BE49-F238E27FC236}">
                  <a16:creationId xmlns:a16="http://schemas.microsoft.com/office/drawing/2014/main" id="{F0975D85-E0B3-A44E-AE02-3F9E372CE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13" name="Freeform 104">
              <a:extLst>
                <a:ext uri="{FF2B5EF4-FFF2-40B4-BE49-F238E27FC236}">
                  <a16:creationId xmlns:a16="http://schemas.microsoft.com/office/drawing/2014/main" id="{78CA8E35-2A61-1C45-A24A-5448641F74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8EC5E69-460F-6749-8F54-8C908658CD8C}"/>
              </a:ext>
            </a:extLst>
          </p:cNvPr>
          <p:cNvGrpSpPr/>
          <p:nvPr/>
        </p:nvGrpSpPr>
        <p:grpSpPr>
          <a:xfrm>
            <a:off x="2731149" y="2795334"/>
            <a:ext cx="417685" cy="417685"/>
            <a:chOff x="2961704" y="4596580"/>
            <a:chExt cx="417685" cy="417685"/>
          </a:xfrm>
        </p:grpSpPr>
        <p:sp>
          <p:nvSpPr>
            <p:cNvPr id="215" name="Oval 44">
              <a:extLst>
                <a:ext uri="{FF2B5EF4-FFF2-40B4-BE49-F238E27FC236}">
                  <a16:creationId xmlns:a16="http://schemas.microsoft.com/office/drawing/2014/main" id="{F86EABCA-57BA-B044-87FD-35F02DB99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16" name="Freeform 104">
              <a:extLst>
                <a:ext uri="{FF2B5EF4-FFF2-40B4-BE49-F238E27FC236}">
                  <a16:creationId xmlns:a16="http://schemas.microsoft.com/office/drawing/2014/main" id="{0C66B5B7-4234-FB4E-BC2F-75E8F010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17" name="Группа 216">
            <a:extLst>
              <a:ext uri="{FF2B5EF4-FFF2-40B4-BE49-F238E27FC236}">
                <a16:creationId xmlns:a16="http://schemas.microsoft.com/office/drawing/2014/main" id="{837B0665-7BCE-554C-9766-76CAC1F2F71B}"/>
              </a:ext>
            </a:extLst>
          </p:cNvPr>
          <p:cNvGrpSpPr/>
          <p:nvPr/>
        </p:nvGrpSpPr>
        <p:grpSpPr>
          <a:xfrm>
            <a:off x="1816927" y="1946621"/>
            <a:ext cx="417685" cy="417685"/>
            <a:chOff x="2961704" y="4596580"/>
            <a:chExt cx="417685" cy="417685"/>
          </a:xfrm>
        </p:grpSpPr>
        <p:sp>
          <p:nvSpPr>
            <p:cNvPr id="218" name="Oval 44">
              <a:extLst>
                <a:ext uri="{FF2B5EF4-FFF2-40B4-BE49-F238E27FC236}">
                  <a16:creationId xmlns:a16="http://schemas.microsoft.com/office/drawing/2014/main" id="{FA043AF4-51DC-804A-9290-504BDBE55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19" name="Freeform 104">
              <a:extLst>
                <a:ext uri="{FF2B5EF4-FFF2-40B4-BE49-F238E27FC236}">
                  <a16:creationId xmlns:a16="http://schemas.microsoft.com/office/drawing/2014/main" id="{780325A1-D9BB-924F-A758-18F454A018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0" name="Группа 219">
            <a:extLst>
              <a:ext uri="{FF2B5EF4-FFF2-40B4-BE49-F238E27FC236}">
                <a16:creationId xmlns:a16="http://schemas.microsoft.com/office/drawing/2014/main" id="{A0715440-7999-CA43-BA33-3EF070AE9C3D}"/>
              </a:ext>
            </a:extLst>
          </p:cNvPr>
          <p:cNvGrpSpPr/>
          <p:nvPr/>
        </p:nvGrpSpPr>
        <p:grpSpPr>
          <a:xfrm>
            <a:off x="3903498" y="2230805"/>
            <a:ext cx="417685" cy="417685"/>
            <a:chOff x="2961704" y="4596580"/>
            <a:chExt cx="417685" cy="417685"/>
          </a:xfrm>
        </p:grpSpPr>
        <p:sp>
          <p:nvSpPr>
            <p:cNvPr id="221" name="Oval 44">
              <a:extLst>
                <a:ext uri="{FF2B5EF4-FFF2-40B4-BE49-F238E27FC236}">
                  <a16:creationId xmlns:a16="http://schemas.microsoft.com/office/drawing/2014/main" id="{20A18D1E-0929-4949-9C18-3B98A17BF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22" name="Freeform 104">
              <a:extLst>
                <a:ext uri="{FF2B5EF4-FFF2-40B4-BE49-F238E27FC236}">
                  <a16:creationId xmlns:a16="http://schemas.microsoft.com/office/drawing/2014/main" id="{B637F944-DD66-7643-8896-57230279A2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D2EF6497-9D84-4945-B33E-B779BBAFB2FE}"/>
              </a:ext>
            </a:extLst>
          </p:cNvPr>
          <p:cNvGrpSpPr/>
          <p:nvPr/>
        </p:nvGrpSpPr>
        <p:grpSpPr>
          <a:xfrm>
            <a:off x="1656939" y="2392404"/>
            <a:ext cx="417685" cy="417685"/>
            <a:chOff x="2961704" y="4596580"/>
            <a:chExt cx="417685" cy="417685"/>
          </a:xfrm>
        </p:grpSpPr>
        <p:sp>
          <p:nvSpPr>
            <p:cNvPr id="224" name="Oval 44">
              <a:extLst>
                <a:ext uri="{FF2B5EF4-FFF2-40B4-BE49-F238E27FC236}">
                  <a16:creationId xmlns:a16="http://schemas.microsoft.com/office/drawing/2014/main" id="{06BFD3B5-3529-AF43-B224-112E68C48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25" name="Freeform 104">
              <a:extLst>
                <a:ext uri="{FF2B5EF4-FFF2-40B4-BE49-F238E27FC236}">
                  <a16:creationId xmlns:a16="http://schemas.microsoft.com/office/drawing/2014/main" id="{1E514493-AFFC-BE4A-99FA-A9BF85F2CC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6" name="Группа 225">
            <a:extLst>
              <a:ext uri="{FF2B5EF4-FFF2-40B4-BE49-F238E27FC236}">
                <a16:creationId xmlns:a16="http://schemas.microsoft.com/office/drawing/2014/main" id="{B75FDE98-D58B-FB4A-B72C-D274056C0BB4}"/>
              </a:ext>
            </a:extLst>
          </p:cNvPr>
          <p:cNvGrpSpPr/>
          <p:nvPr/>
        </p:nvGrpSpPr>
        <p:grpSpPr>
          <a:xfrm>
            <a:off x="2059770" y="2611874"/>
            <a:ext cx="417685" cy="417685"/>
            <a:chOff x="2961704" y="4596580"/>
            <a:chExt cx="417685" cy="417685"/>
          </a:xfrm>
        </p:grpSpPr>
        <p:sp>
          <p:nvSpPr>
            <p:cNvPr id="227" name="Oval 44">
              <a:extLst>
                <a:ext uri="{FF2B5EF4-FFF2-40B4-BE49-F238E27FC236}">
                  <a16:creationId xmlns:a16="http://schemas.microsoft.com/office/drawing/2014/main" id="{196BC567-797F-0C47-B9C2-2E47B71F4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28" name="Freeform 104">
              <a:extLst>
                <a:ext uri="{FF2B5EF4-FFF2-40B4-BE49-F238E27FC236}">
                  <a16:creationId xmlns:a16="http://schemas.microsoft.com/office/drawing/2014/main" id="{16914915-10C3-E74C-8D01-50AA6BCB04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9" name="Группа 228">
            <a:extLst>
              <a:ext uri="{FF2B5EF4-FFF2-40B4-BE49-F238E27FC236}">
                <a16:creationId xmlns:a16="http://schemas.microsoft.com/office/drawing/2014/main" id="{7691EC6F-836A-2F40-8A1A-DE7BF09C2F8B}"/>
              </a:ext>
            </a:extLst>
          </p:cNvPr>
          <p:cNvGrpSpPr/>
          <p:nvPr/>
        </p:nvGrpSpPr>
        <p:grpSpPr>
          <a:xfrm>
            <a:off x="1084769" y="3318922"/>
            <a:ext cx="417685" cy="417685"/>
            <a:chOff x="2961704" y="4596580"/>
            <a:chExt cx="417685" cy="417685"/>
          </a:xfrm>
        </p:grpSpPr>
        <p:sp>
          <p:nvSpPr>
            <p:cNvPr id="230" name="Oval 44">
              <a:extLst>
                <a:ext uri="{FF2B5EF4-FFF2-40B4-BE49-F238E27FC236}">
                  <a16:creationId xmlns:a16="http://schemas.microsoft.com/office/drawing/2014/main" id="{B3624913-CA33-1B4C-8B3F-651FB7F4E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31" name="Freeform 104">
              <a:extLst>
                <a:ext uri="{FF2B5EF4-FFF2-40B4-BE49-F238E27FC236}">
                  <a16:creationId xmlns:a16="http://schemas.microsoft.com/office/drawing/2014/main" id="{C5665746-4D68-6E4A-A36E-C277FAD442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AA7E374B-1B47-DD4F-B822-A480BB56C93D}"/>
              </a:ext>
            </a:extLst>
          </p:cNvPr>
          <p:cNvGrpSpPr/>
          <p:nvPr/>
        </p:nvGrpSpPr>
        <p:grpSpPr>
          <a:xfrm>
            <a:off x="1845570" y="4981449"/>
            <a:ext cx="417685" cy="417685"/>
            <a:chOff x="2961704" y="4596580"/>
            <a:chExt cx="417685" cy="417685"/>
          </a:xfrm>
        </p:grpSpPr>
        <p:sp>
          <p:nvSpPr>
            <p:cNvPr id="233" name="Oval 44">
              <a:extLst>
                <a:ext uri="{FF2B5EF4-FFF2-40B4-BE49-F238E27FC236}">
                  <a16:creationId xmlns:a16="http://schemas.microsoft.com/office/drawing/2014/main" id="{6B4940FB-3EF4-4B43-B528-DA9607F83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34" name="Freeform 104">
              <a:extLst>
                <a:ext uri="{FF2B5EF4-FFF2-40B4-BE49-F238E27FC236}">
                  <a16:creationId xmlns:a16="http://schemas.microsoft.com/office/drawing/2014/main" id="{BDBF54E1-DFD3-9145-9AF2-AC17AC4144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35" name="Группа 234">
            <a:extLst>
              <a:ext uri="{FF2B5EF4-FFF2-40B4-BE49-F238E27FC236}">
                <a16:creationId xmlns:a16="http://schemas.microsoft.com/office/drawing/2014/main" id="{6995F76D-257B-4645-B37B-4BFC9E7EAF5A}"/>
              </a:ext>
            </a:extLst>
          </p:cNvPr>
          <p:cNvGrpSpPr/>
          <p:nvPr/>
        </p:nvGrpSpPr>
        <p:grpSpPr>
          <a:xfrm>
            <a:off x="1817700" y="3367330"/>
            <a:ext cx="417685" cy="417685"/>
            <a:chOff x="2961704" y="4596580"/>
            <a:chExt cx="417685" cy="417685"/>
          </a:xfrm>
        </p:grpSpPr>
        <p:sp>
          <p:nvSpPr>
            <p:cNvPr id="236" name="Oval 44">
              <a:extLst>
                <a:ext uri="{FF2B5EF4-FFF2-40B4-BE49-F238E27FC236}">
                  <a16:creationId xmlns:a16="http://schemas.microsoft.com/office/drawing/2014/main" id="{9D62C977-94F2-394D-9726-C119BC47E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37" name="Freeform 104">
              <a:extLst>
                <a:ext uri="{FF2B5EF4-FFF2-40B4-BE49-F238E27FC236}">
                  <a16:creationId xmlns:a16="http://schemas.microsoft.com/office/drawing/2014/main" id="{0D25EE6A-238C-DF43-B15F-65355C619B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13D14DBA-0FC3-2A4C-8259-708E3F6D37FE}"/>
              </a:ext>
            </a:extLst>
          </p:cNvPr>
          <p:cNvGrpSpPr/>
          <p:nvPr/>
        </p:nvGrpSpPr>
        <p:grpSpPr>
          <a:xfrm>
            <a:off x="1242861" y="2171578"/>
            <a:ext cx="417685" cy="417685"/>
            <a:chOff x="2961704" y="4596580"/>
            <a:chExt cx="417685" cy="417685"/>
          </a:xfrm>
        </p:grpSpPr>
        <p:sp>
          <p:nvSpPr>
            <p:cNvPr id="239" name="Oval 44">
              <a:extLst>
                <a:ext uri="{FF2B5EF4-FFF2-40B4-BE49-F238E27FC236}">
                  <a16:creationId xmlns:a16="http://schemas.microsoft.com/office/drawing/2014/main" id="{991FE605-908C-8C4C-A674-AB89D3F40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40" name="Freeform 104">
              <a:extLst>
                <a:ext uri="{FF2B5EF4-FFF2-40B4-BE49-F238E27FC236}">
                  <a16:creationId xmlns:a16="http://schemas.microsoft.com/office/drawing/2014/main" id="{11A79833-D4FD-2B44-B626-A5B70872E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41" name="Группа 240">
            <a:extLst>
              <a:ext uri="{FF2B5EF4-FFF2-40B4-BE49-F238E27FC236}">
                <a16:creationId xmlns:a16="http://schemas.microsoft.com/office/drawing/2014/main" id="{66099515-0445-7744-80AE-F050C27FCE00}"/>
              </a:ext>
            </a:extLst>
          </p:cNvPr>
          <p:cNvGrpSpPr/>
          <p:nvPr/>
        </p:nvGrpSpPr>
        <p:grpSpPr>
          <a:xfrm>
            <a:off x="1041458" y="4138811"/>
            <a:ext cx="417685" cy="417685"/>
            <a:chOff x="2961704" y="4596580"/>
            <a:chExt cx="417685" cy="417685"/>
          </a:xfrm>
        </p:grpSpPr>
        <p:sp>
          <p:nvSpPr>
            <p:cNvPr id="242" name="Oval 44">
              <a:extLst>
                <a:ext uri="{FF2B5EF4-FFF2-40B4-BE49-F238E27FC236}">
                  <a16:creationId xmlns:a16="http://schemas.microsoft.com/office/drawing/2014/main" id="{7FBF7ACB-C4E7-4547-BA38-205B4BAA6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43" name="Freeform 104">
              <a:extLst>
                <a:ext uri="{FF2B5EF4-FFF2-40B4-BE49-F238E27FC236}">
                  <a16:creationId xmlns:a16="http://schemas.microsoft.com/office/drawing/2014/main" id="{F3DABE4D-50FE-F84A-9EE7-C42F6DB95A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44" name="Группа 243">
            <a:extLst>
              <a:ext uri="{FF2B5EF4-FFF2-40B4-BE49-F238E27FC236}">
                <a16:creationId xmlns:a16="http://schemas.microsoft.com/office/drawing/2014/main" id="{33B0C903-147C-6048-9FB8-513DBE758187}"/>
              </a:ext>
            </a:extLst>
          </p:cNvPr>
          <p:cNvGrpSpPr/>
          <p:nvPr/>
        </p:nvGrpSpPr>
        <p:grpSpPr>
          <a:xfrm>
            <a:off x="1506738" y="4560632"/>
            <a:ext cx="417685" cy="417685"/>
            <a:chOff x="2961704" y="4596580"/>
            <a:chExt cx="417685" cy="417685"/>
          </a:xfrm>
        </p:grpSpPr>
        <p:sp>
          <p:nvSpPr>
            <p:cNvPr id="245" name="Oval 44">
              <a:extLst>
                <a:ext uri="{FF2B5EF4-FFF2-40B4-BE49-F238E27FC236}">
                  <a16:creationId xmlns:a16="http://schemas.microsoft.com/office/drawing/2014/main" id="{C777D638-6C3F-7246-9ABA-0EBC9AF54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46" name="Freeform 104">
              <a:extLst>
                <a:ext uri="{FF2B5EF4-FFF2-40B4-BE49-F238E27FC236}">
                  <a16:creationId xmlns:a16="http://schemas.microsoft.com/office/drawing/2014/main" id="{993633DE-70BB-B84B-AF75-9D305219CF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F5653523-54C6-5A46-ABB2-AB26AA5A35F0}"/>
              </a:ext>
            </a:extLst>
          </p:cNvPr>
          <p:cNvGrpSpPr/>
          <p:nvPr/>
        </p:nvGrpSpPr>
        <p:grpSpPr>
          <a:xfrm>
            <a:off x="517019" y="2556077"/>
            <a:ext cx="417685" cy="417685"/>
            <a:chOff x="2961704" y="4596580"/>
            <a:chExt cx="417685" cy="417685"/>
          </a:xfrm>
        </p:grpSpPr>
        <p:sp>
          <p:nvSpPr>
            <p:cNvPr id="248" name="Oval 44">
              <a:extLst>
                <a:ext uri="{FF2B5EF4-FFF2-40B4-BE49-F238E27FC236}">
                  <a16:creationId xmlns:a16="http://schemas.microsoft.com/office/drawing/2014/main" id="{C126FC03-BB8B-064D-ACCD-9E14DDD4F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49" name="Freeform 104">
              <a:extLst>
                <a:ext uri="{FF2B5EF4-FFF2-40B4-BE49-F238E27FC236}">
                  <a16:creationId xmlns:a16="http://schemas.microsoft.com/office/drawing/2014/main" id="{D3D0CAD1-B666-8D45-B932-C80B026283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8F462739-97BB-0E4C-9BF2-9840F994B15E}"/>
              </a:ext>
            </a:extLst>
          </p:cNvPr>
          <p:cNvGrpSpPr/>
          <p:nvPr/>
        </p:nvGrpSpPr>
        <p:grpSpPr>
          <a:xfrm>
            <a:off x="287808" y="3322166"/>
            <a:ext cx="417685" cy="417685"/>
            <a:chOff x="2961704" y="4596580"/>
            <a:chExt cx="417685" cy="417685"/>
          </a:xfrm>
        </p:grpSpPr>
        <p:sp>
          <p:nvSpPr>
            <p:cNvPr id="251" name="Oval 44">
              <a:extLst>
                <a:ext uri="{FF2B5EF4-FFF2-40B4-BE49-F238E27FC236}">
                  <a16:creationId xmlns:a16="http://schemas.microsoft.com/office/drawing/2014/main" id="{C90DCDA6-E9B1-354E-8AF9-653788FE8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52" name="Freeform 104">
              <a:extLst>
                <a:ext uri="{FF2B5EF4-FFF2-40B4-BE49-F238E27FC236}">
                  <a16:creationId xmlns:a16="http://schemas.microsoft.com/office/drawing/2014/main" id="{5D420476-C867-9345-8CA6-43C89A67F0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56" name="Группа 255">
            <a:extLst>
              <a:ext uri="{FF2B5EF4-FFF2-40B4-BE49-F238E27FC236}">
                <a16:creationId xmlns:a16="http://schemas.microsoft.com/office/drawing/2014/main" id="{ABACA54D-8A1C-4641-BD1D-62EC5004DC43}"/>
              </a:ext>
            </a:extLst>
          </p:cNvPr>
          <p:cNvGrpSpPr/>
          <p:nvPr/>
        </p:nvGrpSpPr>
        <p:grpSpPr>
          <a:xfrm>
            <a:off x="454474" y="3876640"/>
            <a:ext cx="417685" cy="417685"/>
            <a:chOff x="2961704" y="4596580"/>
            <a:chExt cx="417685" cy="417685"/>
          </a:xfrm>
        </p:grpSpPr>
        <p:sp>
          <p:nvSpPr>
            <p:cNvPr id="257" name="Oval 44">
              <a:extLst>
                <a:ext uri="{FF2B5EF4-FFF2-40B4-BE49-F238E27FC236}">
                  <a16:creationId xmlns:a16="http://schemas.microsoft.com/office/drawing/2014/main" id="{FEAC2650-1CAC-FF4A-B7DE-510AEEAEA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58" name="Freeform 104">
              <a:extLst>
                <a:ext uri="{FF2B5EF4-FFF2-40B4-BE49-F238E27FC236}">
                  <a16:creationId xmlns:a16="http://schemas.microsoft.com/office/drawing/2014/main" id="{C1D9B0E9-EB43-8B4C-A48E-DDB4FDD33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59" name="Группа 258">
            <a:extLst>
              <a:ext uri="{FF2B5EF4-FFF2-40B4-BE49-F238E27FC236}">
                <a16:creationId xmlns:a16="http://schemas.microsoft.com/office/drawing/2014/main" id="{9DE25E7A-3A35-7949-8171-7A5837A44D40}"/>
              </a:ext>
            </a:extLst>
          </p:cNvPr>
          <p:cNvGrpSpPr/>
          <p:nvPr/>
        </p:nvGrpSpPr>
        <p:grpSpPr>
          <a:xfrm>
            <a:off x="1053184" y="4851531"/>
            <a:ext cx="417685" cy="417685"/>
            <a:chOff x="2961704" y="4596580"/>
            <a:chExt cx="417685" cy="417685"/>
          </a:xfrm>
        </p:grpSpPr>
        <p:sp>
          <p:nvSpPr>
            <p:cNvPr id="260" name="Oval 44">
              <a:extLst>
                <a:ext uri="{FF2B5EF4-FFF2-40B4-BE49-F238E27FC236}">
                  <a16:creationId xmlns:a16="http://schemas.microsoft.com/office/drawing/2014/main" id="{2D3EB588-56B4-3441-BAF3-34FB2D433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61" name="Freeform 104">
              <a:extLst>
                <a:ext uri="{FF2B5EF4-FFF2-40B4-BE49-F238E27FC236}">
                  <a16:creationId xmlns:a16="http://schemas.microsoft.com/office/drawing/2014/main" id="{850D4236-409F-6A4C-9BBA-0356A73252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65" name="Группа 264">
            <a:extLst>
              <a:ext uri="{FF2B5EF4-FFF2-40B4-BE49-F238E27FC236}">
                <a16:creationId xmlns:a16="http://schemas.microsoft.com/office/drawing/2014/main" id="{8D3F328A-30E4-BA45-BAB6-056A3AFBD9AC}"/>
              </a:ext>
            </a:extLst>
          </p:cNvPr>
          <p:cNvGrpSpPr/>
          <p:nvPr/>
        </p:nvGrpSpPr>
        <p:grpSpPr>
          <a:xfrm>
            <a:off x="-18163" y="2573535"/>
            <a:ext cx="417685" cy="417685"/>
            <a:chOff x="2961704" y="4596580"/>
            <a:chExt cx="417685" cy="417685"/>
          </a:xfrm>
        </p:grpSpPr>
        <p:sp>
          <p:nvSpPr>
            <p:cNvPr id="266" name="Oval 44">
              <a:extLst>
                <a:ext uri="{FF2B5EF4-FFF2-40B4-BE49-F238E27FC236}">
                  <a16:creationId xmlns:a16="http://schemas.microsoft.com/office/drawing/2014/main" id="{C35A30EF-61D8-D343-AA84-C65B84CE8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67" name="Freeform 104">
              <a:extLst>
                <a:ext uri="{FF2B5EF4-FFF2-40B4-BE49-F238E27FC236}">
                  <a16:creationId xmlns:a16="http://schemas.microsoft.com/office/drawing/2014/main" id="{448934C4-EB0E-8644-8CF7-E1F4513FE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68" name="Группа 267">
            <a:extLst>
              <a:ext uri="{FF2B5EF4-FFF2-40B4-BE49-F238E27FC236}">
                <a16:creationId xmlns:a16="http://schemas.microsoft.com/office/drawing/2014/main" id="{76690F85-38AC-514D-A3B0-DD956F67AA80}"/>
              </a:ext>
            </a:extLst>
          </p:cNvPr>
          <p:cNvGrpSpPr/>
          <p:nvPr/>
        </p:nvGrpSpPr>
        <p:grpSpPr>
          <a:xfrm>
            <a:off x="507562" y="4476645"/>
            <a:ext cx="417685" cy="417685"/>
            <a:chOff x="2961704" y="4596580"/>
            <a:chExt cx="417685" cy="417685"/>
          </a:xfrm>
        </p:grpSpPr>
        <p:sp>
          <p:nvSpPr>
            <p:cNvPr id="269" name="Oval 44">
              <a:extLst>
                <a:ext uri="{FF2B5EF4-FFF2-40B4-BE49-F238E27FC236}">
                  <a16:creationId xmlns:a16="http://schemas.microsoft.com/office/drawing/2014/main" id="{D4DA2A6F-1F27-984E-9C5C-0AF42BCE2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70" name="Freeform 104">
              <a:extLst>
                <a:ext uri="{FF2B5EF4-FFF2-40B4-BE49-F238E27FC236}">
                  <a16:creationId xmlns:a16="http://schemas.microsoft.com/office/drawing/2014/main" id="{DE9EE068-C39A-4C40-8A78-585769D6D4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74" name="Группа 273">
            <a:extLst>
              <a:ext uri="{FF2B5EF4-FFF2-40B4-BE49-F238E27FC236}">
                <a16:creationId xmlns:a16="http://schemas.microsoft.com/office/drawing/2014/main" id="{F4E5EDE3-9432-B64C-AE17-C3290C9CF18A}"/>
              </a:ext>
            </a:extLst>
          </p:cNvPr>
          <p:cNvGrpSpPr/>
          <p:nvPr/>
        </p:nvGrpSpPr>
        <p:grpSpPr>
          <a:xfrm>
            <a:off x="577036" y="5001168"/>
            <a:ext cx="417685" cy="417685"/>
            <a:chOff x="2961704" y="4596580"/>
            <a:chExt cx="417685" cy="417685"/>
          </a:xfrm>
        </p:grpSpPr>
        <p:sp>
          <p:nvSpPr>
            <p:cNvPr id="275" name="Oval 44">
              <a:extLst>
                <a:ext uri="{FF2B5EF4-FFF2-40B4-BE49-F238E27FC236}">
                  <a16:creationId xmlns:a16="http://schemas.microsoft.com/office/drawing/2014/main" id="{0C4FC476-FFD2-2F49-890F-DC51C5EDB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76" name="Freeform 104">
              <a:extLst>
                <a:ext uri="{FF2B5EF4-FFF2-40B4-BE49-F238E27FC236}">
                  <a16:creationId xmlns:a16="http://schemas.microsoft.com/office/drawing/2014/main" id="{EC14CA38-3776-0F4C-9968-EF54CF8327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80" name="Группа 279">
            <a:extLst>
              <a:ext uri="{FF2B5EF4-FFF2-40B4-BE49-F238E27FC236}">
                <a16:creationId xmlns:a16="http://schemas.microsoft.com/office/drawing/2014/main" id="{0005AED9-3681-5043-8E8F-366CDEF5E59C}"/>
              </a:ext>
            </a:extLst>
          </p:cNvPr>
          <p:cNvGrpSpPr/>
          <p:nvPr/>
        </p:nvGrpSpPr>
        <p:grpSpPr>
          <a:xfrm>
            <a:off x="13332" y="4671979"/>
            <a:ext cx="417685" cy="417685"/>
            <a:chOff x="2961704" y="4596580"/>
            <a:chExt cx="417685" cy="417685"/>
          </a:xfrm>
        </p:grpSpPr>
        <p:sp>
          <p:nvSpPr>
            <p:cNvPr id="281" name="Oval 44">
              <a:extLst>
                <a:ext uri="{FF2B5EF4-FFF2-40B4-BE49-F238E27FC236}">
                  <a16:creationId xmlns:a16="http://schemas.microsoft.com/office/drawing/2014/main" id="{746CCC1D-5993-B341-B76C-CA7958B39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82" name="Freeform 104">
              <a:extLst>
                <a:ext uri="{FF2B5EF4-FFF2-40B4-BE49-F238E27FC236}">
                  <a16:creationId xmlns:a16="http://schemas.microsoft.com/office/drawing/2014/main" id="{6A264DEC-026B-744F-8023-4FBF81402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83" name="Группа 282">
            <a:extLst>
              <a:ext uri="{FF2B5EF4-FFF2-40B4-BE49-F238E27FC236}">
                <a16:creationId xmlns:a16="http://schemas.microsoft.com/office/drawing/2014/main" id="{DECE94F2-060A-7141-8445-9426E5884CCB}"/>
              </a:ext>
            </a:extLst>
          </p:cNvPr>
          <p:cNvGrpSpPr/>
          <p:nvPr/>
        </p:nvGrpSpPr>
        <p:grpSpPr>
          <a:xfrm>
            <a:off x="785878" y="2170697"/>
            <a:ext cx="417685" cy="417685"/>
            <a:chOff x="2961704" y="4596580"/>
            <a:chExt cx="417685" cy="417685"/>
          </a:xfrm>
        </p:grpSpPr>
        <p:sp>
          <p:nvSpPr>
            <p:cNvPr id="284" name="Oval 44">
              <a:extLst>
                <a:ext uri="{FF2B5EF4-FFF2-40B4-BE49-F238E27FC236}">
                  <a16:creationId xmlns:a16="http://schemas.microsoft.com/office/drawing/2014/main" id="{996332D6-4044-A74D-9285-0B1F4941D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85" name="Freeform 104">
              <a:extLst>
                <a:ext uri="{FF2B5EF4-FFF2-40B4-BE49-F238E27FC236}">
                  <a16:creationId xmlns:a16="http://schemas.microsoft.com/office/drawing/2014/main" id="{035C8556-FCF0-6F41-A5B4-5B0FE2417F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86" name="Группа 285">
            <a:extLst>
              <a:ext uri="{FF2B5EF4-FFF2-40B4-BE49-F238E27FC236}">
                <a16:creationId xmlns:a16="http://schemas.microsoft.com/office/drawing/2014/main" id="{DC457AA6-9577-934E-A104-52FB3F8B959D}"/>
              </a:ext>
            </a:extLst>
          </p:cNvPr>
          <p:cNvGrpSpPr/>
          <p:nvPr/>
        </p:nvGrpSpPr>
        <p:grpSpPr>
          <a:xfrm>
            <a:off x="699456" y="2984211"/>
            <a:ext cx="417685" cy="417685"/>
            <a:chOff x="2961704" y="4596580"/>
            <a:chExt cx="417685" cy="417685"/>
          </a:xfrm>
        </p:grpSpPr>
        <p:sp>
          <p:nvSpPr>
            <p:cNvPr id="287" name="Oval 44">
              <a:extLst>
                <a:ext uri="{FF2B5EF4-FFF2-40B4-BE49-F238E27FC236}">
                  <a16:creationId xmlns:a16="http://schemas.microsoft.com/office/drawing/2014/main" id="{9264CFC2-8D48-FC43-B8ED-39455467F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88" name="Freeform 104">
              <a:extLst>
                <a:ext uri="{FF2B5EF4-FFF2-40B4-BE49-F238E27FC236}">
                  <a16:creationId xmlns:a16="http://schemas.microsoft.com/office/drawing/2014/main" id="{92C87D59-4BFD-EC44-B81C-74008E5BE6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89" name="Группа 288">
            <a:extLst>
              <a:ext uri="{FF2B5EF4-FFF2-40B4-BE49-F238E27FC236}">
                <a16:creationId xmlns:a16="http://schemas.microsoft.com/office/drawing/2014/main" id="{58ECC87E-6440-4F44-B4C8-1C863EA4E94B}"/>
              </a:ext>
            </a:extLst>
          </p:cNvPr>
          <p:cNvGrpSpPr/>
          <p:nvPr/>
        </p:nvGrpSpPr>
        <p:grpSpPr>
          <a:xfrm>
            <a:off x="2733941" y="4102001"/>
            <a:ext cx="417685" cy="417685"/>
            <a:chOff x="2961704" y="4596580"/>
            <a:chExt cx="417685" cy="417685"/>
          </a:xfrm>
        </p:grpSpPr>
        <p:sp>
          <p:nvSpPr>
            <p:cNvPr id="290" name="Oval 44">
              <a:extLst>
                <a:ext uri="{FF2B5EF4-FFF2-40B4-BE49-F238E27FC236}">
                  <a16:creationId xmlns:a16="http://schemas.microsoft.com/office/drawing/2014/main" id="{53D33396-948C-CC46-821E-13AA3514E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91" name="Freeform 104">
              <a:extLst>
                <a:ext uri="{FF2B5EF4-FFF2-40B4-BE49-F238E27FC236}">
                  <a16:creationId xmlns:a16="http://schemas.microsoft.com/office/drawing/2014/main" id="{049C00A0-BB4C-A740-8191-9275CB45CC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92" name="Группа 291">
            <a:extLst>
              <a:ext uri="{FF2B5EF4-FFF2-40B4-BE49-F238E27FC236}">
                <a16:creationId xmlns:a16="http://schemas.microsoft.com/office/drawing/2014/main" id="{CED37621-6503-CD43-A1F2-8297B9F9BD90}"/>
              </a:ext>
            </a:extLst>
          </p:cNvPr>
          <p:cNvGrpSpPr/>
          <p:nvPr/>
        </p:nvGrpSpPr>
        <p:grpSpPr>
          <a:xfrm>
            <a:off x="324393" y="2126323"/>
            <a:ext cx="417685" cy="417685"/>
            <a:chOff x="2961704" y="4596580"/>
            <a:chExt cx="417685" cy="417685"/>
          </a:xfrm>
        </p:grpSpPr>
        <p:sp>
          <p:nvSpPr>
            <p:cNvPr id="293" name="Oval 44">
              <a:extLst>
                <a:ext uri="{FF2B5EF4-FFF2-40B4-BE49-F238E27FC236}">
                  <a16:creationId xmlns:a16="http://schemas.microsoft.com/office/drawing/2014/main" id="{8FBC9CC0-84F8-9046-A2DA-403A8719B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704" y="4596580"/>
              <a:ext cx="417685" cy="4176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  <p:sp>
          <p:nvSpPr>
            <p:cNvPr id="294" name="Freeform 104">
              <a:extLst>
                <a:ext uri="{FF2B5EF4-FFF2-40B4-BE49-F238E27FC236}">
                  <a16:creationId xmlns:a16="http://schemas.microsoft.com/office/drawing/2014/main" id="{8AE6A4CF-6438-1248-978E-1031275C04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1503" y="4686807"/>
              <a:ext cx="218089" cy="221167"/>
            </a:xfrm>
            <a:custGeom>
              <a:avLst/>
              <a:gdLst>
                <a:gd name="T0" fmla="*/ 404 w 574"/>
                <a:gd name="T1" fmla="*/ 0 h 581"/>
                <a:gd name="T2" fmla="*/ 234 w 574"/>
                <a:gd name="T3" fmla="*/ 63 h 581"/>
                <a:gd name="T4" fmla="*/ 170 w 574"/>
                <a:gd name="T5" fmla="*/ 206 h 581"/>
                <a:gd name="T6" fmla="*/ 0 w 574"/>
                <a:gd name="T7" fmla="*/ 268 h 581"/>
                <a:gd name="T8" fmla="*/ 52 w 574"/>
                <a:gd name="T9" fmla="*/ 565 h 581"/>
                <a:gd name="T10" fmla="*/ 288 w 574"/>
                <a:gd name="T11" fmla="*/ 565 h 581"/>
                <a:gd name="T12" fmla="*/ 340 w 574"/>
                <a:gd name="T13" fmla="*/ 467 h 581"/>
                <a:gd name="T14" fmla="*/ 522 w 574"/>
                <a:gd name="T15" fmla="*/ 455 h 581"/>
                <a:gd name="T16" fmla="*/ 574 w 574"/>
                <a:gd name="T17" fmla="*/ 63 h 581"/>
                <a:gd name="T18" fmla="*/ 560 w 574"/>
                <a:gd name="T19" fmla="*/ 329 h 581"/>
                <a:gd name="T20" fmla="*/ 340 w 574"/>
                <a:gd name="T21" fmla="*/ 372 h 581"/>
                <a:gd name="T22" fmla="*/ 404 w 574"/>
                <a:gd name="T23" fmla="*/ 305 h 581"/>
                <a:gd name="T24" fmla="*/ 560 w 574"/>
                <a:gd name="T25" fmla="*/ 269 h 581"/>
                <a:gd name="T26" fmla="*/ 326 w 574"/>
                <a:gd name="T27" fmla="*/ 294 h 581"/>
                <a:gd name="T28" fmla="*/ 170 w 574"/>
                <a:gd name="T29" fmla="*/ 406 h 581"/>
                <a:gd name="T30" fmla="*/ 14 w 574"/>
                <a:gd name="T31" fmla="*/ 294 h 581"/>
                <a:gd name="T32" fmla="*/ 170 w 574"/>
                <a:gd name="T33" fmla="*/ 331 h 581"/>
                <a:gd name="T34" fmla="*/ 326 w 574"/>
                <a:gd name="T35" fmla="*/ 294 h 581"/>
                <a:gd name="T36" fmla="*/ 52 w 574"/>
                <a:gd name="T37" fmla="*/ 403 h 581"/>
                <a:gd name="T38" fmla="*/ 288 w 574"/>
                <a:gd name="T39" fmla="*/ 403 h 581"/>
                <a:gd name="T40" fmla="*/ 326 w 574"/>
                <a:gd name="T41" fmla="*/ 438 h 581"/>
                <a:gd name="T42" fmla="*/ 14 w 574"/>
                <a:gd name="T43" fmla="*/ 438 h 581"/>
                <a:gd name="T44" fmla="*/ 560 w 574"/>
                <a:gd name="T45" fmla="*/ 158 h 581"/>
                <a:gd name="T46" fmla="*/ 248 w 574"/>
                <a:gd name="T47" fmla="*/ 158 h 581"/>
                <a:gd name="T48" fmla="*/ 287 w 574"/>
                <a:gd name="T49" fmla="*/ 108 h 581"/>
                <a:gd name="T50" fmla="*/ 522 w 574"/>
                <a:gd name="T51" fmla="*/ 108 h 581"/>
                <a:gd name="T52" fmla="*/ 560 w 574"/>
                <a:gd name="T53" fmla="*/ 158 h 581"/>
                <a:gd name="T54" fmla="*/ 560 w 574"/>
                <a:gd name="T55" fmla="*/ 63 h 581"/>
                <a:gd name="T56" fmla="*/ 248 w 574"/>
                <a:gd name="T57" fmla="*/ 63 h 581"/>
                <a:gd name="T58" fmla="*/ 248 w 574"/>
                <a:gd name="T59" fmla="*/ 183 h 581"/>
                <a:gd name="T60" fmla="*/ 404 w 574"/>
                <a:gd name="T61" fmla="*/ 220 h 581"/>
                <a:gd name="T62" fmla="*/ 560 w 574"/>
                <a:gd name="T63" fmla="*/ 183 h 581"/>
                <a:gd name="T64" fmla="*/ 404 w 574"/>
                <a:gd name="T65" fmla="*/ 291 h 581"/>
                <a:gd name="T66" fmla="*/ 340 w 574"/>
                <a:gd name="T67" fmla="*/ 268 h 581"/>
                <a:gd name="T68" fmla="*/ 248 w 574"/>
                <a:gd name="T69" fmla="*/ 213 h 581"/>
                <a:gd name="T70" fmla="*/ 170 w 574"/>
                <a:gd name="T71" fmla="*/ 220 h 581"/>
                <a:gd name="T72" fmla="*/ 240 w 574"/>
                <a:gd name="T73" fmla="*/ 226 h 581"/>
                <a:gd name="T74" fmla="*/ 170 w 574"/>
                <a:gd name="T75" fmla="*/ 317 h 581"/>
                <a:gd name="T76" fmla="*/ 170 w 574"/>
                <a:gd name="T77" fmla="*/ 220 h 581"/>
                <a:gd name="T78" fmla="*/ 14 w 574"/>
                <a:gd name="T79" fmla="*/ 519 h 581"/>
                <a:gd name="T80" fmla="*/ 52 w 574"/>
                <a:gd name="T81" fmla="*/ 484 h 581"/>
                <a:gd name="T82" fmla="*/ 288 w 574"/>
                <a:gd name="T83" fmla="*/ 484 h 581"/>
                <a:gd name="T84" fmla="*/ 326 w 574"/>
                <a:gd name="T85" fmla="*/ 519 h 581"/>
                <a:gd name="T86" fmla="*/ 404 w 574"/>
                <a:gd name="T87" fmla="*/ 458 h 581"/>
                <a:gd name="T88" fmla="*/ 340 w 574"/>
                <a:gd name="T89" fmla="*/ 387 h 581"/>
                <a:gd name="T90" fmla="*/ 522 w 574"/>
                <a:gd name="T91" fmla="*/ 374 h 581"/>
                <a:gd name="T92" fmla="*/ 560 w 574"/>
                <a:gd name="T93" fmla="*/ 41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81">
                  <a:moveTo>
                    <a:pt x="522" y="17"/>
                  </a:moveTo>
                  <a:cubicBezTo>
                    <a:pt x="490" y="6"/>
                    <a:pt x="449" y="0"/>
                    <a:pt x="404" y="0"/>
                  </a:cubicBezTo>
                  <a:cubicBezTo>
                    <a:pt x="360" y="0"/>
                    <a:pt x="318" y="6"/>
                    <a:pt x="287" y="17"/>
                  </a:cubicBezTo>
                  <a:cubicBezTo>
                    <a:pt x="252" y="29"/>
                    <a:pt x="234" y="44"/>
                    <a:pt x="234" y="6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14" y="208"/>
                    <a:pt x="192" y="206"/>
                    <a:pt x="170" y="206"/>
                  </a:cubicBezTo>
                  <a:cubicBezTo>
                    <a:pt x="126" y="206"/>
                    <a:pt x="84" y="212"/>
                    <a:pt x="52" y="223"/>
                  </a:cubicBezTo>
                  <a:cubicBezTo>
                    <a:pt x="18" y="234"/>
                    <a:pt x="0" y="250"/>
                    <a:pt x="0" y="268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537"/>
                    <a:pt x="18" y="553"/>
                    <a:pt x="52" y="565"/>
                  </a:cubicBezTo>
                  <a:cubicBezTo>
                    <a:pt x="84" y="575"/>
                    <a:pt x="126" y="581"/>
                    <a:pt x="170" y="581"/>
                  </a:cubicBezTo>
                  <a:cubicBezTo>
                    <a:pt x="214" y="581"/>
                    <a:pt x="256" y="575"/>
                    <a:pt x="288" y="565"/>
                  </a:cubicBezTo>
                  <a:cubicBezTo>
                    <a:pt x="322" y="553"/>
                    <a:pt x="340" y="537"/>
                    <a:pt x="340" y="519"/>
                  </a:cubicBezTo>
                  <a:cubicBezTo>
                    <a:pt x="340" y="467"/>
                    <a:pt x="340" y="467"/>
                    <a:pt x="340" y="467"/>
                  </a:cubicBezTo>
                  <a:cubicBezTo>
                    <a:pt x="360" y="470"/>
                    <a:pt x="382" y="472"/>
                    <a:pt x="404" y="472"/>
                  </a:cubicBezTo>
                  <a:cubicBezTo>
                    <a:pt x="449" y="472"/>
                    <a:pt x="490" y="466"/>
                    <a:pt x="522" y="455"/>
                  </a:cubicBezTo>
                  <a:cubicBezTo>
                    <a:pt x="556" y="444"/>
                    <a:pt x="574" y="428"/>
                    <a:pt x="574" y="410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574" y="44"/>
                    <a:pt x="556" y="29"/>
                    <a:pt x="522" y="17"/>
                  </a:cubicBezTo>
                  <a:close/>
                  <a:moveTo>
                    <a:pt x="560" y="329"/>
                  </a:moveTo>
                  <a:cubicBezTo>
                    <a:pt x="560" y="352"/>
                    <a:pt x="496" y="377"/>
                    <a:pt x="404" y="377"/>
                  </a:cubicBezTo>
                  <a:cubicBezTo>
                    <a:pt x="382" y="377"/>
                    <a:pt x="360" y="375"/>
                    <a:pt x="340" y="372"/>
                  </a:cubicBezTo>
                  <a:cubicBezTo>
                    <a:pt x="340" y="301"/>
                    <a:pt x="340" y="301"/>
                    <a:pt x="340" y="301"/>
                  </a:cubicBezTo>
                  <a:cubicBezTo>
                    <a:pt x="360" y="304"/>
                    <a:pt x="382" y="305"/>
                    <a:pt x="404" y="305"/>
                  </a:cubicBezTo>
                  <a:cubicBezTo>
                    <a:pt x="449" y="305"/>
                    <a:pt x="490" y="300"/>
                    <a:pt x="522" y="289"/>
                  </a:cubicBezTo>
                  <a:cubicBezTo>
                    <a:pt x="539" y="283"/>
                    <a:pt x="552" y="276"/>
                    <a:pt x="560" y="269"/>
                  </a:cubicBezTo>
                  <a:lnTo>
                    <a:pt x="560" y="329"/>
                  </a:lnTo>
                  <a:close/>
                  <a:moveTo>
                    <a:pt x="326" y="294"/>
                  </a:moveTo>
                  <a:cubicBezTo>
                    <a:pt x="326" y="358"/>
                    <a:pt x="326" y="358"/>
                    <a:pt x="326" y="358"/>
                  </a:cubicBezTo>
                  <a:cubicBezTo>
                    <a:pt x="326" y="380"/>
                    <a:pt x="262" y="406"/>
                    <a:pt x="170" y="406"/>
                  </a:cubicBezTo>
                  <a:cubicBezTo>
                    <a:pt x="78" y="406"/>
                    <a:pt x="14" y="380"/>
                    <a:pt x="14" y="358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23" y="302"/>
                    <a:pt x="36" y="308"/>
                    <a:pt x="52" y="314"/>
                  </a:cubicBezTo>
                  <a:cubicBezTo>
                    <a:pt x="84" y="325"/>
                    <a:pt x="126" y="331"/>
                    <a:pt x="170" y="331"/>
                  </a:cubicBezTo>
                  <a:cubicBezTo>
                    <a:pt x="214" y="331"/>
                    <a:pt x="256" y="325"/>
                    <a:pt x="288" y="314"/>
                  </a:cubicBezTo>
                  <a:cubicBezTo>
                    <a:pt x="304" y="308"/>
                    <a:pt x="317" y="302"/>
                    <a:pt x="326" y="294"/>
                  </a:cubicBezTo>
                  <a:close/>
                  <a:moveTo>
                    <a:pt x="14" y="383"/>
                  </a:moveTo>
                  <a:cubicBezTo>
                    <a:pt x="23" y="391"/>
                    <a:pt x="36" y="398"/>
                    <a:pt x="52" y="403"/>
                  </a:cubicBezTo>
                  <a:cubicBezTo>
                    <a:pt x="84" y="414"/>
                    <a:pt x="126" y="420"/>
                    <a:pt x="170" y="420"/>
                  </a:cubicBezTo>
                  <a:cubicBezTo>
                    <a:pt x="214" y="420"/>
                    <a:pt x="256" y="414"/>
                    <a:pt x="288" y="403"/>
                  </a:cubicBezTo>
                  <a:cubicBezTo>
                    <a:pt x="304" y="398"/>
                    <a:pt x="317" y="391"/>
                    <a:pt x="326" y="383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61"/>
                    <a:pt x="262" y="486"/>
                    <a:pt x="170" y="486"/>
                  </a:cubicBezTo>
                  <a:cubicBezTo>
                    <a:pt x="78" y="486"/>
                    <a:pt x="14" y="461"/>
                    <a:pt x="14" y="438"/>
                  </a:cubicBezTo>
                  <a:lnTo>
                    <a:pt x="14" y="383"/>
                  </a:lnTo>
                  <a:close/>
                  <a:moveTo>
                    <a:pt x="560" y="158"/>
                  </a:moveTo>
                  <a:cubicBezTo>
                    <a:pt x="560" y="180"/>
                    <a:pt x="496" y="206"/>
                    <a:pt x="404" y="206"/>
                  </a:cubicBezTo>
                  <a:cubicBezTo>
                    <a:pt x="312" y="206"/>
                    <a:pt x="248" y="180"/>
                    <a:pt x="248" y="158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57" y="96"/>
                    <a:pt x="270" y="103"/>
                    <a:pt x="287" y="108"/>
                  </a:cubicBezTo>
                  <a:cubicBezTo>
                    <a:pt x="318" y="119"/>
                    <a:pt x="360" y="125"/>
                    <a:pt x="404" y="125"/>
                  </a:cubicBezTo>
                  <a:cubicBezTo>
                    <a:pt x="449" y="125"/>
                    <a:pt x="490" y="119"/>
                    <a:pt x="522" y="108"/>
                  </a:cubicBezTo>
                  <a:cubicBezTo>
                    <a:pt x="539" y="103"/>
                    <a:pt x="552" y="96"/>
                    <a:pt x="560" y="89"/>
                  </a:cubicBezTo>
                  <a:lnTo>
                    <a:pt x="560" y="158"/>
                  </a:lnTo>
                  <a:close/>
                  <a:moveTo>
                    <a:pt x="404" y="14"/>
                  </a:moveTo>
                  <a:cubicBezTo>
                    <a:pt x="496" y="14"/>
                    <a:pt x="560" y="40"/>
                    <a:pt x="560" y="63"/>
                  </a:cubicBezTo>
                  <a:cubicBezTo>
                    <a:pt x="560" y="85"/>
                    <a:pt x="496" y="111"/>
                    <a:pt x="404" y="111"/>
                  </a:cubicBezTo>
                  <a:cubicBezTo>
                    <a:pt x="312" y="111"/>
                    <a:pt x="248" y="85"/>
                    <a:pt x="248" y="63"/>
                  </a:cubicBezTo>
                  <a:cubicBezTo>
                    <a:pt x="248" y="40"/>
                    <a:pt x="312" y="14"/>
                    <a:pt x="404" y="14"/>
                  </a:cubicBezTo>
                  <a:close/>
                  <a:moveTo>
                    <a:pt x="248" y="183"/>
                  </a:moveTo>
                  <a:cubicBezTo>
                    <a:pt x="257" y="191"/>
                    <a:pt x="270" y="198"/>
                    <a:pt x="287" y="203"/>
                  </a:cubicBezTo>
                  <a:cubicBezTo>
                    <a:pt x="318" y="214"/>
                    <a:pt x="360" y="220"/>
                    <a:pt x="404" y="220"/>
                  </a:cubicBezTo>
                  <a:cubicBezTo>
                    <a:pt x="449" y="220"/>
                    <a:pt x="490" y="214"/>
                    <a:pt x="522" y="203"/>
                  </a:cubicBezTo>
                  <a:cubicBezTo>
                    <a:pt x="539" y="198"/>
                    <a:pt x="552" y="191"/>
                    <a:pt x="560" y="183"/>
                  </a:cubicBezTo>
                  <a:cubicBezTo>
                    <a:pt x="560" y="243"/>
                    <a:pt x="560" y="243"/>
                    <a:pt x="560" y="243"/>
                  </a:cubicBezTo>
                  <a:cubicBezTo>
                    <a:pt x="560" y="266"/>
                    <a:pt x="496" y="291"/>
                    <a:pt x="404" y="291"/>
                  </a:cubicBezTo>
                  <a:cubicBezTo>
                    <a:pt x="382" y="291"/>
                    <a:pt x="360" y="290"/>
                    <a:pt x="340" y="287"/>
                  </a:cubicBezTo>
                  <a:cubicBezTo>
                    <a:pt x="340" y="268"/>
                    <a:pt x="340" y="268"/>
                    <a:pt x="340" y="268"/>
                  </a:cubicBezTo>
                  <a:cubicBezTo>
                    <a:pt x="340" y="250"/>
                    <a:pt x="322" y="234"/>
                    <a:pt x="288" y="223"/>
                  </a:cubicBezTo>
                  <a:cubicBezTo>
                    <a:pt x="276" y="219"/>
                    <a:pt x="262" y="215"/>
                    <a:pt x="248" y="213"/>
                  </a:cubicBezTo>
                  <a:lnTo>
                    <a:pt x="248" y="183"/>
                  </a:lnTo>
                  <a:close/>
                  <a:moveTo>
                    <a:pt x="170" y="220"/>
                  </a:moveTo>
                  <a:cubicBezTo>
                    <a:pt x="196" y="220"/>
                    <a:pt x="219" y="222"/>
                    <a:pt x="239" y="225"/>
                  </a:cubicBezTo>
                  <a:cubicBezTo>
                    <a:pt x="240" y="225"/>
                    <a:pt x="240" y="226"/>
                    <a:pt x="240" y="226"/>
                  </a:cubicBezTo>
                  <a:cubicBezTo>
                    <a:pt x="293" y="234"/>
                    <a:pt x="326" y="252"/>
                    <a:pt x="326" y="268"/>
                  </a:cubicBezTo>
                  <a:cubicBezTo>
                    <a:pt x="326" y="291"/>
                    <a:pt x="262" y="317"/>
                    <a:pt x="170" y="317"/>
                  </a:cubicBezTo>
                  <a:cubicBezTo>
                    <a:pt x="78" y="317"/>
                    <a:pt x="14" y="291"/>
                    <a:pt x="14" y="268"/>
                  </a:cubicBezTo>
                  <a:cubicBezTo>
                    <a:pt x="14" y="246"/>
                    <a:pt x="78" y="220"/>
                    <a:pt x="170" y="220"/>
                  </a:cubicBezTo>
                  <a:close/>
                  <a:moveTo>
                    <a:pt x="170" y="567"/>
                  </a:moveTo>
                  <a:cubicBezTo>
                    <a:pt x="78" y="567"/>
                    <a:pt x="14" y="542"/>
                    <a:pt x="14" y="519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23" y="472"/>
                    <a:pt x="36" y="478"/>
                    <a:pt x="52" y="484"/>
                  </a:cubicBezTo>
                  <a:cubicBezTo>
                    <a:pt x="84" y="495"/>
                    <a:pt x="126" y="500"/>
                    <a:pt x="170" y="500"/>
                  </a:cubicBezTo>
                  <a:cubicBezTo>
                    <a:pt x="214" y="500"/>
                    <a:pt x="256" y="495"/>
                    <a:pt x="288" y="484"/>
                  </a:cubicBezTo>
                  <a:cubicBezTo>
                    <a:pt x="304" y="478"/>
                    <a:pt x="317" y="472"/>
                    <a:pt x="326" y="464"/>
                  </a:cubicBezTo>
                  <a:cubicBezTo>
                    <a:pt x="326" y="519"/>
                    <a:pt x="326" y="519"/>
                    <a:pt x="326" y="519"/>
                  </a:cubicBezTo>
                  <a:cubicBezTo>
                    <a:pt x="326" y="542"/>
                    <a:pt x="262" y="567"/>
                    <a:pt x="170" y="567"/>
                  </a:cubicBezTo>
                  <a:close/>
                  <a:moveTo>
                    <a:pt x="404" y="458"/>
                  </a:moveTo>
                  <a:cubicBezTo>
                    <a:pt x="382" y="458"/>
                    <a:pt x="360" y="456"/>
                    <a:pt x="340" y="453"/>
                  </a:cubicBezTo>
                  <a:cubicBezTo>
                    <a:pt x="340" y="387"/>
                    <a:pt x="340" y="387"/>
                    <a:pt x="340" y="387"/>
                  </a:cubicBezTo>
                  <a:cubicBezTo>
                    <a:pt x="361" y="389"/>
                    <a:pt x="382" y="391"/>
                    <a:pt x="404" y="391"/>
                  </a:cubicBezTo>
                  <a:cubicBezTo>
                    <a:pt x="449" y="391"/>
                    <a:pt x="490" y="385"/>
                    <a:pt x="522" y="374"/>
                  </a:cubicBezTo>
                  <a:cubicBezTo>
                    <a:pt x="539" y="369"/>
                    <a:pt x="552" y="362"/>
                    <a:pt x="560" y="355"/>
                  </a:cubicBezTo>
                  <a:cubicBezTo>
                    <a:pt x="560" y="410"/>
                    <a:pt x="560" y="410"/>
                    <a:pt x="560" y="410"/>
                  </a:cubicBezTo>
                  <a:cubicBezTo>
                    <a:pt x="560" y="432"/>
                    <a:pt x="496" y="458"/>
                    <a:pt x="404" y="4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rebuchet MS" panose="020B0703020202090204" pitchFamily="34" charset="0"/>
              </a:endParaRPr>
            </a:p>
          </p:txBody>
        </p:sp>
      </p:grpSp>
      <p:sp>
        <p:nvSpPr>
          <p:cNvPr id="332" name="TextBox 331">
            <a:extLst>
              <a:ext uri="{FF2B5EF4-FFF2-40B4-BE49-F238E27FC236}">
                <a16:creationId xmlns:a16="http://schemas.microsoft.com/office/drawing/2014/main" id="{2673CDE6-C476-4E41-8E84-D8246CB98DE1}"/>
              </a:ext>
            </a:extLst>
          </p:cNvPr>
          <p:cNvSpPr txBox="1"/>
          <p:nvPr/>
        </p:nvSpPr>
        <p:spPr>
          <a:xfrm>
            <a:off x="785878" y="1127352"/>
            <a:ext cx="11322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kern="800" spc="-53" dirty="0">
                <a:solidFill>
                  <a:schemeClr val="bg2"/>
                </a:solidFill>
                <a:latin typeface="Trebuchet MS" panose="020B0703020202090204" pitchFamily="34" charset="0"/>
                <a:ea typeface="+mj-ea"/>
                <a:cs typeface="+mj-cs"/>
              </a:rPr>
              <a:t>Автоматизированный сбор и обновление базы активов от различных источников</a:t>
            </a:r>
            <a:endParaRPr lang="en-US" kern="800" spc="-53" dirty="0">
              <a:solidFill>
                <a:schemeClr val="bg2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335" name="Freeform 99">
            <a:extLst>
              <a:ext uri="{FF2B5EF4-FFF2-40B4-BE49-F238E27FC236}">
                <a16:creationId xmlns:a16="http://schemas.microsoft.com/office/drawing/2014/main" id="{159F7FB0-27DC-5546-B80A-D6A58F48B0FD}"/>
              </a:ext>
            </a:extLst>
          </p:cNvPr>
          <p:cNvSpPr>
            <a:spLocks noEditPoints="1"/>
          </p:cNvSpPr>
          <p:nvPr/>
        </p:nvSpPr>
        <p:spPr bwMode="auto">
          <a:xfrm>
            <a:off x="465713" y="1194195"/>
            <a:ext cx="315445" cy="321898"/>
          </a:xfrm>
          <a:custGeom>
            <a:avLst/>
            <a:gdLst>
              <a:gd name="T0" fmla="*/ 0 w 714"/>
              <a:gd name="T1" fmla="*/ 357 h 715"/>
              <a:gd name="T2" fmla="*/ 714 w 714"/>
              <a:gd name="T3" fmla="*/ 357 h 715"/>
              <a:gd name="T4" fmla="*/ 357 w 714"/>
              <a:gd name="T5" fmla="*/ 14 h 715"/>
              <a:gd name="T6" fmla="*/ 357 w 714"/>
              <a:gd name="T7" fmla="*/ 701 h 715"/>
              <a:gd name="T8" fmla="*/ 357 w 714"/>
              <a:gd name="T9" fmla="*/ 14 h 715"/>
              <a:gd name="T10" fmla="*/ 272 w 714"/>
              <a:gd name="T11" fmla="*/ 358 h 715"/>
              <a:gd name="T12" fmla="*/ 442 w 714"/>
              <a:gd name="T13" fmla="*/ 358 h 715"/>
              <a:gd name="T14" fmla="*/ 357 w 714"/>
              <a:gd name="T15" fmla="*/ 287 h 715"/>
              <a:gd name="T16" fmla="*/ 357 w 714"/>
              <a:gd name="T17" fmla="*/ 428 h 715"/>
              <a:gd name="T18" fmla="*/ 357 w 714"/>
              <a:gd name="T19" fmla="*/ 287 h 715"/>
              <a:gd name="T20" fmla="*/ 364 w 714"/>
              <a:gd name="T21" fmla="*/ 7 h 715"/>
              <a:gd name="T22" fmla="*/ 350 w 714"/>
              <a:gd name="T23" fmla="*/ 7 h 715"/>
              <a:gd name="T24" fmla="*/ 357 w 714"/>
              <a:gd name="T25" fmla="*/ 111 h 715"/>
              <a:gd name="T26" fmla="*/ 364 w 714"/>
              <a:gd name="T27" fmla="*/ 708 h 715"/>
              <a:gd name="T28" fmla="*/ 357 w 714"/>
              <a:gd name="T29" fmla="*/ 604 h 715"/>
              <a:gd name="T30" fmla="*/ 350 w 714"/>
              <a:gd name="T31" fmla="*/ 708 h 715"/>
              <a:gd name="T32" fmla="*/ 364 w 714"/>
              <a:gd name="T33" fmla="*/ 708 h 715"/>
              <a:gd name="T34" fmla="*/ 707 w 714"/>
              <a:gd name="T35" fmla="*/ 351 h 715"/>
              <a:gd name="T36" fmla="*/ 603 w 714"/>
              <a:gd name="T37" fmla="*/ 358 h 715"/>
              <a:gd name="T38" fmla="*/ 707 w 714"/>
              <a:gd name="T39" fmla="*/ 365 h 715"/>
              <a:gd name="T40" fmla="*/ 111 w 714"/>
              <a:gd name="T41" fmla="*/ 358 h 715"/>
              <a:gd name="T42" fmla="*/ 7 w 714"/>
              <a:gd name="T43" fmla="*/ 351 h 715"/>
              <a:gd name="T44" fmla="*/ 7 w 714"/>
              <a:gd name="T45" fmla="*/ 365 h 715"/>
              <a:gd name="T46" fmla="*/ 111 w 714"/>
              <a:gd name="T47" fmla="*/ 358 h 715"/>
              <a:gd name="T48" fmla="*/ 364 w 714"/>
              <a:gd name="T49" fmla="*/ 249 h 715"/>
              <a:gd name="T50" fmla="*/ 350 w 714"/>
              <a:gd name="T51" fmla="*/ 249 h 715"/>
              <a:gd name="T52" fmla="*/ 357 w 714"/>
              <a:gd name="T53" fmla="*/ 286 h 715"/>
              <a:gd name="T54" fmla="*/ 364 w 714"/>
              <a:gd name="T55" fmla="*/ 466 h 715"/>
              <a:gd name="T56" fmla="*/ 357 w 714"/>
              <a:gd name="T57" fmla="*/ 429 h 715"/>
              <a:gd name="T58" fmla="*/ 350 w 714"/>
              <a:gd name="T59" fmla="*/ 466 h 715"/>
              <a:gd name="T60" fmla="*/ 364 w 714"/>
              <a:gd name="T61" fmla="*/ 466 h 715"/>
              <a:gd name="T62" fmla="*/ 466 w 714"/>
              <a:gd name="T63" fmla="*/ 351 h 715"/>
              <a:gd name="T64" fmla="*/ 429 w 714"/>
              <a:gd name="T65" fmla="*/ 358 h 715"/>
              <a:gd name="T66" fmla="*/ 466 w 714"/>
              <a:gd name="T67" fmla="*/ 365 h 715"/>
              <a:gd name="T68" fmla="*/ 286 w 714"/>
              <a:gd name="T69" fmla="*/ 358 h 715"/>
              <a:gd name="T70" fmla="*/ 249 w 714"/>
              <a:gd name="T71" fmla="*/ 351 h 715"/>
              <a:gd name="T72" fmla="*/ 249 w 714"/>
              <a:gd name="T73" fmla="*/ 365 h 715"/>
              <a:gd name="T74" fmla="*/ 286 w 714"/>
              <a:gd name="T75" fmla="*/ 358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14" h="715">
                <a:moveTo>
                  <a:pt x="357" y="715"/>
                </a:moveTo>
                <a:cubicBezTo>
                  <a:pt x="160" y="715"/>
                  <a:pt x="0" y="554"/>
                  <a:pt x="0" y="357"/>
                </a:cubicBezTo>
                <a:cubicBezTo>
                  <a:pt x="0" y="161"/>
                  <a:pt x="160" y="0"/>
                  <a:pt x="357" y="0"/>
                </a:cubicBezTo>
                <a:cubicBezTo>
                  <a:pt x="554" y="0"/>
                  <a:pt x="714" y="161"/>
                  <a:pt x="714" y="357"/>
                </a:cubicBezTo>
                <a:cubicBezTo>
                  <a:pt x="714" y="554"/>
                  <a:pt x="554" y="715"/>
                  <a:pt x="357" y="715"/>
                </a:cubicBezTo>
                <a:close/>
                <a:moveTo>
                  <a:pt x="357" y="14"/>
                </a:moveTo>
                <a:cubicBezTo>
                  <a:pt x="168" y="14"/>
                  <a:pt x="14" y="168"/>
                  <a:pt x="14" y="357"/>
                </a:cubicBezTo>
                <a:cubicBezTo>
                  <a:pt x="14" y="547"/>
                  <a:pt x="168" y="701"/>
                  <a:pt x="357" y="701"/>
                </a:cubicBezTo>
                <a:cubicBezTo>
                  <a:pt x="546" y="701"/>
                  <a:pt x="700" y="547"/>
                  <a:pt x="700" y="357"/>
                </a:cubicBezTo>
                <a:cubicBezTo>
                  <a:pt x="700" y="168"/>
                  <a:pt x="546" y="14"/>
                  <a:pt x="357" y="14"/>
                </a:cubicBezTo>
                <a:close/>
                <a:moveTo>
                  <a:pt x="357" y="442"/>
                </a:moveTo>
                <a:cubicBezTo>
                  <a:pt x="310" y="442"/>
                  <a:pt x="272" y="404"/>
                  <a:pt x="272" y="358"/>
                </a:cubicBezTo>
                <a:cubicBezTo>
                  <a:pt x="272" y="311"/>
                  <a:pt x="310" y="273"/>
                  <a:pt x="357" y="273"/>
                </a:cubicBezTo>
                <a:cubicBezTo>
                  <a:pt x="404" y="273"/>
                  <a:pt x="442" y="311"/>
                  <a:pt x="442" y="358"/>
                </a:cubicBezTo>
                <a:cubicBezTo>
                  <a:pt x="442" y="404"/>
                  <a:pt x="404" y="442"/>
                  <a:pt x="357" y="442"/>
                </a:cubicBezTo>
                <a:close/>
                <a:moveTo>
                  <a:pt x="357" y="287"/>
                </a:moveTo>
                <a:cubicBezTo>
                  <a:pt x="318" y="287"/>
                  <a:pt x="286" y="318"/>
                  <a:pt x="286" y="358"/>
                </a:cubicBezTo>
                <a:cubicBezTo>
                  <a:pt x="286" y="397"/>
                  <a:pt x="318" y="428"/>
                  <a:pt x="357" y="428"/>
                </a:cubicBezTo>
                <a:cubicBezTo>
                  <a:pt x="396" y="428"/>
                  <a:pt x="428" y="397"/>
                  <a:pt x="428" y="358"/>
                </a:cubicBezTo>
                <a:cubicBezTo>
                  <a:pt x="428" y="318"/>
                  <a:pt x="396" y="287"/>
                  <a:pt x="357" y="287"/>
                </a:cubicBezTo>
                <a:close/>
                <a:moveTo>
                  <a:pt x="364" y="104"/>
                </a:moveTo>
                <a:cubicBezTo>
                  <a:pt x="364" y="7"/>
                  <a:pt x="364" y="7"/>
                  <a:pt x="364" y="7"/>
                </a:cubicBezTo>
                <a:cubicBezTo>
                  <a:pt x="364" y="4"/>
                  <a:pt x="361" y="0"/>
                  <a:pt x="357" y="0"/>
                </a:cubicBezTo>
                <a:cubicBezTo>
                  <a:pt x="353" y="0"/>
                  <a:pt x="350" y="4"/>
                  <a:pt x="350" y="7"/>
                </a:cubicBezTo>
                <a:cubicBezTo>
                  <a:pt x="350" y="104"/>
                  <a:pt x="350" y="104"/>
                  <a:pt x="350" y="104"/>
                </a:cubicBezTo>
                <a:cubicBezTo>
                  <a:pt x="350" y="108"/>
                  <a:pt x="353" y="111"/>
                  <a:pt x="357" y="111"/>
                </a:cubicBezTo>
                <a:cubicBezTo>
                  <a:pt x="361" y="111"/>
                  <a:pt x="364" y="108"/>
                  <a:pt x="364" y="104"/>
                </a:cubicBezTo>
                <a:close/>
                <a:moveTo>
                  <a:pt x="364" y="708"/>
                </a:moveTo>
                <a:cubicBezTo>
                  <a:pt x="364" y="611"/>
                  <a:pt x="364" y="611"/>
                  <a:pt x="364" y="611"/>
                </a:cubicBezTo>
                <a:cubicBezTo>
                  <a:pt x="364" y="607"/>
                  <a:pt x="361" y="604"/>
                  <a:pt x="357" y="604"/>
                </a:cubicBezTo>
                <a:cubicBezTo>
                  <a:pt x="353" y="604"/>
                  <a:pt x="350" y="607"/>
                  <a:pt x="350" y="611"/>
                </a:cubicBezTo>
                <a:cubicBezTo>
                  <a:pt x="350" y="708"/>
                  <a:pt x="350" y="708"/>
                  <a:pt x="350" y="708"/>
                </a:cubicBezTo>
                <a:cubicBezTo>
                  <a:pt x="350" y="711"/>
                  <a:pt x="353" y="715"/>
                  <a:pt x="357" y="715"/>
                </a:cubicBezTo>
                <a:cubicBezTo>
                  <a:pt x="361" y="715"/>
                  <a:pt x="364" y="711"/>
                  <a:pt x="364" y="708"/>
                </a:cubicBezTo>
                <a:close/>
                <a:moveTo>
                  <a:pt x="714" y="358"/>
                </a:moveTo>
                <a:cubicBezTo>
                  <a:pt x="714" y="354"/>
                  <a:pt x="711" y="351"/>
                  <a:pt x="707" y="351"/>
                </a:cubicBezTo>
                <a:cubicBezTo>
                  <a:pt x="610" y="351"/>
                  <a:pt x="610" y="351"/>
                  <a:pt x="610" y="351"/>
                </a:cubicBezTo>
                <a:cubicBezTo>
                  <a:pt x="606" y="351"/>
                  <a:pt x="603" y="354"/>
                  <a:pt x="603" y="358"/>
                </a:cubicBezTo>
                <a:cubicBezTo>
                  <a:pt x="603" y="361"/>
                  <a:pt x="606" y="365"/>
                  <a:pt x="610" y="365"/>
                </a:cubicBezTo>
                <a:cubicBezTo>
                  <a:pt x="707" y="365"/>
                  <a:pt x="707" y="365"/>
                  <a:pt x="707" y="365"/>
                </a:cubicBezTo>
                <a:cubicBezTo>
                  <a:pt x="711" y="365"/>
                  <a:pt x="714" y="361"/>
                  <a:pt x="714" y="358"/>
                </a:cubicBezTo>
                <a:close/>
                <a:moveTo>
                  <a:pt x="111" y="358"/>
                </a:moveTo>
                <a:cubicBezTo>
                  <a:pt x="111" y="354"/>
                  <a:pt x="108" y="351"/>
                  <a:pt x="104" y="351"/>
                </a:cubicBezTo>
                <a:cubicBezTo>
                  <a:pt x="7" y="351"/>
                  <a:pt x="7" y="351"/>
                  <a:pt x="7" y="351"/>
                </a:cubicBezTo>
                <a:cubicBezTo>
                  <a:pt x="3" y="351"/>
                  <a:pt x="0" y="354"/>
                  <a:pt x="0" y="358"/>
                </a:cubicBezTo>
                <a:cubicBezTo>
                  <a:pt x="0" y="361"/>
                  <a:pt x="3" y="365"/>
                  <a:pt x="7" y="365"/>
                </a:cubicBezTo>
                <a:cubicBezTo>
                  <a:pt x="104" y="365"/>
                  <a:pt x="104" y="365"/>
                  <a:pt x="104" y="365"/>
                </a:cubicBezTo>
                <a:cubicBezTo>
                  <a:pt x="108" y="365"/>
                  <a:pt x="111" y="361"/>
                  <a:pt x="111" y="358"/>
                </a:cubicBezTo>
                <a:close/>
                <a:moveTo>
                  <a:pt x="364" y="279"/>
                </a:moveTo>
                <a:cubicBezTo>
                  <a:pt x="364" y="249"/>
                  <a:pt x="364" y="249"/>
                  <a:pt x="364" y="249"/>
                </a:cubicBezTo>
                <a:cubicBezTo>
                  <a:pt x="364" y="245"/>
                  <a:pt x="361" y="242"/>
                  <a:pt x="357" y="242"/>
                </a:cubicBezTo>
                <a:cubicBezTo>
                  <a:pt x="353" y="242"/>
                  <a:pt x="350" y="245"/>
                  <a:pt x="350" y="249"/>
                </a:cubicBezTo>
                <a:cubicBezTo>
                  <a:pt x="350" y="279"/>
                  <a:pt x="350" y="279"/>
                  <a:pt x="350" y="279"/>
                </a:cubicBezTo>
                <a:cubicBezTo>
                  <a:pt x="350" y="283"/>
                  <a:pt x="353" y="286"/>
                  <a:pt x="357" y="286"/>
                </a:cubicBezTo>
                <a:cubicBezTo>
                  <a:pt x="361" y="286"/>
                  <a:pt x="364" y="283"/>
                  <a:pt x="364" y="279"/>
                </a:cubicBezTo>
                <a:close/>
                <a:moveTo>
                  <a:pt x="364" y="466"/>
                </a:moveTo>
                <a:cubicBezTo>
                  <a:pt x="364" y="436"/>
                  <a:pt x="364" y="436"/>
                  <a:pt x="364" y="436"/>
                </a:cubicBezTo>
                <a:cubicBezTo>
                  <a:pt x="364" y="432"/>
                  <a:pt x="361" y="429"/>
                  <a:pt x="357" y="429"/>
                </a:cubicBezTo>
                <a:cubicBezTo>
                  <a:pt x="353" y="429"/>
                  <a:pt x="350" y="432"/>
                  <a:pt x="350" y="436"/>
                </a:cubicBezTo>
                <a:cubicBezTo>
                  <a:pt x="350" y="466"/>
                  <a:pt x="350" y="466"/>
                  <a:pt x="350" y="466"/>
                </a:cubicBezTo>
                <a:cubicBezTo>
                  <a:pt x="350" y="470"/>
                  <a:pt x="353" y="473"/>
                  <a:pt x="357" y="473"/>
                </a:cubicBezTo>
                <a:cubicBezTo>
                  <a:pt x="361" y="473"/>
                  <a:pt x="364" y="470"/>
                  <a:pt x="364" y="466"/>
                </a:cubicBezTo>
                <a:close/>
                <a:moveTo>
                  <a:pt x="473" y="358"/>
                </a:moveTo>
                <a:cubicBezTo>
                  <a:pt x="473" y="354"/>
                  <a:pt x="470" y="351"/>
                  <a:pt x="466" y="351"/>
                </a:cubicBezTo>
                <a:cubicBezTo>
                  <a:pt x="436" y="351"/>
                  <a:pt x="436" y="351"/>
                  <a:pt x="436" y="351"/>
                </a:cubicBezTo>
                <a:cubicBezTo>
                  <a:pt x="432" y="351"/>
                  <a:pt x="429" y="354"/>
                  <a:pt x="429" y="358"/>
                </a:cubicBezTo>
                <a:cubicBezTo>
                  <a:pt x="429" y="361"/>
                  <a:pt x="432" y="365"/>
                  <a:pt x="436" y="365"/>
                </a:cubicBezTo>
                <a:cubicBezTo>
                  <a:pt x="466" y="365"/>
                  <a:pt x="466" y="365"/>
                  <a:pt x="466" y="365"/>
                </a:cubicBezTo>
                <a:cubicBezTo>
                  <a:pt x="470" y="365"/>
                  <a:pt x="473" y="361"/>
                  <a:pt x="473" y="358"/>
                </a:cubicBezTo>
                <a:close/>
                <a:moveTo>
                  <a:pt x="286" y="358"/>
                </a:moveTo>
                <a:cubicBezTo>
                  <a:pt x="286" y="354"/>
                  <a:pt x="282" y="351"/>
                  <a:pt x="279" y="351"/>
                </a:cubicBezTo>
                <a:cubicBezTo>
                  <a:pt x="249" y="351"/>
                  <a:pt x="249" y="351"/>
                  <a:pt x="249" y="351"/>
                </a:cubicBezTo>
                <a:cubicBezTo>
                  <a:pt x="245" y="351"/>
                  <a:pt x="242" y="354"/>
                  <a:pt x="242" y="358"/>
                </a:cubicBezTo>
                <a:cubicBezTo>
                  <a:pt x="242" y="361"/>
                  <a:pt x="245" y="365"/>
                  <a:pt x="249" y="365"/>
                </a:cubicBezTo>
                <a:cubicBezTo>
                  <a:pt x="279" y="365"/>
                  <a:pt x="279" y="365"/>
                  <a:pt x="279" y="365"/>
                </a:cubicBezTo>
                <a:cubicBezTo>
                  <a:pt x="282" y="365"/>
                  <a:pt x="286" y="361"/>
                  <a:pt x="286" y="358"/>
                </a:cubicBezTo>
                <a:close/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67" name="Стрелка вправо 366">
            <a:extLst>
              <a:ext uri="{FF2B5EF4-FFF2-40B4-BE49-F238E27FC236}">
                <a16:creationId xmlns:a16="http://schemas.microsoft.com/office/drawing/2014/main" id="{B5F3E035-371E-9643-94AD-5C7CD20359B0}"/>
              </a:ext>
            </a:extLst>
          </p:cNvPr>
          <p:cNvSpPr/>
          <p:nvPr/>
        </p:nvSpPr>
        <p:spPr>
          <a:xfrm>
            <a:off x="4160138" y="3520258"/>
            <a:ext cx="759524" cy="451427"/>
          </a:xfrm>
          <a:prstGeom prst="rightArrow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" name="Стрелка вправо 367">
            <a:extLst>
              <a:ext uri="{FF2B5EF4-FFF2-40B4-BE49-F238E27FC236}">
                <a16:creationId xmlns:a16="http://schemas.microsoft.com/office/drawing/2014/main" id="{600F446A-AFAF-EF42-B224-CE2CB6D238DE}"/>
              </a:ext>
            </a:extLst>
          </p:cNvPr>
          <p:cNvSpPr/>
          <p:nvPr/>
        </p:nvSpPr>
        <p:spPr>
          <a:xfrm>
            <a:off x="6974855" y="3520257"/>
            <a:ext cx="759524" cy="451427"/>
          </a:xfrm>
          <a:prstGeom prst="rightArrow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01407C-8EBF-D7A9-F89B-97F80DBFE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8337" y="3132701"/>
            <a:ext cx="1280694" cy="12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Актив – объект инвентаризации</a:t>
            </a:r>
            <a:endParaRPr lang="en-R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8C0B0-23B8-ED4F-BD07-D4AC40933482}"/>
              </a:ext>
            </a:extLst>
          </p:cNvPr>
          <p:cNvSpPr/>
          <p:nvPr/>
        </p:nvSpPr>
        <p:spPr>
          <a:xfrm>
            <a:off x="5068342" y="1557177"/>
            <a:ext cx="2055316" cy="515784"/>
          </a:xfrm>
          <a:prstGeom prst="rect">
            <a:avLst/>
          </a:pr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srgbClr val="FFFFFF"/>
                </a:solidFill>
                <a:latin typeface="Trebuchet MS" panose="020B0703020202090204" pitchFamily="34" charset="0"/>
              </a:rPr>
              <a:t>Атрибуты актива</a:t>
            </a:r>
            <a:endParaRPr lang="en-US" sz="18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F07557-0A2C-AA4F-892C-46100EF8B435}"/>
              </a:ext>
            </a:extLst>
          </p:cNvPr>
          <p:cNvSpPr/>
          <p:nvPr/>
        </p:nvSpPr>
        <p:spPr>
          <a:xfrm>
            <a:off x="1407595" y="2651280"/>
            <a:ext cx="2180927" cy="515784"/>
          </a:xfrm>
          <a:prstGeom prst="rect">
            <a:avLst/>
          </a:prstGeom>
          <a:solidFill>
            <a:schemeClr val="accent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srgbClr val="FFFFFF"/>
                </a:solidFill>
                <a:latin typeface="Trebuchet MS" panose="020B0703020202090204" pitchFamily="34" charset="0"/>
              </a:rPr>
              <a:t>Базовые</a:t>
            </a:r>
            <a:endParaRPr lang="en-US" sz="18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5BD5FA-69EF-BE4B-B2A5-91632A34C713}"/>
              </a:ext>
            </a:extLst>
          </p:cNvPr>
          <p:cNvSpPr/>
          <p:nvPr/>
        </p:nvSpPr>
        <p:spPr>
          <a:xfrm>
            <a:off x="3806223" y="2651280"/>
            <a:ext cx="2180927" cy="515784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srgbClr val="FFFFFF"/>
                </a:solidFill>
                <a:latin typeface="Trebuchet MS" panose="020B0703020202090204" pitchFamily="34" charset="0"/>
              </a:rPr>
              <a:t>Дополнительные</a:t>
            </a:r>
            <a:endParaRPr lang="en-US" sz="18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D46C36-2E94-2740-9443-5D5A8840BF89}"/>
              </a:ext>
            </a:extLst>
          </p:cNvPr>
          <p:cNvSpPr/>
          <p:nvPr/>
        </p:nvSpPr>
        <p:spPr>
          <a:xfrm>
            <a:off x="6204850" y="2651280"/>
            <a:ext cx="2180927" cy="515784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srgbClr val="FFFFFF"/>
                </a:solidFill>
                <a:latin typeface="Trebuchet MS" panose="020B0703020202090204" pitchFamily="34" charset="0"/>
              </a:rPr>
              <a:t>Мета</a:t>
            </a:r>
            <a:endParaRPr lang="en-US" sz="18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4601A5-9D2B-7A4D-9EC9-9A440486B17D}"/>
              </a:ext>
            </a:extLst>
          </p:cNvPr>
          <p:cNvSpPr/>
          <p:nvPr/>
        </p:nvSpPr>
        <p:spPr>
          <a:xfrm>
            <a:off x="1407596" y="3166770"/>
            <a:ext cx="2180927" cy="2232414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89000"/>
              </a:lnSpc>
            </a:pPr>
            <a:r>
              <a:rPr lang="ru-RU" sz="1400" dirty="0">
                <a:latin typeface="Trebuchet MS" panose="020B0703020202090204" pitchFamily="34" charset="0"/>
              </a:rPr>
              <a:t>Набор атрибутов, определяющий отпечаток актива. Совокупность которых определяет уникальность актива.</a:t>
            </a:r>
            <a:endParaRPr lang="en-US" sz="1400" dirty="0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DC9E6-86BD-EF48-BF21-83707BBE56E9}"/>
              </a:ext>
            </a:extLst>
          </p:cNvPr>
          <p:cNvSpPr/>
          <p:nvPr/>
        </p:nvSpPr>
        <p:spPr>
          <a:xfrm>
            <a:off x="8603478" y="2651280"/>
            <a:ext cx="2180927" cy="515784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srgbClr val="FFFFFF"/>
                </a:solidFill>
                <a:latin typeface="Trebuchet MS" panose="020B0703020202090204" pitchFamily="34" charset="0"/>
              </a:rPr>
              <a:t>Исходные</a:t>
            </a:r>
            <a:endParaRPr lang="en-US" sz="18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82D60E4A-656E-4648-ABDE-BB2DDFB3BC03}"/>
              </a:ext>
            </a:extLst>
          </p:cNvPr>
          <p:cNvSpPr/>
          <p:nvPr/>
        </p:nvSpPr>
        <p:spPr>
          <a:xfrm>
            <a:off x="3803236" y="3166770"/>
            <a:ext cx="2180927" cy="2232414"/>
          </a:xfrm>
          <a:prstGeom prst="rect">
            <a:avLst/>
          </a:prstGeom>
          <a:solidFill>
            <a:schemeClr val="accent3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89000"/>
              </a:lnSpc>
            </a:pPr>
            <a:r>
              <a:rPr lang="ru-RU" sz="1400" dirty="0">
                <a:latin typeface="Trebuchet MS" panose="020B0703020202090204" pitchFamily="34" charset="0"/>
              </a:rPr>
              <a:t>Атрибуты, значения которых важны для инвентаризации и смежных модулей. Они не являются уникальными.</a:t>
            </a:r>
            <a:endParaRPr lang="en-US" sz="1400" dirty="0">
              <a:latin typeface="Trebuchet MS" panose="020B070302020209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E96964CB-8AD0-BE41-8160-606E7039F82F}"/>
              </a:ext>
            </a:extLst>
          </p:cNvPr>
          <p:cNvSpPr/>
          <p:nvPr/>
        </p:nvSpPr>
        <p:spPr>
          <a:xfrm>
            <a:off x="6198876" y="3166770"/>
            <a:ext cx="2180927" cy="223241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89000"/>
              </a:lnSpc>
            </a:pPr>
            <a:r>
              <a:rPr lang="ru-RU" sz="1400" dirty="0">
                <a:latin typeface="Trebuchet MS" panose="020B0703020202090204" pitchFamily="34" charset="0"/>
              </a:rPr>
              <a:t>Атрибуты, сформированные модулем инвентаризации. Требуются для отслеживания жизненного цикла актива.</a:t>
            </a:r>
            <a:endParaRPr lang="en-US" sz="1400" dirty="0">
              <a:latin typeface="Trebuchet MS" panose="020B0703020202090204" pitchFamily="34" charset="0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9F292E5F-DDB8-244B-B4AE-0811774B7556}"/>
              </a:ext>
            </a:extLst>
          </p:cNvPr>
          <p:cNvSpPr/>
          <p:nvPr/>
        </p:nvSpPr>
        <p:spPr>
          <a:xfrm>
            <a:off x="8594516" y="3166770"/>
            <a:ext cx="2180927" cy="2232414"/>
          </a:xfrm>
          <a:prstGeom prst="rect">
            <a:avLst/>
          </a:prstGeom>
          <a:solidFill>
            <a:schemeClr val="accent5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89000"/>
              </a:lnSpc>
            </a:pPr>
            <a:r>
              <a:rPr lang="ru-RU" sz="1400" dirty="0">
                <a:latin typeface="Trebuchet MS" panose="020B0703020202090204" pitchFamily="34" charset="0"/>
              </a:rPr>
              <a:t>Все атрибуты от источников данных на базе которых были построены активы</a:t>
            </a:r>
            <a:endParaRPr lang="en-US" sz="1400" dirty="0">
              <a:latin typeface="Trebuchet MS" panose="020B0703020202090204" pitchFamily="34" charset="0"/>
            </a:endParaRPr>
          </a:p>
        </p:txBody>
      </p:sp>
      <p:cxnSp>
        <p:nvCxnSpPr>
          <p:cNvPr id="13" name="Elbow Connector 14">
            <a:extLst>
              <a:ext uri="{FF2B5EF4-FFF2-40B4-BE49-F238E27FC236}">
                <a16:creationId xmlns:a16="http://schemas.microsoft.com/office/drawing/2014/main" id="{4FD6C4A2-6B26-4F47-B830-F7F68FE649A2}"/>
              </a:ext>
            </a:extLst>
          </p:cNvPr>
          <p:cNvCxnSpPr>
            <a:stCxn id="4" idx="2"/>
            <a:endCxn id="5" idx="0"/>
          </p:cNvCxnSpPr>
          <p:nvPr/>
        </p:nvCxnSpPr>
        <p:spPr>
          <a:xfrm rot="5400000">
            <a:off x="4007871" y="563150"/>
            <a:ext cx="578319" cy="3597941"/>
          </a:xfrm>
          <a:prstGeom prst="bentConnector3">
            <a:avLst/>
          </a:prstGeom>
          <a:ln w="635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5">
            <a:extLst>
              <a:ext uri="{FF2B5EF4-FFF2-40B4-BE49-F238E27FC236}">
                <a16:creationId xmlns:a16="http://schemas.microsoft.com/office/drawing/2014/main" id="{A3BE3619-F9E6-6E43-A1A9-B21DAC93C407}"/>
              </a:ext>
            </a:extLst>
          </p:cNvPr>
          <p:cNvCxnSpPr>
            <a:stCxn id="4" idx="2"/>
            <a:endCxn id="9" idx="0"/>
          </p:cNvCxnSpPr>
          <p:nvPr/>
        </p:nvCxnSpPr>
        <p:spPr>
          <a:xfrm rot="16200000" flipH="1">
            <a:off x="7605812" y="563149"/>
            <a:ext cx="578319" cy="3597942"/>
          </a:xfrm>
          <a:prstGeom prst="bentConnector3">
            <a:avLst>
              <a:gd name="adj1" fmla="val 50000"/>
            </a:avLst>
          </a:prstGeom>
          <a:ln w="635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8">
            <a:extLst>
              <a:ext uri="{FF2B5EF4-FFF2-40B4-BE49-F238E27FC236}">
                <a16:creationId xmlns:a16="http://schemas.microsoft.com/office/drawing/2014/main" id="{623833E8-2C25-3043-8828-0BE5D728BB02}"/>
              </a:ext>
            </a:extLst>
          </p:cNvPr>
          <p:cNvCxnSpPr>
            <a:stCxn id="4" idx="2"/>
            <a:endCxn id="7" idx="0"/>
          </p:cNvCxnSpPr>
          <p:nvPr/>
        </p:nvCxnSpPr>
        <p:spPr>
          <a:xfrm rot="16200000" flipH="1">
            <a:off x="6406498" y="1762463"/>
            <a:ext cx="578319" cy="1199314"/>
          </a:xfrm>
          <a:prstGeom prst="bentConnector3">
            <a:avLst>
              <a:gd name="adj1" fmla="val 50000"/>
            </a:avLst>
          </a:prstGeom>
          <a:ln w="635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21">
            <a:extLst>
              <a:ext uri="{FF2B5EF4-FFF2-40B4-BE49-F238E27FC236}">
                <a16:creationId xmlns:a16="http://schemas.microsoft.com/office/drawing/2014/main" id="{6C8CD9DE-C3DD-614F-8737-7DC9DC867E96}"/>
              </a:ext>
            </a:extLst>
          </p:cNvPr>
          <p:cNvCxnSpPr>
            <a:stCxn id="4" idx="2"/>
            <a:endCxn id="6" idx="0"/>
          </p:cNvCxnSpPr>
          <p:nvPr/>
        </p:nvCxnSpPr>
        <p:spPr>
          <a:xfrm rot="5400000">
            <a:off x="5207185" y="1762464"/>
            <a:ext cx="578319" cy="1199313"/>
          </a:xfrm>
          <a:prstGeom prst="bentConnector3">
            <a:avLst>
              <a:gd name="adj1" fmla="val 50000"/>
            </a:avLst>
          </a:prstGeom>
          <a:ln w="635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9D3D064-1D3F-1A41-A19C-83FC1E54F9BA}"/>
              </a:ext>
            </a:extLst>
          </p:cNvPr>
          <p:cNvSpPr txBox="1">
            <a:spLocks/>
          </p:cNvSpPr>
          <p:nvPr/>
        </p:nvSpPr>
        <p:spPr>
          <a:xfrm>
            <a:off x="914400" y="844315"/>
            <a:ext cx="10363200" cy="406400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Составные компоненты</a:t>
            </a:r>
            <a:r>
              <a:rPr lang="en-US" sz="1800" dirty="0"/>
              <a:t> </a:t>
            </a:r>
            <a:r>
              <a:rPr lang="ru-RU" sz="1800" dirty="0"/>
              <a:t>актива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64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2673CDE6-C476-4E41-8E84-D8246CB98DE1}"/>
              </a:ext>
            </a:extLst>
          </p:cNvPr>
          <p:cNvSpPr txBox="1"/>
          <p:nvPr/>
        </p:nvSpPr>
        <p:spPr>
          <a:xfrm>
            <a:off x="781158" y="1002438"/>
            <a:ext cx="10818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kern="800" spc="-53" dirty="0">
                <a:solidFill>
                  <a:schemeClr val="bg2"/>
                </a:solidFill>
                <a:latin typeface="Trebuchet MS" panose="020B0703020202090204" pitchFamily="34" charset="0"/>
                <a:ea typeface="+mj-ea"/>
                <a:cs typeface="+mj-cs"/>
              </a:rPr>
              <a:t>Использование атрибутов </a:t>
            </a:r>
            <a:r>
              <a:rPr lang="en" sz="2000" kern="800" spc="-53" dirty="0">
                <a:solidFill>
                  <a:schemeClr val="bg2"/>
                </a:solidFill>
                <a:latin typeface="Trebuchet MS" panose="020B0703020202090204" pitchFamily="34" charset="0"/>
                <a:ea typeface="+mj-ea"/>
                <a:cs typeface="+mj-cs"/>
              </a:rPr>
              <a:t>Inventory </a:t>
            </a:r>
            <a:r>
              <a:rPr lang="ru-RU" sz="2000" kern="800" spc="-53" dirty="0">
                <a:solidFill>
                  <a:schemeClr val="bg2"/>
                </a:solidFill>
                <a:latin typeface="Trebuchet MS" panose="020B0703020202090204" pitchFamily="34" charset="0"/>
                <a:ea typeface="+mj-ea"/>
                <a:cs typeface="+mj-cs"/>
              </a:rPr>
              <a:t>для фильтрации поиска, анализа и построения статистических отчетов в различных срезах</a:t>
            </a:r>
            <a:endParaRPr lang="en-US" sz="2000" kern="800" spc="-53" dirty="0">
              <a:solidFill>
                <a:schemeClr val="bg2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335" name="Freeform 99">
            <a:extLst>
              <a:ext uri="{FF2B5EF4-FFF2-40B4-BE49-F238E27FC236}">
                <a16:creationId xmlns:a16="http://schemas.microsoft.com/office/drawing/2014/main" id="{159F7FB0-27DC-5546-B80A-D6A58F48B0FD}"/>
              </a:ext>
            </a:extLst>
          </p:cNvPr>
          <p:cNvSpPr>
            <a:spLocks noEditPoints="1"/>
          </p:cNvSpPr>
          <p:nvPr/>
        </p:nvSpPr>
        <p:spPr bwMode="auto">
          <a:xfrm>
            <a:off x="465713" y="1194195"/>
            <a:ext cx="315445" cy="321898"/>
          </a:xfrm>
          <a:custGeom>
            <a:avLst/>
            <a:gdLst>
              <a:gd name="T0" fmla="*/ 0 w 714"/>
              <a:gd name="T1" fmla="*/ 357 h 715"/>
              <a:gd name="T2" fmla="*/ 714 w 714"/>
              <a:gd name="T3" fmla="*/ 357 h 715"/>
              <a:gd name="T4" fmla="*/ 357 w 714"/>
              <a:gd name="T5" fmla="*/ 14 h 715"/>
              <a:gd name="T6" fmla="*/ 357 w 714"/>
              <a:gd name="T7" fmla="*/ 701 h 715"/>
              <a:gd name="T8" fmla="*/ 357 w 714"/>
              <a:gd name="T9" fmla="*/ 14 h 715"/>
              <a:gd name="T10" fmla="*/ 272 w 714"/>
              <a:gd name="T11" fmla="*/ 358 h 715"/>
              <a:gd name="T12" fmla="*/ 442 w 714"/>
              <a:gd name="T13" fmla="*/ 358 h 715"/>
              <a:gd name="T14" fmla="*/ 357 w 714"/>
              <a:gd name="T15" fmla="*/ 287 h 715"/>
              <a:gd name="T16" fmla="*/ 357 w 714"/>
              <a:gd name="T17" fmla="*/ 428 h 715"/>
              <a:gd name="T18" fmla="*/ 357 w 714"/>
              <a:gd name="T19" fmla="*/ 287 h 715"/>
              <a:gd name="T20" fmla="*/ 364 w 714"/>
              <a:gd name="T21" fmla="*/ 7 h 715"/>
              <a:gd name="T22" fmla="*/ 350 w 714"/>
              <a:gd name="T23" fmla="*/ 7 h 715"/>
              <a:gd name="T24" fmla="*/ 357 w 714"/>
              <a:gd name="T25" fmla="*/ 111 h 715"/>
              <a:gd name="T26" fmla="*/ 364 w 714"/>
              <a:gd name="T27" fmla="*/ 708 h 715"/>
              <a:gd name="T28" fmla="*/ 357 w 714"/>
              <a:gd name="T29" fmla="*/ 604 h 715"/>
              <a:gd name="T30" fmla="*/ 350 w 714"/>
              <a:gd name="T31" fmla="*/ 708 h 715"/>
              <a:gd name="T32" fmla="*/ 364 w 714"/>
              <a:gd name="T33" fmla="*/ 708 h 715"/>
              <a:gd name="T34" fmla="*/ 707 w 714"/>
              <a:gd name="T35" fmla="*/ 351 h 715"/>
              <a:gd name="T36" fmla="*/ 603 w 714"/>
              <a:gd name="T37" fmla="*/ 358 h 715"/>
              <a:gd name="T38" fmla="*/ 707 w 714"/>
              <a:gd name="T39" fmla="*/ 365 h 715"/>
              <a:gd name="T40" fmla="*/ 111 w 714"/>
              <a:gd name="T41" fmla="*/ 358 h 715"/>
              <a:gd name="T42" fmla="*/ 7 w 714"/>
              <a:gd name="T43" fmla="*/ 351 h 715"/>
              <a:gd name="T44" fmla="*/ 7 w 714"/>
              <a:gd name="T45" fmla="*/ 365 h 715"/>
              <a:gd name="T46" fmla="*/ 111 w 714"/>
              <a:gd name="T47" fmla="*/ 358 h 715"/>
              <a:gd name="T48" fmla="*/ 364 w 714"/>
              <a:gd name="T49" fmla="*/ 249 h 715"/>
              <a:gd name="T50" fmla="*/ 350 w 714"/>
              <a:gd name="T51" fmla="*/ 249 h 715"/>
              <a:gd name="T52" fmla="*/ 357 w 714"/>
              <a:gd name="T53" fmla="*/ 286 h 715"/>
              <a:gd name="T54" fmla="*/ 364 w 714"/>
              <a:gd name="T55" fmla="*/ 466 h 715"/>
              <a:gd name="T56" fmla="*/ 357 w 714"/>
              <a:gd name="T57" fmla="*/ 429 h 715"/>
              <a:gd name="T58" fmla="*/ 350 w 714"/>
              <a:gd name="T59" fmla="*/ 466 h 715"/>
              <a:gd name="T60" fmla="*/ 364 w 714"/>
              <a:gd name="T61" fmla="*/ 466 h 715"/>
              <a:gd name="T62" fmla="*/ 466 w 714"/>
              <a:gd name="T63" fmla="*/ 351 h 715"/>
              <a:gd name="T64" fmla="*/ 429 w 714"/>
              <a:gd name="T65" fmla="*/ 358 h 715"/>
              <a:gd name="T66" fmla="*/ 466 w 714"/>
              <a:gd name="T67" fmla="*/ 365 h 715"/>
              <a:gd name="T68" fmla="*/ 286 w 714"/>
              <a:gd name="T69" fmla="*/ 358 h 715"/>
              <a:gd name="T70" fmla="*/ 249 w 714"/>
              <a:gd name="T71" fmla="*/ 351 h 715"/>
              <a:gd name="T72" fmla="*/ 249 w 714"/>
              <a:gd name="T73" fmla="*/ 365 h 715"/>
              <a:gd name="T74" fmla="*/ 286 w 714"/>
              <a:gd name="T75" fmla="*/ 358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14" h="715">
                <a:moveTo>
                  <a:pt x="357" y="715"/>
                </a:moveTo>
                <a:cubicBezTo>
                  <a:pt x="160" y="715"/>
                  <a:pt x="0" y="554"/>
                  <a:pt x="0" y="357"/>
                </a:cubicBezTo>
                <a:cubicBezTo>
                  <a:pt x="0" y="161"/>
                  <a:pt x="160" y="0"/>
                  <a:pt x="357" y="0"/>
                </a:cubicBezTo>
                <a:cubicBezTo>
                  <a:pt x="554" y="0"/>
                  <a:pt x="714" y="161"/>
                  <a:pt x="714" y="357"/>
                </a:cubicBezTo>
                <a:cubicBezTo>
                  <a:pt x="714" y="554"/>
                  <a:pt x="554" y="715"/>
                  <a:pt x="357" y="715"/>
                </a:cubicBezTo>
                <a:close/>
                <a:moveTo>
                  <a:pt x="357" y="14"/>
                </a:moveTo>
                <a:cubicBezTo>
                  <a:pt x="168" y="14"/>
                  <a:pt x="14" y="168"/>
                  <a:pt x="14" y="357"/>
                </a:cubicBezTo>
                <a:cubicBezTo>
                  <a:pt x="14" y="547"/>
                  <a:pt x="168" y="701"/>
                  <a:pt x="357" y="701"/>
                </a:cubicBezTo>
                <a:cubicBezTo>
                  <a:pt x="546" y="701"/>
                  <a:pt x="700" y="547"/>
                  <a:pt x="700" y="357"/>
                </a:cubicBezTo>
                <a:cubicBezTo>
                  <a:pt x="700" y="168"/>
                  <a:pt x="546" y="14"/>
                  <a:pt x="357" y="14"/>
                </a:cubicBezTo>
                <a:close/>
                <a:moveTo>
                  <a:pt x="357" y="442"/>
                </a:moveTo>
                <a:cubicBezTo>
                  <a:pt x="310" y="442"/>
                  <a:pt x="272" y="404"/>
                  <a:pt x="272" y="358"/>
                </a:cubicBezTo>
                <a:cubicBezTo>
                  <a:pt x="272" y="311"/>
                  <a:pt x="310" y="273"/>
                  <a:pt x="357" y="273"/>
                </a:cubicBezTo>
                <a:cubicBezTo>
                  <a:pt x="404" y="273"/>
                  <a:pt x="442" y="311"/>
                  <a:pt x="442" y="358"/>
                </a:cubicBezTo>
                <a:cubicBezTo>
                  <a:pt x="442" y="404"/>
                  <a:pt x="404" y="442"/>
                  <a:pt x="357" y="442"/>
                </a:cubicBezTo>
                <a:close/>
                <a:moveTo>
                  <a:pt x="357" y="287"/>
                </a:moveTo>
                <a:cubicBezTo>
                  <a:pt x="318" y="287"/>
                  <a:pt x="286" y="318"/>
                  <a:pt x="286" y="358"/>
                </a:cubicBezTo>
                <a:cubicBezTo>
                  <a:pt x="286" y="397"/>
                  <a:pt x="318" y="428"/>
                  <a:pt x="357" y="428"/>
                </a:cubicBezTo>
                <a:cubicBezTo>
                  <a:pt x="396" y="428"/>
                  <a:pt x="428" y="397"/>
                  <a:pt x="428" y="358"/>
                </a:cubicBezTo>
                <a:cubicBezTo>
                  <a:pt x="428" y="318"/>
                  <a:pt x="396" y="287"/>
                  <a:pt x="357" y="287"/>
                </a:cubicBezTo>
                <a:close/>
                <a:moveTo>
                  <a:pt x="364" y="104"/>
                </a:moveTo>
                <a:cubicBezTo>
                  <a:pt x="364" y="7"/>
                  <a:pt x="364" y="7"/>
                  <a:pt x="364" y="7"/>
                </a:cubicBezTo>
                <a:cubicBezTo>
                  <a:pt x="364" y="4"/>
                  <a:pt x="361" y="0"/>
                  <a:pt x="357" y="0"/>
                </a:cubicBezTo>
                <a:cubicBezTo>
                  <a:pt x="353" y="0"/>
                  <a:pt x="350" y="4"/>
                  <a:pt x="350" y="7"/>
                </a:cubicBezTo>
                <a:cubicBezTo>
                  <a:pt x="350" y="104"/>
                  <a:pt x="350" y="104"/>
                  <a:pt x="350" y="104"/>
                </a:cubicBezTo>
                <a:cubicBezTo>
                  <a:pt x="350" y="108"/>
                  <a:pt x="353" y="111"/>
                  <a:pt x="357" y="111"/>
                </a:cubicBezTo>
                <a:cubicBezTo>
                  <a:pt x="361" y="111"/>
                  <a:pt x="364" y="108"/>
                  <a:pt x="364" y="104"/>
                </a:cubicBezTo>
                <a:close/>
                <a:moveTo>
                  <a:pt x="364" y="708"/>
                </a:moveTo>
                <a:cubicBezTo>
                  <a:pt x="364" y="611"/>
                  <a:pt x="364" y="611"/>
                  <a:pt x="364" y="611"/>
                </a:cubicBezTo>
                <a:cubicBezTo>
                  <a:pt x="364" y="607"/>
                  <a:pt x="361" y="604"/>
                  <a:pt x="357" y="604"/>
                </a:cubicBezTo>
                <a:cubicBezTo>
                  <a:pt x="353" y="604"/>
                  <a:pt x="350" y="607"/>
                  <a:pt x="350" y="611"/>
                </a:cubicBezTo>
                <a:cubicBezTo>
                  <a:pt x="350" y="708"/>
                  <a:pt x="350" y="708"/>
                  <a:pt x="350" y="708"/>
                </a:cubicBezTo>
                <a:cubicBezTo>
                  <a:pt x="350" y="711"/>
                  <a:pt x="353" y="715"/>
                  <a:pt x="357" y="715"/>
                </a:cubicBezTo>
                <a:cubicBezTo>
                  <a:pt x="361" y="715"/>
                  <a:pt x="364" y="711"/>
                  <a:pt x="364" y="708"/>
                </a:cubicBezTo>
                <a:close/>
                <a:moveTo>
                  <a:pt x="714" y="358"/>
                </a:moveTo>
                <a:cubicBezTo>
                  <a:pt x="714" y="354"/>
                  <a:pt x="711" y="351"/>
                  <a:pt x="707" y="351"/>
                </a:cubicBezTo>
                <a:cubicBezTo>
                  <a:pt x="610" y="351"/>
                  <a:pt x="610" y="351"/>
                  <a:pt x="610" y="351"/>
                </a:cubicBezTo>
                <a:cubicBezTo>
                  <a:pt x="606" y="351"/>
                  <a:pt x="603" y="354"/>
                  <a:pt x="603" y="358"/>
                </a:cubicBezTo>
                <a:cubicBezTo>
                  <a:pt x="603" y="361"/>
                  <a:pt x="606" y="365"/>
                  <a:pt x="610" y="365"/>
                </a:cubicBezTo>
                <a:cubicBezTo>
                  <a:pt x="707" y="365"/>
                  <a:pt x="707" y="365"/>
                  <a:pt x="707" y="365"/>
                </a:cubicBezTo>
                <a:cubicBezTo>
                  <a:pt x="711" y="365"/>
                  <a:pt x="714" y="361"/>
                  <a:pt x="714" y="358"/>
                </a:cubicBezTo>
                <a:close/>
                <a:moveTo>
                  <a:pt x="111" y="358"/>
                </a:moveTo>
                <a:cubicBezTo>
                  <a:pt x="111" y="354"/>
                  <a:pt x="108" y="351"/>
                  <a:pt x="104" y="351"/>
                </a:cubicBezTo>
                <a:cubicBezTo>
                  <a:pt x="7" y="351"/>
                  <a:pt x="7" y="351"/>
                  <a:pt x="7" y="351"/>
                </a:cubicBezTo>
                <a:cubicBezTo>
                  <a:pt x="3" y="351"/>
                  <a:pt x="0" y="354"/>
                  <a:pt x="0" y="358"/>
                </a:cubicBezTo>
                <a:cubicBezTo>
                  <a:pt x="0" y="361"/>
                  <a:pt x="3" y="365"/>
                  <a:pt x="7" y="365"/>
                </a:cubicBezTo>
                <a:cubicBezTo>
                  <a:pt x="104" y="365"/>
                  <a:pt x="104" y="365"/>
                  <a:pt x="104" y="365"/>
                </a:cubicBezTo>
                <a:cubicBezTo>
                  <a:pt x="108" y="365"/>
                  <a:pt x="111" y="361"/>
                  <a:pt x="111" y="358"/>
                </a:cubicBezTo>
                <a:close/>
                <a:moveTo>
                  <a:pt x="364" y="279"/>
                </a:moveTo>
                <a:cubicBezTo>
                  <a:pt x="364" y="249"/>
                  <a:pt x="364" y="249"/>
                  <a:pt x="364" y="249"/>
                </a:cubicBezTo>
                <a:cubicBezTo>
                  <a:pt x="364" y="245"/>
                  <a:pt x="361" y="242"/>
                  <a:pt x="357" y="242"/>
                </a:cubicBezTo>
                <a:cubicBezTo>
                  <a:pt x="353" y="242"/>
                  <a:pt x="350" y="245"/>
                  <a:pt x="350" y="249"/>
                </a:cubicBezTo>
                <a:cubicBezTo>
                  <a:pt x="350" y="279"/>
                  <a:pt x="350" y="279"/>
                  <a:pt x="350" y="279"/>
                </a:cubicBezTo>
                <a:cubicBezTo>
                  <a:pt x="350" y="283"/>
                  <a:pt x="353" y="286"/>
                  <a:pt x="357" y="286"/>
                </a:cubicBezTo>
                <a:cubicBezTo>
                  <a:pt x="361" y="286"/>
                  <a:pt x="364" y="283"/>
                  <a:pt x="364" y="279"/>
                </a:cubicBezTo>
                <a:close/>
                <a:moveTo>
                  <a:pt x="364" y="466"/>
                </a:moveTo>
                <a:cubicBezTo>
                  <a:pt x="364" y="436"/>
                  <a:pt x="364" y="436"/>
                  <a:pt x="364" y="436"/>
                </a:cubicBezTo>
                <a:cubicBezTo>
                  <a:pt x="364" y="432"/>
                  <a:pt x="361" y="429"/>
                  <a:pt x="357" y="429"/>
                </a:cubicBezTo>
                <a:cubicBezTo>
                  <a:pt x="353" y="429"/>
                  <a:pt x="350" y="432"/>
                  <a:pt x="350" y="436"/>
                </a:cubicBezTo>
                <a:cubicBezTo>
                  <a:pt x="350" y="466"/>
                  <a:pt x="350" y="466"/>
                  <a:pt x="350" y="466"/>
                </a:cubicBezTo>
                <a:cubicBezTo>
                  <a:pt x="350" y="470"/>
                  <a:pt x="353" y="473"/>
                  <a:pt x="357" y="473"/>
                </a:cubicBezTo>
                <a:cubicBezTo>
                  <a:pt x="361" y="473"/>
                  <a:pt x="364" y="470"/>
                  <a:pt x="364" y="466"/>
                </a:cubicBezTo>
                <a:close/>
                <a:moveTo>
                  <a:pt x="473" y="358"/>
                </a:moveTo>
                <a:cubicBezTo>
                  <a:pt x="473" y="354"/>
                  <a:pt x="470" y="351"/>
                  <a:pt x="466" y="351"/>
                </a:cubicBezTo>
                <a:cubicBezTo>
                  <a:pt x="436" y="351"/>
                  <a:pt x="436" y="351"/>
                  <a:pt x="436" y="351"/>
                </a:cubicBezTo>
                <a:cubicBezTo>
                  <a:pt x="432" y="351"/>
                  <a:pt x="429" y="354"/>
                  <a:pt x="429" y="358"/>
                </a:cubicBezTo>
                <a:cubicBezTo>
                  <a:pt x="429" y="361"/>
                  <a:pt x="432" y="365"/>
                  <a:pt x="436" y="365"/>
                </a:cubicBezTo>
                <a:cubicBezTo>
                  <a:pt x="466" y="365"/>
                  <a:pt x="466" y="365"/>
                  <a:pt x="466" y="365"/>
                </a:cubicBezTo>
                <a:cubicBezTo>
                  <a:pt x="470" y="365"/>
                  <a:pt x="473" y="361"/>
                  <a:pt x="473" y="358"/>
                </a:cubicBezTo>
                <a:close/>
                <a:moveTo>
                  <a:pt x="286" y="358"/>
                </a:moveTo>
                <a:cubicBezTo>
                  <a:pt x="286" y="354"/>
                  <a:pt x="282" y="351"/>
                  <a:pt x="279" y="351"/>
                </a:cubicBezTo>
                <a:cubicBezTo>
                  <a:pt x="249" y="351"/>
                  <a:pt x="249" y="351"/>
                  <a:pt x="249" y="351"/>
                </a:cubicBezTo>
                <a:cubicBezTo>
                  <a:pt x="245" y="351"/>
                  <a:pt x="242" y="354"/>
                  <a:pt x="242" y="358"/>
                </a:cubicBezTo>
                <a:cubicBezTo>
                  <a:pt x="242" y="361"/>
                  <a:pt x="245" y="365"/>
                  <a:pt x="249" y="365"/>
                </a:cubicBezTo>
                <a:cubicBezTo>
                  <a:pt x="279" y="365"/>
                  <a:pt x="279" y="365"/>
                  <a:pt x="279" y="365"/>
                </a:cubicBezTo>
                <a:cubicBezTo>
                  <a:pt x="282" y="365"/>
                  <a:pt x="286" y="361"/>
                  <a:pt x="286" y="358"/>
                </a:cubicBezTo>
                <a:close/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graphicFrame>
        <p:nvGraphicFramePr>
          <p:cNvPr id="126" name="Диаграмма 125">
            <a:extLst>
              <a:ext uri="{FF2B5EF4-FFF2-40B4-BE49-F238E27FC236}">
                <a16:creationId xmlns:a16="http://schemas.microsoft.com/office/drawing/2014/main" id="{940F9721-4A4F-B045-B9BD-4494C76991BF}"/>
              </a:ext>
            </a:extLst>
          </p:cNvPr>
          <p:cNvGraphicFramePr/>
          <p:nvPr/>
        </p:nvGraphicFramePr>
        <p:xfrm>
          <a:off x="534838" y="1941867"/>
          <a:ext cx="5333395" cy="3791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6" name="Chart Placeholder 18">
            <a:extLst>
              <a:ext uri="{FF2B5EF4-FFF2-40B4-BE49-F238E27FC236}">
                <a16:creationId xmlns:a16="http://schemas.microsoft.com/office/drawing/2014/main" id="{56124BF0-0CF6-5944-BDE0-61B82092FFCE}"/>
              </a:ext>
            </a:extLst>
          </p:cNvPr>
          <p:cNvGraphicFramePr>
            <a:graphicFrameLocks/>
          </p:cNvGraphicFramePr>
          <p:nvPr/>
        </p:nvGraphicFramePr>
        <p:xfrm>
          <a:off x="5663128" y="1092311"/>
          <a:ext cx="3744416" cy="3769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7" name="Straight Connector 42">
            <a:extLst>
              <a:ext uri="{FF2B5EF4-FFF2-40B4-BE49-F238E27FC236}">
                <a16:creationId xmlns:a16="http://schemas.microsoft.com/office/drawing/2014/main" id="{3B6837CE-F0B3-724F-8167-039E5E1208F5}"/>
              </a:ext>
            </a:extLst>
          </p:cNvPr>
          <p:cNvCxnSpPr/>
          <p:nvPr/>
        </p:nvCxnSpPr>
        <p:spPr>
          <a:xfrm flipH="1">
            <a:off x="6190525" y="3104964"/>
            <a:ext cx="603057" cy="0"/>
          </a:xfrm>
          <a:prstGeom prst="line">
            <a:avLst/>
          </a:prstGeom>
          <a:noFill/>
          <a:ln w="3175">
            <a:solidFill>
              <a:schemeClr val="accent4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8" name="Freeform 36">
            <a:extLst>
              <a:ext uri="{FF2B5EF4-FFF2-40B4-BE49-F238E27FC236}">
                <a16:creationId xmlns:a16="http://schemas.microsoft.com/office/drawing/2014/main" id="{35277C06-22B7-9048-A355-7B4D7A43E076}"/>
              </a:ext>
            </a:extLst>
          </p:cNvPr>
          <p:cNvSpPr/>
          <p:nvPr/>
        </p:nvSpPr>
        <p:spPr>
          <a:xfrm>
            <a:off x="6467141" y="1960991"/>
            <a:ext cx="528959" cy="187126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481054 w 481054"/>
              <a:gd name="connsiteY0" fmla="*/ 290855 h 290855"/>
              <a:gd name="connsiteX1" fmla="*/ 345440 w 481054"/>
              <a:gd name="connsiteY1" fmla="*/ 0 h 290855"/>
              <a:gd name="connsiteX2" fmla="*/ 0 w 481054"/>
              <a:gd name="connsiteY2" fmla="*/ 0 h 290855"/>
              <a:gd name="connsiteX0" fmla="*/ 435573 w 435573"/>
              <a:gd name="connsiteY0" fmla="*/ 192310 h 192310"/>
              <a:gd name="connsiteX1" fmla="*/ 345440 w 435573"/>
              <a:gd name="connsiteY1" fmla="*/ 0 h 192310"/>
              <a:gd name="connsiteX2" fmla="*/ 0 w 435573"/>
              <a:gd name="connsiteY2" fmla="*/ 0 h 192310"/>
              <a:gd name="connsiteX0" fmla="*/ 438683 w 438683"/>
              <a:gd name="connsiteY0" fmla="*/ 199747 h 199747"/>
              <a:gd name="connsiteX1" fmla="*/ 345440 w 438683"/>
              <a:gd name="connsiteY1" fmla="*/ 0 h 199747"/>
              <a:gd name="connsiteX2" fmla="*/ 0 w 438683"/>
              <a:gd name="connsiteY2" fmla="*/ 0 h 199747"/>
              <a:gd name="connsiteX0" fmla="*/ 482551 w 482551"/>
              <a:gd name="connsiteY0" fmla="*/ 226698 h 226698"/>
              <a:gd name="connsiteX1" fmla="*/ 345440 w 482551"/>
              <a:gd name="connsiteY1" fmla="*/ 0 h 226698"/>
              <a:gd name="connsiteX2" fmla="*/ 0 w 482551"/>
              <a:gd name="connsiteY2" fmla="*/ 0 h 22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551" h="226698">
                <a:moveTo>
                  <a:pt x="482551" y="226698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5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166" name="Round Same Side Corner Rectangle 4">
            <a:extLst>
              <a:ext uri="{FF2B5EF4-FFF2-40B4-BE49-F238E27FC236}">
                <a16:creationId xmlns:a16="http://schemas.microsoft.com/office/drawing/2014/main" id="{B3BAD01C-4890-9E4A-BF1F-3AAAF0177459}"/>
              </a:ext>
            </a:extLst>
          </p:cNvPr>
          <p:cNvSpPr/>
          <p:nvPr/>
        </p:nvSpPr>
        <p:spPr>
          <a:xfrm>
            <a:off x="7231424" y="4916038"/>
            <a:ext cx="525869" cy="182232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167" name="Round Same Side Corner Rectangle 5">
            <a:extLst>
              <a:ext uri="{FF2B5EF4-FFF2-40B4-BE49-F238E27FC236}">
                <a16:creationId xmlns:a16="http://schemas.microsoft.com/office/drawing/2014/main" id="{5619D715-4596-204C-9D57-70FF0B847846}"/>
              </a:ext>
            </a:extLst>
          </p:cNvPr>
          <p:cNvSpPr/>
          <p:nvPr/>
        </p:nvSpPr>
        <p:spPr>
          <a:xfrm>
            <a:off x="8017511" y="4728590"/>
            <a:ext cx="525869" cy="20097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168" name="Round Same Side Corner Rectangle 6">
            <a:extLst>
              <a:ext uri="{FF2B5EF4-FFF2-40B4-BE49-F238E27FC236}">
                <a16:creationId xmlns:a16="http://schemas.microsoft.com/office/drawing/2014/main" id="{DD2487C2-1333-FD46-A391-605EE8866633}"/>
              </a:ext>
            </a:extLst>
          </p:cNvPr>
          <p:cNvSpPr/>
          <p:nvPr/>
        </p:nvSpPr>
        <p:spPr>
          <a:xfrm>
            <a:off x="8803596" y="4360781"/>
            <a:ext cx="525869" cy="237758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169" name="Round Same Side Corner Rectangle 7">
            <a:extLst>
              <a:ext uri="{FF2B5EF4-FFF2-40B4-BE49-F238E27FC236}">
                <a16:creationId xmlns:a16="http://schemas.microsoft.com/office/drawing/2014/main" id="{20778142-7444-9C4F-91C0-20B1100B2091}"/>
              </a:ext>
            </a:extLst>
          </p:cNvPr>
          <p:cNvSpPr/>
          <p:nvPr/>
        </p:nvSpPr>
        <p:spPr>
          <a:xfrm>
            <a:off x="9589683" y="3638359"/>
            <a:ext cx="525869" cy="310000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170" name="Round Same Side Corner Rectangle 8">
            <a:extLst>
              <a:ext uri="{FF2B5EF4-FFF2-40B4-BE49-F238E27FC236}">
                <a16:creationId xmlns:a16="http://schemas.microsoft.com/office/drawing/2014/main" id="{2C4460C7-2475-7F45-AD5E-AFECE1E6B558}"/>
              </a:ext>
            </a:extLst>
          </p:cNvPr>
          <p:cNvSpPr/>
          <p:nvPr/>
        </p:nvSpPr>
        <p:spPr>
          <a:xfrm>
            <a:off x="10375762" y="2254551"/>
            <a:ext cx="525869" cy="44838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 useBgFill="1">
        <p:nvSpPr>
          <p:cNvPr id="171" name="Rectangle 9">
            <a:extLst>
              <a:ext uri="{FF2B5EF4-FFF2-40B4-BE49-F238E27FC236}">
                <a16:creationId xmlns:a16="http://schemas.microsoft.com/office/drawing/2014/main" id="{706873A9-9486-504A-8FF3-BD79A48AF32E}"/>
              </a:ext>
            </a:extLst>
          </p:cNvPr>
          <p:cNvSpPr/>
          <p:nvPr/>
        </p:nvSpPr>
        <p:spPr>
          <a:xfrm>
            <a:off x="7088011" y="5875538"/>
            <a:ext cx="3840427" cy="136477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172" name="Content Placeholder 3">
            <a:extLst>
              <a:ext uri="{FF2B5EF4-FFF2-40B4-BE49-F238E27FC236}">
                <a16:creationId xmlns:a16="http://schemas.microsoft.com/office/drawing/2014/main" id="{E8A1F01C-B720-1648-903F-1E53A507228E}"/>
              </a:ext>
            </a:extLst>
          </p:cNvPr>
          <p:cNvGraphicFramePr>
            <a:graphicFrameLocks/>
          </p:cNvGraphicFramePr>
          <p:nvPr/>
        </p:nvGraphicFramePr>
        <p:xfrm>
          <a:off x="6908800" y="1710324"/>
          <a:ext cx="4368800" cy="4525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5FFBA93-423C-884C-AB5C-2C367A8B3658}"/>
              </a:ext>
            </a:extLst>
          </p:cNvPr>
          <p:cNvSpPr txBox="1"/>
          <p:nvPr/>
        </p:nvSpPr>
        <p:spPr>
          <a:xfrm>
            <a:off x="6019745" y="1683992"/>
            <a:ext cx="11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rebuchet MS" panose="020B0703020202090204" pitchFamily="34" charset="0"/>
              </a:rPr>
              <a:t>Серверы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A0F7DDD0-75B4-7D44-9A73-60CE71187592}"/>
              </a:ext>
            </a:extLst>
          </p:cNvPr>
          <p:cNvSpPr txBox="1"/>
          <p:nvPr/>
        </p:nvSpPr>
        <p:spPr>
          <a:xfrm>
            <a:off x="8409370" y="1523198"/>
            <a:ext cx="2627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rebuchet MS" panose="020B0703020202090204" pitchFamily="34" charset="0"/>
              </a:rPr>
              <a:t>Рабочие станции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3CB5864-7485-6B4E-938E-A7D188B86EC1}"/>
              </a:ext>
            </a:extLst>
          </p:cNvPr>
          <p:cNvSpPr txBox="1"/>
          <p:nvPr/>
        </p:nvSpPr>
        <p:spPr>
          <a:xfrm>
            <a:off x="8409370" y="3429000"/>
            <a:ext cx="2627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rebuchet MS" panose="020B0703020202090204" pitchFamily="34" charset="0"/>
              </a:rPr>
              <a:t>АТМ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86401E1A-906F-A747-8143-24C4B8D43E1A}"/>
              </a:ext>
            </a:extLst>
          </p:cNvPr>
          <p:cNvSpPr txBox="1"/>
          <p:nvPr/>
        </p:nvSpPr>
        <p:spPr>
          <a:xfrm>
            <a:off x="5845329" y="3975232"/>
            <a:ext cx="2627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rebuchet MS" panose="020B0703020202090204" pitchFamily="34" charset="0"/>
              </a:rPr>
              <a:t>Сетевое оборудование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5CE97A6-C005-1B42-8BBE-4DDE0CF43900}"/>
              </a:ext>
            </a:extLst>
          </p:cNvPr>
          <p:cNvSpPr txBox="1"/>
          <p:nvPr/>
        </p:nvSpPr>
        <p:spPr>
          <a:xfrm>
            <a:off x="5796689" y="2965543"/>
            <a:ext cx="11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rebuchet MS" panose="020B0703020202090204" pitchFamily="34" charset="0"/>
              </a:rPr>
              <a:t>БД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51431-9F79-0844-84D7-0BBEE25E1708}"/>
              </a:ext>
            </a:extLst>
          </p:cNvPr>
          <p:cNvSpPr txBox="1"/>
          <p:nvPr/>
        </p:nvSpPr>
        <p:spPr>
          <a:xfrm>
            <a:off x="7548987" y="6152041"/>
            <a:ext cx="350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Trebuchet MS" panose="020B0703020202090204" pitchFamily="34" charset="0"/>
              </a:rPr>
              <a:t>Количество пользователей</a:t>
            </a:r>
          </a:p>
        </p:txBody>
      </p:sp>
    </p:spTree>
    <p:extLst>
      <p:ext uri="{BB962C8B-B14F-4D97-AF65-F5344CB8AC3E}">
        <p14:creationId xmlns:p14="http://schemas.microsoft.com/office/powerpoint/2010/main" val="28607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1111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" dur="9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" dur="9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1111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1" dur="1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2" dur="1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1111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5" dur="11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6" dur="11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1111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9" dur="12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20" dur="12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1111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23" dur="13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24" dur="13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1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26" grpId="0">
            <p:bldAsOne/>
          </p:bldGraphic>
          <p:bldGraphic spid="156" grpId="0">
            <p:bldAsOne/>
          </p:bldGraphic>
          <p:bldP spid="158" grpId="0" animBg="1"/>
          <p:bldP spid="166" grpId="0" animBg="1"/>
          <p:bldP spid="167" grpId="0" animBg="1"/>
          <p:bldP spid="168" grpId="0" animBg="1"/>
          <p:bldP spid="169" grpId="0" animBg="1"/>
          <p:bldP spid="170" grpId="0" animBg="1"/>
          <p:bldGraphic spid="172" grpId="0">
            <p:bldAsOne/>
          </p:bldGraphic>
          <p:bldP spid="5" grpId="0"/>
          <p:bldP spid="173" grpId="0"/>
          <p:bldP spid="174" grpId="0"/>
          <p:bldP spid="175" grpId="0"/>
          <p:bldP spid="176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3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3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1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26" grpId="0">
            <p:bldAsOne/>
          </p:bldGraphic>
          <p:bldGraphic spid="156" grpId="0">
            <p:bldAsOne/>
          </p:bldGraphic>
          <p:bldP spid="158" grpId="0" animBg="1"/>
          <p:bldP spid="166" grpId="0" animBg="1"/>
          <p:bldP spid="167" grpId="0" animBg="1"/>
          <p:bldP spid="168" grpId="0" animBg="1"/>
          <p:bldP spid="169" grpId="0" animBg="1"/>
          <p:bldP spid="170" grpId="0" animBg="1"/>
          <p:bldGraphic spid="172" grpId="0">
            <p:bldAsOne/>
          </p:bldGraphic>
          <p:bldP spid="5" grpId="0"/>
          <p:bldP spid="173" grpId="0"/>
          <p:bldP spid="174" grpId="0"/>
          <p:bldP spid="175" grpId="0"/>
          <p:bldP spid="176" grpId="0"/>
          <p:bldP spid="6" grpId="0"/>
        </p:bldLst>
      </p:timing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173B9-A5B7-9044-B214-21AAD3B92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SDK </a:t>
            </a:r>
            <a:r>
              <a:rPr lang="ru-RU" dirty="0"/>
              <a:t>для создания приложений на </a:t>
            </a:r>
            <a:r>
              <a:rPr lang="en-US" dirty="0"/>
              <a:t>Smart Monitor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58C20-7D12-EB4B-A1C9-C0899E17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Возможности для разработчиков по созданию прикладной логики приложений</a:t>
            </a:r>
            <a:endParaRPr lang="en-RU" dirty="0"/>
          </a:p>
        </p:txBody>
      </p:sp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0E6257CF-566B-0A44-A86E-598E09101D80}"/>
              </a:ext>
            </a:extLst>
          </p:cNvPr>
          <p:cNvSpPr/>
          <p:nvPr/>
        </p:nvSpPr>
        <p:spPr>
          <a:xfrm>
            <a:off x="4705973" y="3056467"/>
            <a:ext cx="2848563" cy="2848563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  <a:scene3d>
            <a:camera prst="perspectiveRelaxed" fov="2400000">
              <a:rot lat="19626000" lon="960000" rev="19092000"/>
            </a:camera>
            <a:lightRig rig="threePt" dir="t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072402A1-264A-4548-A431-2D264D285DD6}"/>
              </a:ext>
            </a:extLst>
          </p:cNvPr>
          <p:cNvSpPr/>
          <p:nvPr/>
        </p:nvSpPr>
        <p:spPr>
          <a:xfrm>
            <a:off x="4705973" y="2397948"/>
            <a:ext cx="2848563" cy="2848563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  <a:scene3d>
            <a:camera prst="perspectiveRelaxed" fov="2400000">
              <a:rot lat="19626000" lon="960000" rev="19092000"/>
            </a:camera>
            <a:lightRig rig="threePt" dir="t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21561303-EB2F-D043-A854-5AFCA886D70D}"/>
              </a:ext>
            </a:extLst>
          </p:cNvPr>
          <p:cNvSpPr/>
          <p:nvPr/>
        </p:nvSpPr>
        <p:spPr>
          <a:xfrm>
            <a:off x="4705973" y="1739429"/>
            <a:ext cx="2848563" cy="2848563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perspectiveRelaxed" fov="2400000">
              <a:rot lat="19626000" lon="960000" rev="19092000"/>
            </a:camera>
            <a:lightRig rig="threePt" dir="t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0EF9119B-34CA-F847-BCDA-3EBB81989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709" y="3490391"/>
            <a:ext cx="791464" cy="791464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8" name="Freeform 33">
            <a:extLst>
              <a:ext uri="{FF2B5EF4-FFF2-40B4-BE49-F238E27FC236}">
                <a16:creationId xmlns:a16="http://schemas.microsoft.com/office/drawing/2014/main" id="{30F8BFDA-CED4-6742-820B-6AC8E5B99D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265202" y="3654609"/>
            <a:ext cx="476669" cy="463027"/>
          </a:xfrm>
          <a:custGeom>
            <a:avLst/>
            <a:gdLst>
              <a:gd name="T0" fmla="*/ 637 w 826"/>
              <a:gd name="T1" fmla="*/ 523 h 802"/>
              <a:gd name="T2" fmla="*/ 663 w 826"/>
              <a:gd name="T3" fmla="*/ 472 h 802"/>
              <a:gd name="T4" fmla="*/ 573 w 826"/>
              <a:gd name="T5" fmla="*/ 536 h 802"/>
              <a:gd name="T6" fmla="*/ 597 w 826"/>
              <a:gd name="T7" fmla="*/ 320 h 802"/>
              <a:gd name="T8" fmla="*/ 765 w 826"/>
              <a:gd name="T9" fmla="*/ 281 h 802"/>
              <a:gd name="T10" fmla="*/ 786 w 826"/>
              <a:gd name="T11" fmla="*/ 91 h 802"/>
              <a:gd name="T12" fmla="*/ 706 w 826"/>
              <a:gd name="T13" fmla="*/ 160 h 802"/>
              <a:gd name="T14" fmla="*/ 654 w 826"/>
              <a:gd name="T15" fmla="*/ 109 h 802"/>
              <a:gd name="T16" fmla="*/ 724 w 826"/>
              <a:gd name="T17" fmla="*/ 28 h 802"/>
              <a:gd name="T18" fmla="*/ 649 w 826"/>
              <a:gd name="T19" fmla="*/ 2 h 802"/>
              <a:gd name="T20" fmla="*/ 494 w 826"/>
              <a:gd name="T21" fmla="*/ 218 h 802"/>
              <a:gd name="T22" fmla="*/ 185 w 826"/>
              <a:gd name="T23" fmla="*/ 148 h 802"/>
              <a:gd name="T24" fmla="*/ 203 w 826"/>
              <a:gd name="T25" fmla="*/ 123 h 802"/>
              <a:gd name="T26" fmla="*/ 95 w 826"/>
              <a:gd name="T27" fmla="*/ 7 h 802"/>
              <a:gd name="T28" fmla="*/ 18 w 826"/>
              <a:gd name="T29" fmla="*/ 58 h 802"/>
              <a:gd name="T30" fmla="*/ 18 w 826"/>
              <a:gd name="T31" fmla="*/ 84 h 802"/>
              <a:gd name="T32" fmla="*/ 134 w 826"/>
              <a:gd name="T33" fmla="*/ 192 h 802"/>
              <a:gd name="T34" fmla="*/ 160 w 826"/>
              <a:gd name="T35" fmla="*/ 174 h 802"/>
              <a:gd name="T36" fmla="*/ 228 w 826"/>
              <a:gd name="T37" fmla="*/ 483 h 802"/>
              <a:gd name="T38" fmla="*/ 61 w 826"/>
              <a:gd name="T39" fmla="*/ 522 h 802"/>
              <a:gd name="T40" fmla="*/ 39 w 826"/>
              <a:gd name="T41" fmla="*/ 713 h 802"/>
              <a:gd name="T42" fmla="*/ 120 w 826"/>
              <a:gd name="T43" fmla="*/ 643 h 802"/>
              <a:gd name="T44" fmla="*/ 171 w 826"/>
              <a:gd name="T45" fmla="*/ 695 h 802"/>
              <a:gd name="T46" fmla="*/ 102 w 826"/>
              <a:gd name="T47" fmla="*/ 775 h 802"/>
              <a:gd name="T48" fmla="*/ 176 w 826"/>
              <a:gd name="T49" fmla="*/ 802 h 802"/>
              <a:gd name="T50" fmla="*/ 331 w 826"/>
              <a:gd name="T51" fmla="*/ 586 h 802"/>
              <a:gd name="T52" fmla="*/ 547 w 826"/>
              <a:gd name="T53" fmla="*/ 562 h 802"/>
              <a:gd name="T54" fmla="*/ 483 w 826"/>
              <a:gd name="T55" fmla="*/ 652 h 802"/>
              <a:gd name="T56" fmla="*/ 509 w 826"/>
              <a:gd name="T57" fmla="*/ 652 h 802"/>
              <a:gd name="T58" fmla="*/ 689 w 826"/>
              <a:gd name="T59" fmla="*/ 780 h 802"/>
              <a:gd name="T60" fmla="*/ 791 w 826"/>
              <a:gd name="T61" fmla="*/ 780 h 802"/>
              <a:gd name="T62" fmla="*/ 791 w 826"/>
              <a:gd name="T63" fmla="*/ 677 h 802"/>
              <a:gd name="T64" fmla="*/ 57 w 826"/>
              <a:gd name="T65" fmla="*/ 71 h 802"/>
              <a:gd name="T66" fmla="*/ 160 w 826"/>
              <a:gd name="T67" fmla="*/ 123 h 802"/>
              <a:gd name="T68" fmla="*/ 297 w 826"/>
              <a:gd name="T69" fmla="*/ 568 h 802"/>
              <a:gd name="T70" fmla="*/ 266 w 826"/>
              <a:gd name="T71" fmla="*/ 728 h 802"/>
              <a:gd name="T72" fmla="*/ 154 w 826"/>
              <a:gd name="T73" fmla="*/ 763 h 802"/>
              <a:gd name="T74" fmla="*/ 207 w 826"/>
              <a:gd name="T75" fmla="*/ 702 h 802"/>
              <a:gd name="T76" fmla="*/ 189 w 826"/>
              <a:gd name="T77" fmla="*/ 607 h 802"/>
              <a:gd name="T78" fmla="*/ 99 w 826"/>
              <a:gd name="T79" fmla="*/ 612 h 802"/>
              <a:gd name="T80" fmla="*/ 86 w 826"/>
              <a:gd name="T81" fmla="*/ 548 h 802"/>
              <a:gd name="T82" fmla="*/ 226 w 826"/>
              <a:gd name="T83" fmla="*/ 521 h 802"/>
              <a:gd name="T84" fmla="*/ 528 w 826"/>
              <a:gd name="T85" fmla="*/ 235 h 802"/>
              <a:gd name="T86" fmla="*/ 559 w 826"/>
              <a:gd name="T87" fmla="*/ 75 h 802"/>
              <a:gd name="T88" fmla="*/ 671 w 826"/>
              <a:gd name="T89" fmla="*/ 40 h 802"/>
              <a:gd name="T90" fmla="*/ 618 w 826"/>
              <a:gd name="T91" fmla="*/ 101 h 802"/>
              <a:gd name="T92" fmla="*/ 636 w 826"/>
              <a:gd name="T93" fmla="*/ 196 h 802"/>
              <a:gd name="T94" fmla="*/ 726 w 826"/>
              <a:gd name="T95" fmla="*/ 191 h 802"/>
              <a:gd name="T96" fmla="*/ 739 w 826"/>
              <a:gd name="T97" fmla="*/ 255 h 802"/>
              <a:gd name="T98" fmla="*/ 599 w 826"/>
              <a:gd name="T99" fmla="*/ 283 h 802"/>
              <a:gd name="T100" fmla="*/ 297 w 826"/>
              <a:gd name="T101" fmla="*/ 568 h 802"/>
              <a:gd name="T102" fmla="*/ 714 w 826"/>
              <a:gd name="T103" fmla="*/ 755 h 802"/>
              <a:gd name="T104" fmla="*/ 611 w 826"/>
              <a:gd name="T105" fmla="*/ 549 h 802"/>
              <a:gd name="T106" fmla="*/ 776 w 826"/>
              <a:gd name="T107" fmla="*/ 729 h 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26" h="802">
                <a:moveTo>
                  <a:pt x="791" y="677"/>
                </a:moveTo>
                <a:cubicBezTo>
                  <a:pt x="637" y="523"/>
                  <a:pt x="637" y="523"/>
                  <a:pt x="637" y="523"/>
                </a:cubicBezTo>
                <a:cubicBezTo>
                  <a:pt x="663" y="498"/>
                  <a:pt x="663" y="498"/>
                  <a:pt x="663" y="498"/>
                </a:cubicBezTo>
                <a:cubicBezTo>
                  <a:pt x="670" y="490"/>
                  <a:pt x="670" y="479"/>
                  <a:pt x="663" y="472"/>
                </a:cubicBezTo>
                <a:cubicBezTo>
                  <a:pt x="656" y="465"/>
                  <a:pt x="644" y="465"/>
                  <a:pt x="637" y="472"/>
                </a:cubicBezTo>
                <a:cubicBezTo>
                  <a:pt x="573" y="536"/>
                  <a:pt x="573" y="536"/>
                  <a:pt x="573" y="536"/>
                </a:cubicBezTo>
                <a:cubicBezTo>
                  <a:pt x="477" y="440"/>
                  <a:pt x="477" y="440"/>
                  <a:pt x="477" y="440"/>
                </a:cubicBezTo>
                <a:cubicBezTo>
                  <a:pt x="597" y="320"/>
                  <a:pt x="597" y="320"/>
                  <a:pt x="597" y="320"/>
                </a:cubicBezTo>
                <a:cubicBezTo>
                  <a:pt x="614" y="326"/>
                  <a:pt x="631" y="329"/>
                  <a:pt x="649" y="329"/>
                </a:cubicBezTo>
                <a:cubicBezTo>
                  <a:pt x="693" y="329"/>
                  <a:pt x="734" y="312"/>
                  <a:pt x="765" y="281"/>
                </a:cubicBezTo>
                <a:cubicBezTo>
                  <a:pt x="812" y="234"/>
                  <a:pt x="826" y="163"/>
                  <a:pt x="800" y="102"/>
                </a:cubicBezTo>
                <a:cubicBezTo>
                  <a:pt x="797" y="96"/>
                  <a:pt x="792" y="92"/>
                  <a:pt x="786" y="91"/>
                </a:cubicBezTo>
                <a:cubicBezTo>
                  <a:pt x="780" y="90"/>
                  <a:pt x="774" y="92"/>
                  <a:pt x="770" y="96"/>
                </a:cubicBezTo>
                <a:cubicBezTo>
                  <a:pt x="706" y="160"/>
                  <a:pt x="706" y="160"/>
                  <a:pt x="706" y="160"/>
                </a:cubicBezTo>
                <a:cubicBezTo>
                  <a:pt x="654" y="160"/>
                  <a:pt x="654" y="160"/>
                  <a:pt x="654" y="160"/>
                </a:cubicBezTo>
                <a:cubicBezTo>
                  <a:pt x="654" y="109"/>
                  <a:pt x="654" y="109"/>
                  <a:pt x="654" y="109"/>
                </a:cubicBezTo>
                <a:cubicBezTo>
                  <a:pt x="719" y="44"/>
                  <a:pt x="719" y="44"/>
                  <a:pt x="719" y="44"/>
                </a:cubicBezTo>
                <a:cubicBezTo>
                  <a:pt x="723" y="40"/>
                  <a:pt x="725" y="34"/>
                  <a:pt x="724" y="28"/>
                </a:cubicBezTo>
                <a:cubicBezTo>
                  <a:pt x="722" y="22"/>
                  <a:pt x="718" y="17"/>
                  <a:pt x="713" y="15"/>
                </a:cubicBezTo>
                <a:cubicBezTo>
                  <a:pt x="692" y="6"/>
                  <a:pt x="671" y="2"/>
                  <a:pt x="649" y="2"/>
                </a:cubicBezTo>
                <a:cubicBezTo>
                  <a:pt x="605" y="2"/>
                  <a:pt x="564" y="19"/>
                  <a:pt x="533" y="50"/>
                </a:cubicBezTo>
                <a:cubicBezTo>
                  <a:pt x="489" y="94"/>
                  <a:pt x="474" y="159"/>
                  <a:pt x="494" y="218"/>
                </a:cubicBezTo>
                <a:cubicBezTo>
                  <a:pt x="374" y="337"/>
                  <a:pt x="374" y="337"/>
                  <a:pt x="374" y="337"/>
                </a:cubicBezTo>
                <a:cubicBezTo>
                  <a:pt x="185" y="148"/>
                  <a:pt x="185" y="148"/>
                  <a:pt x="185" y="148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201" y="132"/>
                  <a:pt x="203" y="128"/>
                  <a:pt x="203" y="123"/>
                </a:cubicBezTo>
                <a:cubicBezTo>
                  <a:pt x="203" y="118"/>
                  <a:pt x="201" y="113"/>
                  <a:pt x="198" y="110"/>
                </a:cubicBezTo>
                <a:cubicBezTo>
                  <a:pt x="95" y="7"/>
                  <a:pt x="95" y="7"/>
                  <a:pt x="95" y="7"/>
                </a:cubicBezTo>
                <a:cubicBezTo>
                  <a:pt x="88" y="0"/>
                  <a:pt x="77" y="0"/>
                  <a:pt x="70" y="7"/>
                </a:cubicBezTo>
                <a:cubicBezTo>
                  <a:pt x="18" y="58"/>
                  <a:pt x="18" y="58"/>
                  <a:pt x="18" y="58"/>
                </a:cubicBezTo>
                <a:cubicBezTo>
                  <a:pt x="15" y="62"/>
                  <a:pt x="13" y="66"/>
                  <a:pt x="13" y="71"/>
                </a:cubicBezTo>
                <a:cubicBezTo>
                  <a:pt x="13" y="76"/>
                  <a:pt x="15" y="81"/>
                  <a:pt x="18" y="84"/>
                </a:cubicBezTo>
                <a:cubicBezTo>
                  <a:pt x="121" y="187"/>
                  <a:pt x="121" y="187"/>
                  <a:pt x="121" y="187"/>
                </a:cubicBezTo>
                <a:cubicBezTo>
                  <a:pt x="124" y="191"/>
                  <a:pt x="129" y="192"/>
                  <a:pt x="134" y="192"/>
                </a:cubicBezTo>
                <a:cubicBezTo>
                  <a:pt x="138" y="192"/>
                  <a:pt x="143" y="191"/>
                  <a:pt x="147" y="187"/>
                </a:cubicBezTo>
                <a:cubicBezTo>
                  <a:pt x="160" y="174"/>
                  <a:pt x="160" y="174"/>
                  <a:pt x="160" y="174"/>
                </a:cubicBezTo>
                <a:cubicBezTo>
                  <a:pt x="348" y="363"/>
                  <a:pt x="348" y="363"/>
                  <a:pt x="348" y="363"/>
                </a:cubicBezTo>
                <a:cubicBezTo>
                  <a:pt x="228" y="483"/>
                  <a:pt x="228" y="483"/>
                  <a:pt x="228" y="483"/>
                </a:cubicBezTo>
                <a:cubicBezTo>
                  <a:pt x="212" y="477"/>
                  <a:pt x="194" y="475"/>
                  <a:pt x="176" y="475"/>
                </a:cubicBezTo>
                <a:cubicBezTo>
                  <a:pt x="133" y="475"/>
                  <a:pt x="91" y="492"/>
                  <a:pt x="61" y="522"/>
                </a:cubicBezTo>
                <a:cubicBezTo>
                  <a:pt x="13" y="570"/>
                  <a:pt x="0" y="640"/>
                  <a:pt x="26" y="702"/>
                </a:cubicBezTo>
                <a:cubicBezTo>
                  <a:pt x="28" y="707"/>
                  <a:pt x="33" y="711"/>
                  <a:pt x="39" y="713"/>
                </a:cubicBezTo>
                <a:cubicBezTo>
                  <a:pt x="45" y="714"/>
                  <a:pt x="51" y="712"/>
                  <a:pt x="55" y="708"/>
                </a:cubicBezTo>
                <a:cubicBezTo>
                  <a:pt x="120" y="643"/>
                  <a:pt x="120" y="643"/>
                  <a:pt x="120" y="643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95"/>
                  <a:pt x="171" y="695"/>
                  <a:pt x="171" y="695"/>
                </a:cubicBezTo>
                <a:cubicBezTo>
                  <a:pt x="107" y="759"/>
                  <a:pt x="107" y="759"/>
                  <a:pt x="107" y="759"/>
                </a:cubicBezTo>
                <a:cubicBezTo>
                  <a:pt x="102" y="763"/>
                  <a:pt x="101" y="769"/>
                  <a:pt x="102" y="775"/>
                </a:cubicBezTo>
                <a:cubicBezTo>
                  <a:pt x="103" y="781"/>
                  <a:pt x="107" y="786"/>
                  <a:pt x="113" y="789"/>
                </a:cubicBezTo>
                <a:cubicBezTo>
                  <a:pt x="133" y="797"/>
                  <a:pt x="154" y="802"/>
                  <a:pt x="176" y="802"/>
                </a:cubicBezTo>
                <a:cubicBezTo>
                  <a:pt x="220" y="802"/>
                  <a:pt x="261" y="785"/>
                  <a:pt x="292" y="754"/>
                </a:cubicBezTo>
                <a:cubicBezTo>
                  <a:pt x="336" y="709"/>
                  <a:pt x="351" y="645"/>
                  <a:pt x="331" y="586"/>
                </a:cubicBezTo>
                <a:cubicBezTo>
                  <a:pt x="451" y="466"/>
                  <a:pt x="451" y="466"/>
                  <a:pt x="451" y="466"/>
                </a:cubicBezTo>
                <a:cubicBezTo>
                  <a:pt x="547" y="562"/>
                  <a:pt x="547" y="562"/>
                  <a:pt x="547" y="562"/>
                </a:cubicBezTo>
                <a:cubicBezTo>
                  <a:pt x="483" y="626"/>
                  <a:pt x="483" y="626"/>
                  <a:pt x="483" y="626"/>
                </a:cubicBezTo>
                <a:cubicBezTo>
                  <a:pt x="476" y="633"/>
                  <a:pt x="476" y="645"/>
                  <a:pt x="483" y="652"/>
                </a:cubicBezTo>
                <a:cubicBezTo>
                  <a:pt x="486" y="655"/>
                  <a:pt x="491" y="657"/>
                  <a:pt x="496" y="657"/>
                </a:cubicBezTo>
                <a:cubicBezTo>
                  <a:pt x="500" y="657"/>
                  <a:pt x="505" y="655"/>
                  <a:pt x="509" y="652"/>
                </a:cubicBezTo>
                <a:cubicBezTo>
                  <a:pt x="534" y="626"/>
                  <a:pt x="534" y="626"/>
                  <a:pt x="534" y="626"/>
                </a:cubicBezTo>
                <a:cubicBezTo>
                  <a:pt x="689" y="780"/>
                  <a:pt x="689" y="780"/>
                  <a:pt x="689" y="780"/>
                </a:cubicBezTo>
                <a:cubicBezTo>
                  <a:pt x="702" y="794"/>
                  <a:pt x="721" y="802"/>
                  <a:pt x="740" y="802"/>
                </a:cubicBezTo>
                <a:cubicBezTo>
                  <a:pt x="759" y="802"/>
                  <a:pt x="778" y="794"/>
                  <a:pt x="791" y="780"/>
                </a:cubicBezTo>
                <a:cubicBezTo>
                  <a:pt x="805" y="767"/>
                  <a:pt x="813" y="748"/>
                  <a:pt x="813" y="729"/>
                </a:cubicBezTo>
                <a:cubicBezTo>
                  <a:pt x="813" y="709"/>
                  <a:pt x="805" y="691"/>
                  <a:pt x="791" y="677"/>
                </a:cubicBezTo>
                <a:close/>
                <a:moveTo>
                  <a:pt x="134" y="148"/>
                </a:moveTo>
                <a:cubicBezTo>
                  <a:pt x="57" y="71"/>
                  <a:pt x="57" y="71"/>
                  <a:pt x="57" y="71"/>
                </a:cubicBezTo>
                <a:cubicBezTo>
                  <a:pt x="82" y="46"/>
                  <a:pt x="82" y="46"/>
                  <a:pt x="82" y="46"/>
                </a:cubicBezTo>
                <a:cubicBezTo>
                  <a:pt x="160" y="123"/>
                  <a:pt x="160" y="123"/>
                  <a:pt x="160" y="123"/>
                </a:cubicBezTo>
                <a:lnTo>
                  <a:pt x="134" y="148"/>
                </a:lnTo>
                <a:close/>
                <a:moveTo>
                  <a:pt x="297" y="568"/>
                </a:moveTo>
                <a:cubicBezTo>
                  <a:pt x="292" y="574"/>
                  <a:pt x="291" y="582"/>
                  <a:pt x="293" y="588"/>
                </a:cubicBezTo>
                <a:cubicBezTo>
                  <a:pt x="314" y="636"/>
                  <a:pt x="303" y="691"/>
                  <a:pt x="266" y="728"/>
                </a:cubicBezTo>
                <a:cubicBezTo>
                  <a:pt x="242" y="752"/>
                  <a:pt x="210" y="765"/>
                  <a:pt x="176" y="765"/>
                </a:cubicBezTo>
                <a:cubicBezTo>
                  <a:pt x="169" y="765"/>
                  <a:pt x="161" y="765"/>
                  <a:pt x="154" y="763"/>
                </a:cubicBezTo>
                <a:cubicBezTo>
                  <a:pt x="202" y="715"/>
                  <a:pt x="202" y="715"/>
                  <a:pt x="202" y="715"/>
                </a:cubicBezTo>
                <a:cubicBezTo>
                  <a:pt x="205" y="712"/>
                  <a:pt x="207" y="707"/>
                  <a:pt x="207" y="702"/>
                </a:cubicBezTo>
                <a:cubicBezTo>
                  <a:pt x="207" y="625"/>
                  <a:pt x="207" y="625"/>
                  <a:pt x="207" y="625"/>
                </a:cubicBezTo>
                <a:cubicBezTo>
                  <a:pt x="207" y="615"/>
                  <a:pt x="199" y="607"/>
                  <a:pt x="189" y="607"/>
                </a:cubicBezTo>
                <a:cubicBezTo>
                  <a:pt x="112" y="607"/>
                  <a:pt x="112" y="607"/>
                  <a:pt x="112" y="607"/>
                </a:cubicBezTo>
                <a:cubicBezTo>
                  <a:pt x="107" y="607"/>
                  <a:pt x="103" y="609"/>
                  <a:pt x="99" y="612"/>
                </a:cubicBezTo>
                <a:cubicBezTo>
                  <a:pt x="51" y="661"/>
                  <a:pt x="51" y="661"/>
                  <a:pt x="51" y="661"/>
                </a:cubicBezTo>
                <a:cubicBezTo>
                  <a:pt x="44" y="620"/>
                  <a:pt x="56" y="578"/>
                  <a:pt x="86" y="548"/>
                </a:cubicBezTo>
                <a:cubicBezTo>
                  <a:pt x="110" y="524"/>
                  <a:pt x="142" y="511"/>
                  <a:pt x="176" y="511"/>
                </a:cubicBezTo>
                <a:cubicBezTo>
                  <a:pt x="193" y="511"/>
                  <a:pt x="210" y="514"/>
                  <a:pt x="226" y="521"/>
                </a:cubicBezTo>
                <a:cubicBezTo>
                  <a:pt x="233" y="524"/>
                  <a:pt x="241" y="522"/>
                  <a:pt x="246" y="517"/>
                </a:cubicBezTo>
                <a:cubicBezTo>
                  <a:pt x="528" y="235"/>
                  <a:pt x="528" y="235"/>
                  <a:pt x="528" y="235"/>
                </a:cubicBezTo>
                <a:cubicBezTo>
                  <a:pt x="533" y="230"/>
                  <a:pt x="535" y="222"/>
                  <a:pt x="532" y="215"/>
                </a:cubicBezTo>
                <a:cubicBezTo>
                  <a:pt x="512" y="167"/>
                  <a:pt x="522" y="112"/>
                  <a:pt x="559" y="75"/>
                </a:cubicBezTo>
                <a:cubicBezTo>
                  <a:pt x="583" y="51"/>
                  <a:pt x="615" y="38"/>
                  <a:pt x="649" y="38"/>
                </a:cubicBezTo>
                <a:cubicBezTo>
                  <a:pt x="657" y="38"/>
                  <a:pt x="664" y="39"/>
                  <a:pt x="671" y="40"/>
                </a:cubicBezTo>
                <a:cubicBezTo>
                  <a:pt x="623" y="88"/>
                  <a:pt x="623" y="88"/>
                  <a:pt x="623" y="88"/>
                </a:cubicBezTo>
                <a:cubicBezTo>
                  <a:pt x="620" y="92"/>
                  <a:pt x="618" y="96"/>
                  <a:pt x="618" y="101"/>
                </a:cubicBezTo>
                <a:cubicBezTo>
                  <a:pt x="618" y="178"/>
                  <a:pt x="618" y="178"/>
                  <a:pt x="618" y="178"/>
                </a:cubicBezTo>
                <a:cubicBezTo>
                  <a:pt x="618" y="188"/>
                  <a:pt x="626" y="196"/>
                  <a:pt x="636" y="196"/>
                </a:cubicBezTo>
                <a:cubicBezTo>
                  <a:pt x="713" y="196"/>
                  <a:pt x="713" y="196"/>
                  <a:pt x="713" y="196"/>
                </a:cubicBezTo>
                <a:cubicBezTo>
                  <a:pt x="718" y="196"/>
                  <a:pt x="723" y="195"/>
                  <a:pt x="726" y="191"/>
                </a:cubicBezTo>
                <a:cubicBezTo>
                  <a:pt x="774" y="143"/>
                  <a:pt x="774" y="143"/>
                  <a:pt x="774" y="143"/>
                </a:cubicBezTo>
                <a:cubicBezTo>
                  <a:pt x="782" y="183"/>
                  <a:pt x="769" y="225"/>
                  <a:pt x="739" y="255"/>
                </a:cubicBezTo>
                <a:cubicBezTo>
                  <a:pt x="715" y="279"/>
                  <a:pt x="683" y="293"/>
                  <a:pt x="649" y="293"/>
                </a:cubicBezTo>
                <a:cubicBezTo>
                  <a:pt x="632" y="293"/>
                  <a:pt x="615" y="289"/>
                  <a:pt x="599" y="283"/>
                </a:cubicBezTo>
                <a:cubicBezTo>
                  <a:pt x="593" y="280"/>
                  <a:pt x="585" y="281"/>
                  <a:pt x="579" y="286"/>
                </a:cubicBezTo>
                <a:lnTo>
                  <a:pt x="297" y="568"/>
                </a:lnTo>
                <a:close/>
                <a:moveTo>
                  <a:pt x="766" y="755"/>
                </a:moveTo>
                <a:cubicBezTo>
                  <a:pt x="752" y="768"/>
                  <a:pt x="728" y="768"/>
                  <a:pt x="714" y="755"/>
                </a:cubicBezTo>
                <a:cubicBezTo>
                  <a:pt x="560" y="600"/>
                  <a:pt x="560" y="600"/>
                  <a:pt x="560" y="600"/>
                </a:cubicBezTo>
                <a:cubicBezTo>
                  <a:pt x="611" y="549"/>
                  <a:pt x="611" y="549"/>
                  <a:pt x="611" y="549"/>
                </a:cubicBezTo>
                <a:cubicBezTo>
                  <a:pt x="766" y="703"/>
                  <a:pt x="766" y="703"/>
                  <a:pt x="766" y="703"/>
                </a:cubicBezTo>
                <a:cubicBezTo>
                  <a:pt x="773" y="710"/>
                  <a:pt x="776" y="719"/>
                  <a:pt x="776" y="729"/>
                </a:cubicBezTo>
                <a:cubicBezTo>
                  <a:pt x="776" y="739"/>
                  <a:pt x="773" y="748"/>
                  <a:pt x="766" y="7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cxnSp>
        <p:nvCxnSpPr>
          <p:cNvPr id="9" name="Straight Connector 47">
            <a:extLst>
              <a:ext uri="{FF2B5EF4-FFF2-40B4-BE49-F238E27FC236}">
                <a16:creationId xmlns:a16="http://schemas.microsoft.com/office/drawing/2014/main" id="{4C6B688C-9E0D-444E-8516-1C0C9C933914}"/>
              </a:ext>
            </a:extLst>
          </p:cNvPr>
          <p:cNvCxnSpPr/>
          <p:nvPr/>
        </p:nvCxnSpPr>
        <p:spPr>
          <a:xfrm flipH="1">
            <a:off x="7010400" y="2399032"/>
            <a:ext cx="1475859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48">
            <a:extLst>
              <a:ext uri="{FF2B5EF4-FFF2-40B4-BE49-F238E27FC236}">
                <a16:creationId xmlns:a16="http://schemas.microsoft.com/office/drawing/2014/main" id="{29EB436A-ED89-D744-86D9-9D33D83CD129}"/>
              </a:ext>
            </a:extLst>
          </p:cNvPr>
          <p:cNvCxnSpPr/>
          <p:nvPr/>
        </p:nvCxnSpPr>
        <p:spPr>
          <a:xfrm flipH="1">
            <a:off x="3893174" y="3886123"/>
            <a:ext cx="416197" cy="0"/>
          </a:xfrm>
          <a:prstGeom prst="line">
            <a:avLst/>
          </a:prstGeom>
          <a:ln w="63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49">
            <a:extLst>
              <a:ext uri="{FF2B5EF4-FFF2-40B4-BE49-F238E27FC236}">
                <a16:creationId xmlns:a16="http://schemas.microsoft.com/office/drawing/2014/main" id="{D2309A8A-385B-4545-9261-EF751F0FE958}"/>
              </a:ext>
            </a:extLst>
          </p:cNvPr>
          <p:cNvSpPr/>
          <p:nvPr/>
        </p:nvSpPr>
        <p:spPr>
          <a:xfrm>
            <a:off x="228494" y="3365030"/>
            <a:ext cx="2848562" cy="1642501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2133" dirty="0">
                <a:latin typeface="Trebuchet MS" panose="020B0703020202090204" pitchFamily="34" charset="0"/>
              </a:rPr>
              <a:t>SDK</a:t>
            </a:r>
          </a:p>
          <a:p>
            <a:pPr algn="r">
              <a:lnSpc>
                <a:spcPct val="89000"/>
              </a:lnSpc>
            </a:pPr>
            <a:r>
              <a:rPr lang="en-US" sz="1467" dirty="0">
                <a:solidFill>
                  <a:schemeClr val="accent4"/>
                </a:solidFill>
                <a:latin typeface="Trebuchet MS" panose="020B0703020202090204" pitchFamily="34" charset="0"/>
              </a:rPr>
              <a:t>API</a:t>
            </a:r>
            <a:r>
              <a:rPr lang="ru-RU" sz="1467" dirty="0">
                <a:latin typeface="Trebuchet MS" panose="020B0703020202090204" pitchFamily="34" charset="0"/>
              </a:rPr>
              <a:t> для регистрации приложений,</a:t>
            </a:r>
            <a:r>
              <a:rPr lang="ru-RU" sz="1467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ru-RU" sz="1467" dirty="0" err="1">
                <a:latin typeface="Trebuchet MS" panose="020B0703020202090204" pitchFamily="34" charset="0"/>
              </a:rPr>
              <a:t>шаринг</a:t>
            </a:r>
            <a:r>
              <a:rPr lang="ru-RU" sz="1467" dirty="0">
                <a:latin typeface="Trebuchet MS" panose="020B0703020202090204" pitchFamily="34" charset="0"/>
              </a:rPr>
              <a:t> конфигураций, полезных свойств и компонентов </a:t>
            </a:r>
            <a:r>
              <a:rPr lang="en-US" sz="1467" dirty="0">
                <a:solidFill>
                  <a:schemeClr val="accent5"/>
                </a:solidFill>
                <a:latin typeface="Trebuchet MS" panose="020B0703020202090204" pitchFamily="34" charset="0"/>
              </a:rPr>
              <a:t>Smart Monitor</a:t>
            </a:r>
          </a:p>
          <a:p>
            <a:pPr algn="r">
              <a:lnSpc>
                <a:spcPct val="89000"/>
              </a:lnSpc>
            </a:pPr>
            <a:endParaRPr lang="en-US" sz="1467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7F1CE050-BDEF-2846-AFF4-61AB4D10497C}"/>
              </a:ext>
            </a:extLst>
          </p:cNvPr>
          <p:cNvCxnSpPr/>
          <p:nvPr/>
        </p:nvCxnSpPr>
        <p:spPr>
          <a:xfrm flipH="1">
            <a:off x="7721600" y="4686772"/>
            <a:ext cx="764659" cy="0"/>
          </a:xfrm>
          <a:prstGeom prst="line">
            <a:avLst/>
          </a:prstGeom>
          <a:ln w="635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51">
            <a:extLst>
              <a:ext uri="{FF2B5EF4-FFF2-40B4-BE49-F238E27FC236}">
                <a16:creationId xmlns:a16="http://schemas.microsoft.com/office/drawing/2014/main" id="{6F07C405-B6D8-C74F-9E12-0E19FC857600}"/>
              </a:ext>
            </a:extLst>
          </p:cNvPr>
          <p:cNvSpPr/>
          <p:nvPr/>
        </p:nvSpPr>
        <p:spPr>
          <a:xfrm>
            <a:off x="8910697" y="1893712"/>
            <a:ext cx="2438400" cy="1642501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ru-RU" sz="2133" dirty="0">
                <a:latin typeface="Trebuchet MS" panose="020B0703020202090204" pitchFamily="34" charset="0"/>
              </a:rPr>
              <a:t>Приложение</a:t>
            </a:r>
            <a:endParaRPr lang="en-US" sz="2133" dirty="0">
              <a:latin typeface="Trebuchet MS" panose="020B070302020209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Предоставление пользовательскому приложению возможности «встраивания» в </a:t>
            </a:r>
            <a:r>
              <a:rPr lang="en-US" sz="1467" dirty="0">
                <a:solidFill>
                  <a:schemeClr val="accent5"/>
                </a:solidFill>
                <a:latin typeface="Trebuchet MS" panose="020B0703020202090204" pitchFamily="34" charset="0"/>
              </a:rPr>
              <a:t>Smart Monitor</a:t>
            </a: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E87C0244-BFAC-C544-934F-0333F826F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271" y="2003300"/>
            <a:ext cx="791464" cy="791464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D24FA751-F878-5B49-8937-DAC8BDED2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271" y="4291040"/>
            <a:ext cx="791464" cy="791464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16" name="Rectangle 56">
            <a:extLst>
              <a:ext uri="{FF2B5EF4-FFF2-40B4-BE49-F238E27FC236}">
                <a16:creationId xmlns:a16="http://schemas.microsoft.com/office/drawing/2014/main" id="{22123166-A91E-8B4E-9029-35380F6368F6}"/>
              </a:ext>
            </a:extLst>
          </p:cNvPr>
          <p:cNvSpPr/>
          <p:nvPr/>
        </p:nvSpPr>
        <p:spPr>
          <a:xfrm>
            <a:off x="8910697" y="4177830"/>
            <a:ext cx="2848562" cy="637739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en-US" sz="2133" dirty="0">
                <a:latin typeface="Trebuchet MS" panose="020B0703020202090204" pitchFamily="34" charset="0"/>
              </a:rPr>
              <a:t>Core</a:t>
            </a:r>
          </a:p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Приложение </a:t>
            </a:r>
            <a:r>
              <a:rPr lang="en-US" sz="1467" dirty="0">
                <a:solidFill>
                  <a:schemeClr val="accent5"/>
                </a:solidFill>
                <a:latin typeface="Trebuchet MS" panose="020B0703020202090204" pitchFamily="34" charset="0"/>
              </a:rPr>
              <a:t>Smart Monitor</a:t>
            </a:r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id="{5BFE54BE-694E-6B43-B339-759386A49E40}"/>
              </a:ext>
            </a:extLst>
          </p:cNvPr>
          <p:cNvSpPr>
            <a:spLocks noEditPoints="1"/>
          </p:cNvSpPr>
          <p:nvPr/>
        </p:nvSpPr>
        <p:spPr bwMode="auto">
          <a:xfrm>
            <a:off x="5159896" y="2420888"/>
            <a:ext cx="1962592" cy="1481499"/>
          </a:xfrm>
          <a:custGeom>
            <a:avLst/>
            <a:gdLst>
              <a:gd name="T0" fmla="*/ 267 w 431"/>
              <a:gd name="T1" fmla="*/ 136 h 325"/>
              <a:gd name="T2" fmla="*/ 370 w 431"/>
              <a:gd name="T3" fmla="*/ 185 h 325"/>
              <a:gd name="T4" fmla="*/ 267 w 431"/>
              <a:gd name="T5" fmla="*/ 239 h 325"/>
              <a:gd name="T6" fmla="*/ 265 w 431"/>
              <a:gd name="T7" fmla="*/ 245 h 325"/>
              <a:gd name="T8" fmla="*/ 269 w 431"/>
              <a:gd name="T9" fmla="*/ 248 h 325"/>
              <a:gd name="T10" fmla="*/ 271 w 431"/>
              <a:gd name="T11" fmla="*/ 247 h 325"/>
              <a:gd name="T12" fmla="*/ 383 w 431"/>
              <a:gd name="T13" fmla="*/ 188 h 325"/>
              <a:gd name="T14" fmla="*/ 386 w 431"/>
              <a:gd name="T15" fmla="*/ 184 h 325"/>
              <a:gd name="T16" fmla="*/ 383 w 431"/>
              <a:gd name="T17" fmla="*/ 180 h 325"/>
              <a:gd name="T18" fmla="*/ 271 w 431"/>
              <a:gd name="T19" fmla="*/ 128 h 325"/>
              <a:gd name="T20" fmla="*/ 265 w 431"/>
              <a:gd name="T21" fmla="*/ 130 h 325"/>
              <a:gd name="T22" fmla="*/ 267 w 431"/>
              <a:gd name="T23" fmla="*/ 136 h 325"/>
              <a:gd name="T24" fmla="*/ 202 w 431"/>
              <a:gd name="T25" fmla="*/ 268 h 325"/>
              <a:gd name="T26" fmla="*/ 203 w 431"/>
              <a:gd name="T27" fmla="*/ 268 h 325"/>
              <a:gd name="T28" fmla="*/ 207 w 431"/>
              <a:gd name="T29" fmla="*/ 265 h 325"/>
              <a:gd name="T30" fmla="*/ 252 w 431"/>
              <a:gd name="T31" fmla="*/ 113 h 325"/>
              <a:gd name="T32" fmla="*/ 248 w 431"/>
              <a:gd name="T33" fmla="*/ 107 h 325"/>
              <a:gd name="T34" fmla="*/ 243 w 431"/>
              <a:gd name="T35" fmla="*/ 110 h 325"/>
              <a:gd name="T36" fmla="*/ 198 w 431"/>
              <a:gd name="T37" fmla="*/ 262 h 325"/>
              <a:gd name="T38" fmla="*/ 202 w 431"/>
              <a:gd name="T39" fmla="*/ 268 h 325"/>
              <a:gd name="T40" fmla="*/ 386 w 431"/>
              <a:gd name="T41" fmla="*/ 0 h 325"/>
              <a:gd name="T42" fmla="*/ 46 w 431"/>
              <a:gd name="T43" fmla="*/ 0 h 325"/>
              <a:gd name="T44" fmla="*/ 0 w 431"/>
              <a:gd name="T45" fmla="*/ 47 h 325"/>
              <a:gd name="T46" fmla="*/ 0 w 431"/>
              <a:gd name="T47" fmla="*/ 320 h 325"/>
              <a:gd name="T48" fmla="*/ 5 w 431"/>
              <a:gd name="T49" fmla="*/ 325 h 325"/>
              <a:gd name="T50" fmla="*/ 427 w 431"/>
              <a:gd name="T51" fmla="*/ 325 h 325"/>
              <a:gd name="T52" fmla="*/ 431 w 431"/>
              <a:gd name="T53" fmla="*/ 320 h 325"/>
              <a:gd name="T54" fmla="*/ 431 w 431"/>
              <a:gd name="T55" fmla="*/ 47 h 325"/>
              <a:gd name="T56" fmla="*/ 386 w 431"/>
              <a:gd name="T57" fmla="*/ 0 h 325"/>
              <a:gd name="T58" fmla="*/ 422 w 431"/>
              <a:gd name="T59" fmla="*/ 315 h 325"/>
              <a:gd name="T60" fmla="*/ 9 w 431"/>
              <a:gd name="T61" fmla="*/ 315 h 325"/>
              <a:gd name="T62" fmla="*/ 9 w 431"/>
              <a:gd name="T63" fmla="*/ 64 h 325"/>
              <a:gd name="T64" fmla="*/ 422 w 431"/>
              <a:gd name="T65" fmla="*/ 64 h 325"/>
              <a:gd name="T66" fmla="*/ 422 w 431"/>
              <a:gd name="T67" fmla="*/ 315 h 325"/>
              <a:gd name="T68" fmla="*/ 422 w 431"/>
              <a:gd name="T69" fmla="*/ 55 h 325"/>
              <a:gd name="T70" fmla="*/ 9 w 431"/>
              <a:gd name="T71" fmla="*/ 55 h 325"/>
              <a:gd name="T72" fmla="*/ 9 w 431"/>
              <a:gd name="T73" fmla="*/ 47 h 325"/>
              <a:gd name="T74" fmla="*/ 46 w 431"/>
              <a:gd name="T75" fmla="*/ 9 h 325"/>
              <a:gd name="T76" fmla="*/ 386 w 431"/>
              <a:gd name="T77" fmla="*/ 9 h 325"/>
              <a:gd name="T78" fmla="*/ 422 w 431"/>
              <a:gd name="T79" fmla="*/ 47 h 325"/>
              <a:gd name="T80" fmla="*/ 422 w 431"/>
              <a:gd name="T81" fmla="*/ 55 h 325"/>
              <a:gd name="T82" fmla="*/ 67 w 431"/>
              <a:gd name="T83" fmla="*/ 195 h 325"/>
              <a:gd name="T84" fmla="*/ 179 w 431"/>
              <a:gd name="T85" fmla="*/ 247 h 325"/>
              <a:gd name="T86" fmla="*/ 181 w 431"/>
              <a:gd name="T87" fmla="*/ 248 h 325"/>
              <a:gd name="T88" fmla="*/ 185 w 431"/>
              <a:gd name="T89" fmla="*/ 245 h 325"/>
              <a:gd name="T90" fmla="*/ 183 w 431"/>
              <a:gd name="T91" fmla="*/ 239 h 325"/>
              <a:gd name="T92" fmla="*/ 80 w 431"/>
              <a:gd name="T93" fmla="*/ 191 h 325"/>
              <a:gd name="T94" fmla="*/ 183 w 431"/>
              <a:gd name="T95" fmla="*/ 136 h 325"/>
              <a:gd name="T96" fmla="*/ 185 w 431"/>
              <a:gd name="T97" fmla="*/ 130 h 325"/>
              <a:gd name="T98" fmla="*/ 179 w 431"/>
              <a:gd name="T99" fmla="*/ 128 h 325"/>
              <a:gd name="T100" fmla="*/ 67 w 431"/>
              <a:gd name="T101" fmla="*/ 187 h 325"/>
              <a:gd name="T102" fmla="*/ 64 w 431"/>
              <a:gd name="T103" fmla="*/ 191 h 325"/>
              <a:gd name="T104" fmla="*/ 67 w 431"/>
              <a:gd name="T105" fmla="*/ 195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1" h="325">
                <a:moveTo>
                  <a:pt x="267" y="136"/>
                </a:moveTo>
                <a:cubicBezTo>
                  <a:pt x="370" y="185"/>
                  <a:pt x="370" y="185"/>
                  <a:pt x="370" y="185"/>
                </a:cubicBezTo>
                <a:cubicBezTo>
                  <a:pt x="267" y="239"/>
                  <a:pt x="267" y="239"/>
                  <a:pt x="267" y="239"/>
                </a:cubicBezTo>
                <a:cubicBezTo>
                  <a:pt x="265" y="240"/>
                  <a:pt x="264" y="243"/>
                  <a:pt x="265" y="245"/>
                </a:cubicBezTo>
                <a:cubicBezTo>
                  <a:pt x="266" y="247"/>
                  <a:pt x="268" y="248"/>
                  <a:pt x="269" y="248"/>
                </a:cubicBezTo>
                <a:cubicBezTo>
                  <a:pt x="270" y="248"/>
                  <a:pt x="271" y="248"/>
                  <a:pt x="271" y="247"/>
                </a:cubicBezTo>
                <a:cubicBezTo>
                  <a:pt x="383" y="188"/>
                  <a:pt x="383" y="188"/>
                  <a:pt x="383" y="188"/>
                </a:cubicBezTo>
                <a:cubicBezTo>
                  <a:pt x="385" y="188"/>
                  <a:pt x="386" y="186"/>
                  <a:pt x="386" y="184"/>
                </a:cubicBezTo>
                <a:cubicBezTo>
                  <a:pt x="386" y="182"/>
                  <a:pt x="385" y="181"/>
                  <a:pt x="383" y="180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69" y="127"/>
                  <a:pt x="266" y="128"/>
                  <a:pt x="265" y="130"/>
                </a:cubicBezTo>
                <a:cubicBezTo>
                  <a:pt x="264" y="132"/>
                  <a:pt x="265" y="135"/>
                  <a:pt x="267" y="136"/>
                </a:cubicBezTo>
                <a:close/>
                <a:moveTo>
                  <a:pt x="202" y="268"/>
                </a:moveTo>
                <a:cubicBezTo>
                  <a:pt x="202" y="268"/>
                  <a:pt x="202" y="268"/>
                  <a:pt x="203" y="268"/>
                </a:cubicBezTo>
                <a:cubicBezTo>
                  <a:pt x="205" y="268"/>
                  <a:pt x="207" y="267"/>
                  <a:pt x="207" y="265"/>
                </a:cubicBezTo>
                <a:cubicBezTo>
                  <a:pt x="252" y="113"/>
                  <a:pt x="252" y="113"/>
                  <a:pt x="252" y="113"/>
                </a:cubicBezTo>
                <a:cubicBezTo>
                  <a:pt x="252" y="111"/>
                  <a:pt x="251" y="108"/>
                  <a:pt x="248" y="107"/>
                </a:cubicBezTo>
                <a:cubicBezTo>
                  <a:pt x="246" y="106"/>
                  <a:pt x="243" y="108"/>
                  <a:pt x="243" y="110"/>
                </a:cubicBezTo>
                <a:cubicBezTo>
                  <a:pt x="198" y="262"/>
                  <a:pt x="198" y="262"/>
                  <a:pt x="198" y="262"/>
                </a:cubicBezTo>
                <a:cubicBezTo>
                  <a:pt x="198" y="265"/>
                  <a:pt x="199" y="267"/>
                  <a:pt x="202" y="268"/>
                </a:cubicBezTo>
                <a:close/>
                <a:moveTo>
                  <a:pt x="386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7"/>
                </a:cubicBezTo>
                <a:cubicBezTo>
                  <a:pt x="0" y="320"/>
                  <a:pt x="0" y="320"/>
                  <a:pt x="0" y="320"/>
                </a:cubicBezTo>
                <a:cubicBezTo>
                  <a:pt x="0" y="323"/>
                  <a:pt x="2" y="325"/>
                  <a:pt x="5" y="325"/>
                </a:cubicBezTo>
                <a:cubicBezTo>
                  <a:pt x="427" y="325"/>
                  <a:pt x="427" y="325"/>
                  <a:pt x="427" y="325"/>
                </a:cubicBezTo>
                <a:cubicBezTo>
                  <a:pt x="429" y="325"/>
                  <a:pt x="431" y="323"/>
                  <a:pt x="431" y="320"/>
                </a:cubicBezTo>
                <a:cubicBezTo>
                  <a:pt x="431" y="47"/>
                  <a:pt x="431" y="47"/>
                  <a:pt x="431" y="47"/>
                </a:cubicBezTo>
                <a:cubicBezTo>
                  <a:pt x="431" y="21"/>
                  <a:pt x="411" y="0"/>
                  <a:pt x="386" y="0"/>
                </a:cubicBezTo>
                <a:close/>
                <a:moveTo>
                  <a:pt x="422" y="315"/>
                </a:moveTo>
                <a:cubicBezTo>
                  <a:pt x="9" y="315"/>
                  <a:pt x="9" y="315"/>
                  <a:pt x="9" y="315"/>
                </a:cubicBezTo>
                <a:cubicBezTo>
                  <a:pt x="9" y="64"/>
                  <a:pt x="9" y="64"/>
                  <a:pt x="9" y="64"/>
                </a:cubicBezTo>
                <a:cubicBezTo>
                  <a:pt x="422" y="64"/>
                  <a:pt x="422" y="64"/>
                  <a:pt x="422" y="64"/>
                </a:cubicBezTo>
                <a:lnTo>
                  <a:pt x="422" y="315"/>
                </a:lnTo>
                <a:close/>
                <a:moveTo>
                  <a:pt x="422" y="55"/>
                </a:moveTo>
                <a:cubicBezTo>
                  <a:pt x="9" y="55"/>
                  <a:pt x="9" y="55"/>
                  <a:pt x="9" y="55"/>
                </a:cubicBezTo>
                <a:cubicBezTo>
                  <a:pt x="9" y="47"/>
                  <a:pt x="9" y="47"/>
                  <a:pt x="9" y="47"/>
                </a:cubicBezTo>
                <a:cubicBezTo>
                  <a:pt x="9" y="26"/>
                  <a:pt x="26" y="9"/>
                  <a:pt x="46" y="9"/>
                </a:cubicBezTo>
                <a:cubicBezTo>
                  <a:pt x="386" y="9"/>
                  <a:pt x="386" y="9"/>
                  <a:pt x="386" y="9"/>
                </a:cubicBezTo>
                <a:cubicBezTo>
                  <a:pt x="406" y="9"/>
                  <a:pt x="422" y="26"/>
                  <a:pt x="422" y="47"/>
                </a:cubicBezTo>
                <a:lnTo>
                  <a:pt x="422" y="55"/>
                </a:lnTo>
                <a:close/>
                <a:moveTo>
                  <a:pt x="67" y="195"/>
                </a:moveTo>
                <a:cubicBezTo>
                  <a:pt x="179" y="247"/>
                  <a:pt x="179" y="247"/>
                  <a:pt x="179" y="247"/>
                </a:cubicBezTo>
                <a:cubicBezTo>
                  <a:pt x="179" y="248"/>
                  <a:pt x="180" y="248"/>
                  <a:pt x="181" y="248"/>
                </a:cubicBezTo>
                <a:cubicBezTo>
                  <a:pt x="182" y="248"/>
                  <a:pt x="184" y="247"/>
                  <a:pt x="185" y="245"/>
                </a:cubicBezTo>
                <a:cubicBezTo>
                  <a:pt x="186" y="243"/>
                  <a:pt x="185" y="240"/>
                  <a:pt x="183" y="239"/>
                </a:cubicBezTo>
                <a:cubicBezTo>
                  <a:pt x="80" y="191"/>
                  <a:pt x="80" y="191"/>
                  <a:pt x="80" y="191"/>
                </a:cubicBezTo>
                <a:cubicBezTo>
                  <a:pt x="183" y="136"/>
                  <a:pt x="183" y="136"/>
                  <a:pt x="183" y="136"/>
                </a:cubicBezTo>
                <a:cubicBezTo>
                  <a:pt x="185" y="135"/>
                  <a:pt x="186" y="132"/>
                  <a:pt x="185" y="130"/>
                </a:cubicBezTo>
                <a:cubicBezTo>
                  <a:pt x="184" y="127"/>
                  <a:pt x="181" y="127"/>
                  <a:pt x="179" y="128"/>
                </a:cubicBezTo>
                <a:cubicBezTo>
                  <a:pt x="67" y="187"/>
                  <a:pt x="67" y="187"/>
                  <a:pt x="67" y="187"/>
                </a:cubicBezTo>
                <a:cubicBezTo>
                  <a:pt x="65" y="188"/>
                  <a:pt x="64" y="189"/>
                  <a:pt x="64" y="191"/>
                </a:cubicBezTo>
                <a:cubicBezTo>
                  <a:pt x="64" y="193"/>
                  <a:pt x="65" y="194"/>
                  <a:pt x="67" y="1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scene3d>
            <a:camera prst="perspectiveRelaxed" fov="2400000">
              <a:rot lat="19626000" lon="960000" rev="19092000"/>
            </a:camera>
            <a:lightRig rig="threePt" dir="t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lt1"/>
              </a:solidFill>
              <a:latin typeface="Trebuchet MS" panose="020B0703020202090204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B4716AA-7A2C-0F41-8AA9-9D2AB9112EAD}"/>
              </a:ext>
            </a:extLst>
          </p:cNvPr>
          <p:cNvSpPr>
            <a:spLocks noEditPoints="1"/>
          </p:cNvSpPr>
          <p:nvPr/>
        </p:nvSpPr>
        <p:spPr bwMode="auto">
          <a:xfrm>
            <a:off x="8254422" y="2179564"/>
            <a:ext cx="543162" cy="410016"/>
          </a:xfrm>
          <a:custGeom>
            <a:avLst/>
            <a:gdLst>
              <a:gd name="T0" fmla="*/ 267 w 431"/>
              <a:gd name="T1" fmla="*/ 136 h 325"/>
              <a:gd name="T2" fmla="*/ 370 w 431"/>
              <a:gd name="T3" fmla="*/ 185 h 325"/>
              <a:gd name="T4" fmla="*/ 267 w 431"/>
              <a:gd name="T5" fmla="*/ 239 h 325"/>
              <a:gd name="T6" fmla="*/ 265 w 431"/>
              <a:gd name="T7" fmla="*/ 245 h 325"/>
              <a:gd name="T8" fmla="*/ 269 w 431"/>
              <a:gd name="T9" fmla="*/ 248 h 325"/>
              <a:gd name="T10" fmla="*/ 271 w 431"/>
              <a:gd name="T11" fmla="*/ 247 h 325"/>
              <a:gd name="T12" fmla="*/ 383 w 431"/>
              <a:gd name="T13" fmla="*/ 188 h 325"/>
              <a:gd name="T14" fmla="*/ 386 w 431"/>
              <a:gd name="T15" fmla="*/ 184 h 325"/>
              <a:gd name="T16" fmla="*/ 383 w 431"/>
              <a:gd name="T17" fmla="*/ 180 h 325"/>
              <a:gd name="T18" fmla="*/ 271 w 431"/>
              <a:gd name="T19" fmla="*/ 128 h 325"/>
              <a:gd name="T20" fmla="*/ 265 w 431"/>
              <a:gd name="T21" fmla="*/ 130 h 325"/>
              <a:gd name="T22" fmla="*/ 267 w 431"/>
              <a:gd name="T23" fmla="*/ 136 h 325"/>
              <a:gd name="T24" fmla="*/ 202 w 431"/>
              <a:gd name="T25" fmla="*/ 268 h 325"/>
              <a:gd name="T26" fmla="*/ 203 w 431"/>
              <a:gd name="T27" fmla="*/ 268 h 325"/>
              <a:gd name="T28" fmla="*/ 207 w 431"/>
              <a:gd name="T29" fmla="*/ 265 h 325"/>
              <a:gd name="T30" fmla="*/ 252 w 431"/>
              <a:gd name="T31" fmla="*/ 113 h 325"/>
              <a:gd name="T32" fmla="*/ 248 w 431"/>
              <a:gd name="T33" fmla="*/ 107 h 325"/>
              <a:gd name="T34" fmla="*/ 243 w 431"/>
              <a:gd name="T35" fmla="*/ 110 h 325"/>
              <a:gd name="T36" fmla="*/ 198 w 431"/>
              <a:gd name="T37" fmla="*/ 262 h 325"/>
              <a:gd name="T38" fmla="*/ 202 w 431"/>
              <a:gd name="T39" fmla="*/ 268 h 325"/>
              <a:gd name="T40" fmla="*/ 386 w 431"/>
              <a:gd name="T41" fmla="*/ 0 h 325"/>
              <a:gd name="T42" fmla="*/ 46 w 431"/>
              <a:gd name="T43" fmla="*/ 0 h 325"/>
              <a:gd name="T44" fmla="*/ 0 w 431"/>
              <a:gd name="T45" fmla="*/ 47 h 325"/>
              <a:gd name="T46" fmla="*/ 0 w 431"/>
              <a:gd name="T47" fmla="*/ 320 h 325"/>
              <a:gd name="T48" fmla="*/ 5 w 431"/>
              <a:gd name="T49" fmla="*/ 325 h 325"/>
              <a:gd name="T50" fmla="*/ 427 w 431"/>
              <a:gd name="T51" fmla="*/ 325 h 325"/>
              <a:gd name="T52" fmla="*/ 431 w 431"/>
              <a:gd name="T53" fmla="*/ 320 h 325"/>
              <a:gd name="T54" fmla="*/ 431 w 431"/>
              <a:gd name="T55" fmla="*/ 47 h 325"/>
              <a:gd name="T56" fmla="*/ 386 w 431"/>
              <a:gd name="T57" fmla="*/ 0 h 325"/>
              <a:gd name="T58" fmla="*/ 422 w 431"/>
              <a:gd name="T59" fmla="*/ 315 h 325"/>
              <a:gd name="T60" fmla="*/ 9 w 431"/>
              <a:gd name="T61" fmla="*/ 315 h 325"/>
              <a:gd name="T62" fmla="*/ 9 w 431"/>
              <a:gd name="T63" fmla="*/ 64 h 325"/>
              <a:gd name="T64" fmla="*/ 422 w 431"/>
              <a:gd name="T65" fmla="*/ 64 h 325"/>
              <a:gd name="T66" fmla="*/ 422 w 431"/>
              <a:gd name="T67" fmla="*/ 315 h 325"/>
              <a:gd name="T68" fmla="*/ 422 w 431"/>
              <a:gd name="T69" fmla="*/ 55 h 325"/>
              <a:gd name="T70" fmla="*/ 9 w 431"/>
              <a:gd name="T71" fmla="*/ 55 h 325"/>
              <a:gd name="T72" fmla="*/ 9 w 431"/>
              <a:gd name="T73" fmla="*/ 47 h 325"/>
              <a:gd name="T74" fmla="*/ 46 w 431"/>
              <a:gd name="T75" fmla="*/ 9 h 325"/>
              <a:gd name="T76" fmla="*/ 386 w 431"/>
              <a:gd name="T77" fmla="*/ 9 h 325"/>
              <a:gd name="T78" fmla="*/ 422 w 431"/>
              <a:gd name="T79" fmla="*/ 47 h 325"/>
              <a:gd name="T80" fmla="*/ 422 w 431"/>
              <a:gd name="T81" fmla="*/ 55 h 325"/>
              <a:gd name="T82" fmla="*/ 67 w 431"/>
              <a:gd name="T83" fmla="*/ 195 h 325"/>
              <a:gd name="T84" fmla="*/ 179 w 431"/>
              <a:gd name="T85" fmla="*/ 247 h 325"/>
              <a:gd name="T86" fmla="*/ 181 w 431"/>
              <a:gd name="T87" fmla="*/ 248 h 325"/>
              <a:gd name="T88" fmla="*/ 185 w 431"/>
              <a:gd name="T89" fmla="*/ 245 h 325"/>
              <a:gd name="T90" fmla="*/ 183 w 431"/>
              <a:gd name="T91" fmla="*/ 239 h 325"/>
              <a:gd name="T92" fmla="*/ 80 w 431"/>
              <a:gd name="T93" fmla="*/ 191 h 325"/>
              <a:gd name="T94" fmla="*/ 183 w 431"/>
              <a:gd name="T95" fmla="*/ 136 h 325"/>
              <a:gd name="T96" fmla="*/ 185 w 431"/>
              <a:gd name="T97" fmla="*/ 130 h 325"/>
              <a:gd name="T98" fmla="*/ 179 w 431"/>
              <a:gd name="T99" fmla="*/ 128 h 325"/>
              <a:gd name="T100" fmla="*/ 67 w 431"/>
              <a:gd name="T101" fmla="*/ 187 h 325"/>
              <a:gd name="T102" fmla="*/ 64 w 431"/>
              <a:gd name="T103" fmla="*/ 191 h 325"/>
              <a:gd name="T104" fmla="*/ 67 w 431"/>
              <a:gd name="T105" fmla="*/ 195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1" h="325">
                <a:moveTo>
                  <a:pt x="267" y="136"/>
                </a:moveTo>
                <a:cubicBezTo>
                  <a:pt x="370" y="185"/>
                  <a:pt x="370" y="185"/>
                  <a:pt x="370" y="185"/>
                </a:cubicBezTo>
                <a:cubicBezTo>
                  <a:pt x="267" y="239"/>
                  <a:pt x="267" y="239"/>
                  <a:pt x="267" y="239"/>
                </a:cubicBezTo>
                <a:cubicBezTo>
                  <a:pt x="265" y="240"/>
                  <a:pt x="264" y="243"/>
                  <a:pt x="265" y="245"/>
                </a:cubicBezTo>
                <a:cubicBezTo>
                  <a:pt x="266" y="247"/>
                  <a:pt x="268" y="248"/>
                  <a:pt x="269" y="248"/>
                </a:cubicBezTo>
                <a:cubicBezTo>
                  <a:pt x="270" y="248"/>
                  <a:pt x="271" y="248"/>
                  <a:pt x="271" y="247"/>
                </a:cubicBezTo>
                <a:cubicBezTo>
                  <a:pt x="383" y="188"/>
                  <a:pt x="383" y="188"/>
                  <a:pt x="383" y="188"/>
                </a:cubicBezTo>
                <a:cubicBezTo>
                  <a:pt x="385" y="188"/>
                  <a:pt x="386" y="186"/>
                  <a:pt x="386" y="184"/>
                </a:cubicBezTo>
                <a:cubicBezTo>
                  <a:pt x="386" y="182"/>
                  <a:pt x="385" y="181"/>
                  <a:pt x="383" y="180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69" y="127"/>
                  <a:pt x="266" y="128"/>
                  <a:pt x="265" y="130"/>
                </a:cubicBezTo>
                <a:cubicBezTo>
                  <a:pt x="264" y="132"/>
                  <a:pt x="265" y="135"/>
                  <a:pt x="267" y="136"/>
                </a:cubicBezTo>
                <a:close/>
                <a:moveTo>
                  <a:pt x="202" y="268"/>
                </a:moveTo>
                <a:cubicBezTo>
                  <a:pt x="202" y="268"/>
                  <a:pt x="202" y="268"/>
                  <a:pt x="203" y="268"/>
                </a:cubicBezTo>
                <a:cubicBezTo>
                  <a:pt x="205" y="268"/>
                  <a:pt x="207" y="267"/>
                  <a:pt x="207" y="265"/>
                </a:cubicBezTo>
                <a:cubicBezTo>
                  <a:pt x="252" y="113"/>
                  <a:pt x="252" y="113"/>
                  <a:pt x="252" y="113"/>
                </a:cubicBezTo>
                <a:cubicBezTo>
                  <a:pt x="252" y="111"/>
                  <a:pt x="251" y="108"/>
                  <a:pt x="248" y="107"/>
                </a:cubicBezTo>
                <a:cubicBezTo>
                  <a:pt x="246" y="106"/>
                  <a:pt x="243" y="108"/>
                  <a:pt x="243" y="110"/>
                </a:cubicBezTo>
                <a:cubicBezTo>
                  <a:pt x="198" y="262"/>
                  <a:pt x="198" y="262"/>
                  <a:pt x="198" y="262"/>
                </a:cubicBezTo>
                <a:cubicBezTo>
                  <a:pt x="198" y="265"/>
                  <a:pt x="199" y="267"/>
                  <a:pt x="202" y="268"/>
                </a:cubicBezTo>
                <a:close/>
                <a:moveTo>
                  <a:pt x="386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7"/>
                </a:cubicBezTo>
                <a:cubicBezTo>
                  <a:pt x="0" y="320"/>
                  <a:pt x="0" y="320"/>
                  <a:pt x="0" y="320"/>
                </a:cubicBezTo>
                <a:cubicBezTo>
                  <a:pt x="0" y="323"/>
                  <a:pt x="2" y="325"/>
                  <a:pt x="5" y="325"/>
                </a:cubicBezTo>
                <a:cubicBezTo>
                  <a:pt x="427" y="325"/>
                  <a:pt x="427" y="325"/>
                  <a:pt x="427" y="325"/>
                </a:cubicBezTo>
                <a:cubicBezTo>
                  <a:pt x="429" y="325"/>
                  <a:pt x="431" y="323"/>
                  <a:pt x="431" y="320"/>
                </a:cubicBezTo>
                <a:cubicBezTo>
                  <a:pt x="431" y="47"/>
                  <a:pt x="431" y="47"/>
                  <a:pt x="431" y="47"/>
                </a:cubicBezTo>
                <a:cubicBezTo>
                  <a:pt x="431" y="21"/>
                  <a:pt x="411" y="0"/>
                  <a:pt x="386" y="0"/>
                </a:cubicBezTo>
                <a:close/>
                <a:moveTo>
                  <a:pt x="422" y="315"/>
                </a:moveTo>
                <a:cubicBezTo>
                  <a:pt x="9" y="315"/>
                  <a:pt x="9" y="315"/>
                  <a:pt x="9" y="315"/>
                </a:cubicBezTo>
                <a:cubicBezTo>
                  <a:pt x="9" y="64"/>
                  <a:pt x="9" y="64"/>
                  <a:pt x="9" y="64"/>
                </a:cubicBezTo>
                <a:cubicBezTo>
                  <a:pt x="422" y="64"/>
                  <a:pt x="422" y="64"/>
                  <a:pt x="422" y="64"/>
                </a:cubicBezTo>
                <a:lnTo>
                  <a:pt x="422" y="315"/>
                </a:lnTo>
                <a:close/>
                <a:moveTo>
                  <a:pt x="422" y="55"/>
                </a:moveTo>
                <a:cubicBezTo>
                  <a:pt x="9" y="55"/>
                  <a:pt x="9" y="55"/>
                  <a:pt x="9" y="55"/>
                </a:cubicBezTo>
                <a:cubicBezTo>
                  <a:pt x="9" y="47"/>
                  <a:pt x="9" y="47"/>
                  <a:pt x="9" y="47"/>
                </a:cubicBezTo>
                <a:cubicBezTo>
                  <a:pt x="9" y="26"/>
                  <a:pt x="26" y="9"/>
                  <a:pt x="46" y="9"/>
                </a:cubicBezTo>
                <a:cubicBezTo>
                  <a:pt x="386" y="9"/>
                  <a:pt x="386" y="9"/>
                  <a:pt x="386" y="9"/>
                </a:cubicBezTo>
                <a:cubicBezTo>
                  <a:pt x="406" y="9"/>
                  <a:pt x="422" y="26"/>
                  <a:pt x="422" y="47"/>
                </a:cubicBezTo>
                <a:lnTo>
                  <a:pt x="422" y="55"/>
                </a:lnTo>
                <a:close/>
                <a:moveTo>
                  <a:pt x="67" y="195"/>
                </a:moveTo>
                <a:cubicBezTo>
                  <a:pt x="179" y="247"/>
                  <a:pt x="179" y="247"/>
                  <a:pt x="179" y="247"/>
                </a:cubicBezTo>
                <a:cubicBezTo>
                  <a:pt x="179" y="248"/>
                  <a:pt x="180" y="248"/>
                  <a:pt x="181" y="248"/>
                </a:cubicBezTo>
                <a:cubicBezTo>
                  <a:pt x="182" y="248"/>
                  <a:pt x="184" y="247"/>
                  <a:pt x="185" y="245"/>
                </a:cubicBezTo>
                <a:cubicBezTo>
                  <a:pt x="186" y="243"/>
                  <a:pt x="185" y="240"/>
                  <a:pt x="183" y="239"/>
                </a:cubicBezTo>
                <a:cubicBezTo>
                  <a:pt x="80" y="191"/>
                  <a:pt x="80" y="191"/>
                  <a:pt x="80" y="191"/>
                </a:cubicBezTo>
                <a:cubicBezTo>
                  <a:pt x="183" y="136"/>
                  <a:pt x="183" y="136"/>
                  <a:pt x="183" y="136"/>
                </a:cubicBezTo>
                <a:cubicBezTo>
                  <a:pt x="185" y="135"/>
                  <a:pt x="186" y="132"/>
                  <a:pt x="185" y="130"/>
                </a:cubicBezTo>
                <a:cubicBezTo>
                  <a:pt x="184" y="127"/>
                  <a:pt x="181" y="127"/>
                  <a:pt x="179" y="128"/>
                </a:cubicBezTo>
                <a:cubicBezTo>
                  <a:pt x="67" y="187"/>
                  <a:pt x="67" y="187"/>
                  <a:pt x="67" y="187"/>
                </a:cubicBezTo>
                <a:cubicBezTo>
                  <a:pt x="65" y="188"/>
                  <a:pt x="64" y="189"/>
                  <a:pt x="64" y="191"/>
                </a:cubicBezTo>
                <a:cubicBezTo>
                  <a:pt x="64" y="193"/>
                  <a:pt x="65" y="194"/>
                  <a:pt x="67" y="19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17BE686-B91B-1E6D-8260-82783235C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758" y="4398046"/>
            <a:ext cx="577452" cy="5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1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4.375E-6 0.08426 " pathEditMode="relative" rAng="0" ptsTypes="AA">
                                      <p:cBhvr>
                                        <p:cTn id="9" dur="8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375E-6 2.59259E-6 L -4.375E-6 0.08426 " pathEditMode="relative" rAng="0" ptsTypes="AA">
                                      <p:cBhvr>
                                        <p:cTn id="14" dur="8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11" grpId="0"/>
      <p:bldP spid="13" grpId="0"/>
      <p:bldP spid="14" grpId="0" animBg="1"/>
      <p:bldP spid="15" grpId="0" animBg="1"/>
      <p:bldP spid="16" grpId="0"/>
      <p:bldP spid="1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4403812" y="2744924"/>
            <a:ext cx="5040560" cy="8309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5400" dirty="0">
                <a:latin typeface="Trebuchet MS" panose="020B0703020202090204" pitchFamily="34" charset="0"/>
              </a:rPr>
              <a:t>Демонстрация</a:t>
            </a:r>
            <a:endParaRPr lang="en-US" sz="5400" dirty="0">
              <a:latin typeface="Trebuchet MS" panose="020B070302020209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2AE7F3E-1C43-804A-8377-169ECBE75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1277"/>
          <a:stretch/>
        </p:blipFill>
        <p:spPr>
          <a:xfrm>
            <a:off x="2999656" y="2816932"/>
            <a:ext cx="1152000" cy="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7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№1 (</a:t>
            </a:r>
            <a:r>
              <a:rPr lang="ru-RU" dirty="0" err="1"/>
              <a:t>Иннотех</a:t>
            </a:r>
            <a:r>
              <a:rPr lang="ru-RU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Организация: </a:t>
            </a:r>
            <a:r>
              <a:rPr lang="en-US" dirty="0"/>
              <a:t>IT-</a:t>
            </a:r>
            <a:r>
              <a:rPr lang="ru-RU" dirty="0"/>
              <a:t>компания</a:t>
            </a:r>
          </a:p>
          <a:p>
            <a:r>
              <a:rPr lang="ru-RU" dirty="0"/>
              <a:t>Цели и задачи: Построение </a:t>
            </a:r>
            <a:r>
              <a:rPr lang="en-US" dirty="0"/>
              <a:t>SIEM </a:t>
            </a:r>
            <a:r>
              <a:rPr lang="ru-RU" dirty="0"/>
              <a:t>в </a:t>
            </a:r>
            <a:r>
              <a:rPr lang="en-US" dirty="0"/>
              <a:t>IT-</a:t>
            </a:r>
            <a:r>
              <a:rPr lang="ru-RU" dirty="0"/>
              <a:t>компании</a:t>
            </a:r>
            <a:r>
              <a:rPr lang="en-US" dirty="0"/>
              <a:t>, </a:t>
            </a:r>
            <a:r>
              <a:rPr lang="ru-RU" dirty="0"/>
              <a:t>замена </a:t>
            </a:r>
            <a:r>
              <a:rPr lang="en-US" dirty="0"/>
              <a:t>ArcSight</a:t>
            </a:r>
            <a:endParaRPr lang="ru-RU" dirty="0"/>
          </a:p>
          <a:p>
            <a:r>
              <a:rPr lang="ru-RU" dirty="0"/>
              <a:t>Объем данных: 150+ ГБ в сутки, кластеризация с фактором репликации 1</a:t>
            </a:r>
          </a:p>
          <a:p>
            <a:r>
              <a:rPr lang="ru-RU" dirty="0"/>
              <a:t>Количество корреляционных поисков: </a:t>
            </a:r>
            <a:r>
              <a:rPr lang="en-US" dirty="0"/>
              <a:t>&gt;40 </a:t>
            </a:r>
            <a:r>
              <a:rPr lang="ru-RU" dirty="0"/>
              <a:t>корреляционных запросов. Запланировано расширение до 300.</a:t>
            </a:r>
          </a:p>
          <a:p>
            <a:r>
              <a:rPr lang="ru-RU" dirty="0"/>
              <a:t>Одновременная работа до 30 аналитиков</a:t>
            </a:r>
          </a:p>
          <a:p>
            <a:r>
              <a:rPr lang="ru-RU" dirty="0"/>
              <a:t>Интеграция  с внешними системами: </a:t>
            </a:r>
            <a:r>
              <a:rPr lang="en-US" dirty="0"/>
              <a:t>SOAR (The Hive), </a:t>
            </a:r>
            <a:r>
              <a:rPr lang="ru-RU" dirty="0"/>
              <a:t>Платформа для управления угрозами (</a:t>
            </a:r>
            <a:r>
              <a:rPr lang="en-US" dirty="0" err="1"/>
              <a:t>Kaspesky</a:t>
            </a:r>
            <a:r>
              <a:rPr lang="en-US" dirty="0"/>
              <a:t> Cyber Trace)</a:t>
            </a:r>
          </a:p>
          <a:p>
            <a:r>
              <a:rPr lang="ru-RU" dirty="0"/>
              <a:t>Источники данных:</a:t>
            </a:r>
            <a:r>
              <a:rPr lang="en-US" dirty="0"/>
              <a:t> 10+ (</a:t>
            </a:r>
            <a:r>
              <a:rPr lang="ru-RU" dirty="0"/>
              <a:t>Основные: </a:t>
            </a:r>
            <a:r>
              <a:rPr lang="en-US" dirty="0"/>
              <a:t>Windows, AD, KATA, Palo Alto, DNS, DHCP, Cisco, F5, PT NAD)</a:t>
            </a:r>
          </a:p>
          <a:p>
            <a:r>
              <a:rPr lang="ru-RU" dirty="0"/>
              <a:t>Другое: </a:t>
            </a:r>
          </a:p>
          <a:p>
            <a:pPr lvl="1"/>
            <a:r>
              <a:rPr lang="ru-RU" dirty="0"/>
              <a:t>интеграция существующей модели данных Заказчика</a:t>
            </a:r>
          </a:p>
          <a:p>
            <a:pPr lvl="1"/>
            <a:r>
              <a:rPr lang="ru-RU" dirty="0"/>
              <a:t>интеграция процесса разработки правил (тегирование, дополнительные поля)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562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№1 (</a:t>
            </a:r>
            <a:r>
              <a:rPr lang="ru-RU" dirty="0" err="1"/>
              <a:t>Иннотех</a:t>
            </a:r>
            <a:r>
              <a:rPr lang="ru-RU" dirty="0"/>
              <a:t>)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1119116" y="3116127"/>
            <a:ext cx="1594587" cy="1586440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 </a:t>
            </a: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Кейс</a:t>
            </a:r>
            <a:b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</a:b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ИБ в </a:t>
            </a:r>
            <a:r>
              <a:rPr lang="en-US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IT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352801" y="1574063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Основное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55250" y="2843701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Источники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55250" y="4176388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Взаимодействие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52801" y="5478524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Другое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51" name="Elbow Connector 50"/>
          <p:cNvCxnSpPr>
            <a:cxnSpLocks/>
            <a:stCxn id="23" idx="2"/>
            <a:endCxn id="24" idx="1"/>
          </p:cNvCxnSpPr>
          <p:nvPr/>
        </p:nvCxnSpPr>
        <p:spPr>
          <a:xfrm flipV="1">
            <a:off x="2713704" y="1831955"/>
            <a:ext cx="639096" cy="2077392"/>
          </a:xfrm>
          <a:prstGeom prst="bentConnector3">
            <a:avLst>
              <a:gd name="adj1" fmla="val 50000"/>
            </a:avLst>
          </a:prstGeom>
          <a:ln w="3175" cmpd="sng"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cxnSpLocks/>
            <a:stCxn id="23" idx="2"/>
            <a:endCxn id="25" idx="1"/>
          </p:cNvCxnSpPr>
          <p:nvPr/>
        </p:nvCxnSpPr>
        <p:spPr>
          <a:xfrm flipV="1">
            <a:off x="2713705" y="3101594"/>
            <a:ext cx="641545" cy="807753"/>
          </a:xfrm>
          <a:prstGeom prst="bentConnector3">
            <a:avLst/>
          </a:prstGeom>
          <a:ln w="3175" cmpd="sng">
            <a:solidFill>
              <a:schemeClr val="accent3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cxnSpLocks/>
            <a:stCxn id="23" idx="2"/>
            <a:endCxn id="26" idx="1"/>
          </p:cNvCxnSpPr>
          <p:nvPr/>
        </p:nvCxnSpPr>
        <p:spPr>
          <a:xfrm>
            <a:off x="2713705" y="3909347"/>
            <a:ext cx="641545" cy="524933"/>
          </a:xfrm>
          <a:prstGeom prst="bentConnector3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cxnSpLocks/>
            <a:stCxn id="23" idx="2"/>
            <a:endCxn id="27" idx="1"/>
          </p:cNvCxnSpPr>
          <p:nvPr/>
        </p:nvCxnSpPr>
        <p:spPr>
          <a:xfrm>
            <a:off x="2713704" y="3909347"/>
            <a:ext cx="639096" cy="1827069"/>
          </a:xfrm>
          <a:prstGeom prst="bentConnector3">
            <a:avLst/>
          </a:prstGeom>
          <a:ln w="3175" cmpd="sng">
            <a:solidFill>
              <a:schemeClr val="bg2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5691885" y="5044136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Интеграция существующей модели данных Заказчика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677690" y="5443675"/>
            <a:ext cx="6429054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Интеграция процесса разработки правил (тегирование, тестирование)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5677690" y="5843213"/>
            <a:ext cx="5998930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Разработка </a:t>
            </a:r>
            <a:r>
              <a:rPr lang="en-US" sz="1467" spc="-27" dirty="0">
                <a:latin typeface="Trebuchet MS" panose="020B0703020202090204" pitchFamily="34" charset="0"/>
              </a:rPr>
              <a:t>Custom Action </a:t>
            </a:r>
            <a:r>
              <a:rPr lang="ru-RU" sz="1467" spc="-27" dirty="0">
                <a:latin typeface="Trebuchet MS" panose="020B0703020202090204" pitchFamily="34" charset="0"/>
              </a:rPr>
              <a:t>для записи в стороннюю </a:t>
            </a:r>
            <a:r>
              <a:rPr lang="en-US" sz="1467" spc="-27" dirty="0">
                <a:latin typeface="Trebuchet MS" panose="020B0703020202090204" pitchFamily="34" charset="0"/>
              </a:rPr>
              <a:t>SOAR </a:t>
            </a:r>
            <a:r>
              <a:rPr lang="ru-RU" sz="1467" spc="-27" dirty="0">
                <a:latin typeface="Trebuchet MS" panose="020B0703020202090204" pitchFamily="34" charset="0"/>
              </a:rPr>
              <a:t>систему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cxnSp>
        <p:nvCxnSpPr>
          <p:cNvPr id="161" name="Straight Connector 160"/>
          <p:cNvCxnSpPr/>
          <p:nvPr/>
        </p:nvCxnSpPr>
        <p:spPr>
          <a:xfrm flipH="1">
            <a:off x="5405191" y="5733091"/>
            <a:ext cx="281485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Left Bracket 161"/>
          <p:cNvSpPr/>
          <p:nvPr/>
        </p:nvSpPr>
        <p:spPr>
          <a:xfrm>
            <a:off x="5601419" y="5331777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63" name="Straight Connector 162"/>
          <p:cNvCxnSpPr/>
          <p:nvPr/>
        </p:nvCxnSpPr>
        <p:spPr>
          <a:xfrm>
            <a:off x="5677690" y="5733091"/>
            <a:ext cx="4655101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5677690" y="5331777"/>
            <a:ext cx="4401101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5677690" y="6134404"/>
            <a:ext cx="4655101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>
            <a:off x="5689601" y="3737801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Одновременная работа до 30 аналитиков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5689601" y="4137340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Интеграция  с внешними системами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5710719" y="4536878"/>
            <a:ext cx="70671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spc="-27" dirty="0">
                <a:latin typeface="Trebuchet MS" panose="020B0703020202090204" pitchFamily="34" charset="0"/>
              </a:rPr>
              <a:t>SOAR (The Hive), </a:t>
            </a:r>
            <a:r>
              <a:rPr lang="ru-RU" sz="1467" spc="-27" dirty="0">
                <a:latin typeface="Trebuchet MS" panose="020B0703020202090204" pitchFamily="34" charset="0"/>
              </a:rPr>
              <a:t>Управления угрозами (</a:t>
            </a:r>
            <a:r>
              <a:rPr lang="en-US" sz="1467" spc="-27" dirty="0" err="1">
                <a:latin typeface="Trebuchet MS" panose="020B0703020202090204" pitchFamily="34" charset="0"/>
              </a:rPr>
              <a:t>Kaspesky</a:t>
            </a:r>
            <a:r>
              <a:rPr lang="en-US" sz="1467" spc="-27" dirty="0">
                <a:latin typeface="Trebuchet MS" panose="020B0703020202090204" pitchFamily="34" charset="0"/>
              </a:rPr>
              <a:t> Cyber Trace)</a:t>
            </a:r>
          </a:p>
        </p:txBody>
      </p:sp>
      <p:cxnSp>
        <p:nvCxnSpPr>
          <p:cNvPr id="169" name="Straight Connector 168"/>
          <p:cNvCxnSpPr/>
          <p:nvPr/>
        </p:nvCxnSpPr>
        <p:spPr>
          <a:xfrm flipH="1">
            <a:off x="5417102" y="4426756"/>
            <a:ext cx="281485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Left Bracket 169"/>
          <p:cNvSpPr/>
          <p:nvPr/>
        </p:nvSpPr>
        <p:spPr>
          <a:xfrm>
            <a:off x="5613329" y="4025443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71" name="Straight Connector 170"/>
          <p:cNvCxnSpPr/>
          <p:nvPr/>
        </p:nvCxnSpPr>
        <p:spPr>
          <a:xfrm>
            <a:off x="5689600" y="4426756"/>
            <a:ext cx="4655101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5689600" y="4025443"/>
            <a:ext cx="4401101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5689600" y="4828069"/>
            <a:ext cx="4655101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5686675" y="2404112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Windows, AD, KATA</a:t>
            </a:r>
            <a:endParaRPr lang="en-US" sz="1470" spc="-27" dirty="0">
              <a:latin typeface="Trebuchet MS" panose="020B070302020209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686675" y="2803651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Palo Alto, DNS, DHCP, Cisco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5686675" y="3203189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F5, PT NAD</a:t>
            </a:r>
          </a:p>
        </p:txBody>
      </p:sp>
      <p:cxnSp>
        <p:nvCxnSpPr>
          <p:cNvPr id="177" name="Straight Connector 176"/>
          <p:cNvCxnSpPr/>
          <p:nvPr/>
        </p:nvCxnSpPr>
        <p:spPr>
          <a:xfrm flipH="1">
            <a:off x="5414176" y="3093067"/>
            <a:ext cx="28148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eft Bracket 177"/>
          <p:cNvSpPr/>
          <p:nvPr/>
        </p:nvSpPr>
        <p:spPr>
          <a:xfrm>
            <a:off x="5610404" y="2691753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79" name="Straight Connector 178"/>
          <p:cNvCxnSpPr/>
          <p:nvPr/>
        </p:nvCxnSpPr>
        <p:spPr>
          <a:xfrm>
            <a:off x="5686675" y="3093067"/>
            <a:ext cx="4655101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5686675" y="2691753"/>
            <a:ext cx="4401101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5686675" y="3494380"/>
            <a:ext cx="4655101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/>
          <p:cNvSpPr/>
          <p:nvPr/>
        </p:nvSpPr>
        <p:spPr>
          <a:xfrm>
            <a:off x="5686675" y="1130676"/>
            <a:ext cx="6097957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Цели и задачи: Построение </a:t>
            </a:r>
            <a:r>
              <a:rPr lang="en-US" sz="1467" spc="-27" dirty="0">
                <a:latin typeface="Trebuchet MS" panose="020B0703020202090204" pitchFamily="34" charset="0"/>
              </a:rPr>
              <a:t>SIEM </a:t>
            </a:r>
            <a:r>
              <a:rPr lang="ru-RU" sz="1467" spc="-27" dirty="0">
                <a:latin typeface="Trebuchet MS" panose="020B0703020202090204" pitchFamily="34" charset="0"/>
              </a:rPr>
              <a:t>в </a:t>
            </a:r>
            <a:r>
              <a:rPr lang="en-US" sz="1467" spc="-27" dirty="0">
                <a:latin typeface="Trebuchet MS" panose="020B0703020202090204" pitchFamily="34" charset="0"/>
              </a:rPr>
              <a:t>IT-</a:t>
            </a:r>
            <a:r>
              <a:rPr lang="ru-RU" sz="1467" spc="-27" dirty="0">
                <a:latin typeface="Trebuchet MS" panose="020B0703020202090204" pitchFamily="34" charset="0"/>
              </a:rPr>
              <a:t>компании, замена </a:t>
            </a:r>
            <a:r>
              <a:rPr lang="en-US" sz="1467" spc="-27" dirty="0">
                <a:latin typeface="Trebuchet MS" panose="020B0703020202090204" pitchFamily="34" charset="0"/>
              </a:rPr>
              <a:t>ArcSight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686675" y="1530215"/>
            <a:ext cx="642006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Объем данных: 150+ ГБ в сутки, кластеризация с фактором репликации 1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5686675" y="1929753"/>
            <a:ext cx="6156717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&gt;40 корреляционных запросов. Запланировано расширение до 300.</a:t>
            </a:r>
          </a:p>
        </p:txBody>
      </p:sp>
      <p:cxnSp>
        <p:nvCxnSpPr>
          <p:cNvPr id="185" name="Straight Connector 184"/>
          <p:cNvCxnSpPr/>
          <p:nvPr/>
        </p:nvCxnSpPr>
        <p:spPr>
          <a:xfrm flipH="1">
            <a:off x="5414176" y="1819631"/>
            <a:ext cx="281485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Left Bracket 185"/>
          <p:cNvSpPr/>
          <p:nvPr/>
        </p:nvSpPr>
        <p:spPr>
          <a:xfrm>
            <a:off x="5610404" y="1418317"/>
            <a:ext cx="85256" cy="802627"/>
          </a:xfrm>
          <a:prstGeom prst="leftBracket">
            <a:avLst>
              <a:gd name="adj" fmla="val 65305"/>
            </a:avLst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>
          <a:xfrm>
            <a:off x="5686675" y="1819631"/>
            <a:ext cx="465510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5686675" y="1418317"/>
            <a:ext cx="440110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5686675" y="2220944"/>
            <a:ext cx="465510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269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№2 (</a:t>
            </a:r>
            <a:r>
              <a:rPr lang="en-US" dirty="0"/>
              <a:t>AIM</a:t>
            </a:r>
            <a:r>
              <a:rPr lang="ru-RU" dirty="0"/>
              <a:t> - </a:t>
            </a:r>
            <a:r>
              <a:rPr lang="en-US" dirty="0"/>
              <a:t>SGSOC</a:t>
            </a:r>
            <a:r>
              <a:rPr lang="ru-RU" dirty="0"/>
              <a:t>)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284101" y="2596140"/>
            <a:ext cx="2411182" cy="1898916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 </a:t>
            </a: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Построение ситуационного центра</a:t>
            </a:r>
            <a:r>
              <a:rPr lang="en-US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 </a:t>
            </a: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в промышленной компании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334380" y="1414679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Цели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23692" y="2847072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Задачи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51" name="Elbow Connector 50"/>
          <p:cNvCxnSpPr>
            <a:cxnSpLocks/>
          </p:cNvCxnSpPr>
          <p:nvPr/>
        </p:nvCxnSpPr>
        <p:spPr>
          <a:xfrm flipV="1">
            <a:off x="2679252" y="1672571"/>
            <a:ext cx="639095" cy="1873027"/>
          </a:xfrm>
          <a:prstGeom prst="bentConnector3">
            <a:avLst>
              <a:gd name="adj1" fmla="val 50000"/>
            </a:avLst>
          </a:prstGeom>
          <a:ln w="3175" cmpd="sng"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cxnSpLocks/>
            <a:stCxn id="23" idx="2"/>
            <a:endCxn id="25" idx="1"/>
          </p:cNvCxnSpPr>
          <p:nvPr/>
        </p:nvCxnSpPr>
        <p:spPr>
          <a:xfrm flipV="1">
            <a:off x="2695285" y="3104964"/>
            <a:ext cx="628407" cy="440634"/>
          </a:xfrm>
          <a:prstGeom prst="bentConnector3">
            <a:avLst>
              <a:gd name="adj1" fmla="val 48458"/>
            </a:avLst>
          </a:prstGeom>
          <a:ln w="3175" cmpd="sng">
            <a:solidFill>
              <a:schemeClr val="accent3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5619310" y="1880828"/>
            <a:ext cx="6202803" cy="51039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70" dirty="0">
                <a:latin typeface="Trebuchet MS" panose="020B0703020202090204" pitchFamily="34" charset="0"/>
              </a:rPr>
              <a:t>Экспресс-аудит текущего уровня обеспечения ИБ</a:t>
            </a:r>
          </a:p>
          <a:p>
            <a:pPr>
              <a:lnSpc>
                <a:spcPct val="89000"/>
              </a:lnSpc>
            </a:pPr>
            <a:endParaRPr lang="en-US" sz="1470" spc="-27" dirty="0">
              <a:latin typeface="Trebuchet MS" panose="020B070302020209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619310" y="2280367"/>
            <a:ext cx="5120639" cy="30905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70" dirty="0">
                <a:latin typeface="Trebuchet MS" panose="020B0703020202090204" pitchFamily="34" charset="0"/>
              </a:rPr>
              <a:t>Инструментальное тестирование на проникновение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5619310" y="2644370"/>
            <a:ext cx="6458324" cy="51039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70" dirty="0">
                <a:latin typeface="Trebuchet MS" panose="020B0703020202090204" pitchFamily="34" charset="0"/>
              </a:rPr>
              <a:t>Формирование перечня первоочередных контрмер, направленных на оперативное повышение уровня защищенности</a:t>
            </a:r>
            <a:endParaRPr lang="en-US" sz="1470" dirty="0">
              <a:latin typeface="Trebuchet MS" panose="020B0703020202090204" pitchFamily="34" charset="0"/>
            </a:endParaRPr>
          </a:p>
        </p:txBody>
      </p:sp>
      <p:cxnSp>
        <p:nvCxnSpPr>
          <p:cNvPr id="177" name="Straight Connector 176"/>
          <p:cNvCxnSpPr>
            <a:cxnSpLocks/>
            <a:endCxn id="25" idx="3"/>
          </p:cNvCxnSpPr>
          <p:nvPr/>
        </p:nvCxnSpPr>
        <p:spPr>
          <a:xfrm flipH="1">
            <a:off x="5379008" y="3104964"/>
            <a:ext cx="164031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eft Bracket 177"/>
          <p:cNvSpPr/>
          <p:nvPr/>
        </p:nvSpPr>
        <p:spPr>
          <a:xfrm>
            <a:off x="5553726" y="2168468"/>
            <a:ext cx="65583" cy="1944599"/>
          </a:xfrm>
          <a:prstGeom prst="leftBracket">
            <a:avLst>
              <a:gd name="adj" fmla="val 65305"/>
            </a:avLst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79" name="Straight Connector 178"/>
          <p:cNvCxnSpPr>
            <a:cxnSpLocks/>
          </p:cNvCxnSpPr>
          <p:nvPr/>
        </p:nvCxnSpPr>
        <p:spPr>
          <a:xfrm flipV="1">
            <a:off x="5543039" y="2545262"/>
            <a:ext cx="4731372" cy="19642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cxnSpLocks/>
          </p:cNvCxnSpPr>
          <p:nvPr/>
        </p:nvCxnSpPr>
        <p:spPr>
          <a:xfrm>
            <a:off x="5619310" y="2168469"/>
            <a:ext cx="4646116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cxnSpLocks/>
          </p:cNvCxnSpPr>
          <p:nvPr/>
        </p:nvCxnSpPr>
        <p:spPr>
          <a:xfrm>
            <a:off x="5619309" y="4113067"/>
            <a:ext cx="5749154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ctangle 182"/>
          <p:cNvSpPr/>
          <p:nvPr/>
        </p:nvSpPr>
        <p:spPr>
          <a:xfrm>
            <a:off x="5586518" y="872716"/>
            <a:ext cx="5872949" cy="785023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r>
              <a:rPr lang="ru-RU" sz="1467" spc="-27" dirty="0">
                <a:latin typeface="Trebuchet MS" panose="020B0703020202090204" pitchFamily="34" charset="0"/>
              </a:rPr>
              <a:t>Ситуационный центр создан с целью оперативного реагирования на </a:t>
            </a:r>
            <a:r>
              <a:rPr lang="ru-RU" sz="1467" spc="-27" dirty="0" err="1">
                <a:latin typeface="Trebuchet MS" panose="020B0703020202090204" pitchFamily="34" charset="0"/>
              </a:rPr>
              <a:t>киберугрозы</a:t>
            </a:r>
            <a:r>
              <a:rPr lang="ru-RU" sz="1467" spc="-27" dirty="0">
                <a:latin typeface="Trebuchet MS" panose="020B0703020202090204" pitchFamily="34" charset="0"/>
              </a:rPr>
              <a:t>, выявление кибер-атак, и оперативного мониторинга ИТ/ИБ инфраструктуры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cxnSp>
        <p:nvCxnSpPr>
          <p:cNvPr id="185" name="Straight Connector 184"/>
          <p:cNvCxnSpPr>
            <a:cxnSpLocks/>
            <a:stCxn id="24" idx="3"/>
          </p:cNvCxnSpPr>
          <p:nvPr/>
        </p:nvCxnSpPr>
        <p:spPr>
          <a:xfrm>
            <a:off x="5389696" y="1672571"/>
            <a:ext cx="5399197" cy="44104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2DF68A-3888-D2DF-E5B2-0C7096953A81}"/>
              </a:ext>
            </a:extLst>
          </p:cNvPr>
          <p:cNvCxnSpPr>
            <a:cxnSpLocks/>
          </p:cNvCxnSpPr>
          <p:nvPr/>
        </p:nvCxnSpPr>
        <p:spPr>
          <a:xfrm>
            <a:off x="5543039" y="3104964"/>
            <a:ext cx="6311907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2F79097-FD6A-9BFC-8893-0E11B326771E}"/>
              </a:ext>
            </a:extLst>
          </p:cNvPr>
          <p:cNvSpPr/>
          <p:nvPr/>
        </p:nvSpPr>
        <p:spPr>
          <a:xfrm>
            <a:off x="5629998" y="3263957"/>
            <a:ext cx="6458324" cy="30905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70" dirty="0">
                <a:latin typeface="Trebuchet MS" panose="020B0703020202090204" pitchFamily="34" charset="0"/>
              </a:rPr>
              <a:t>Увеличение покрытия объектов мониторинга</a:t>
            </a:r>
            <a:endParaRPr lang="en-US" sz="1470" dirty="0">
              <a:latin typeface="Trebuchet MS" panose="020B070302020209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AE89FF-667A-77CE-E8F5-1E37A3B8E3AA}"/>
              </a:ext>
            </a:extLst>
          </p:cNvPr>
          <p:cNvCxnSpPr>
            <a:cxnSpLocks/>
          </p:cNvCxnSpPr>
          <p:nvPr/>
        </p:nvCxnSpPr>
        <p:spPr>
          <a:xfrm>
            <a:off x="5543039" y="3559856"/>
            <a:ext cx="4268268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F08DD57-A86F-EDA6-154D-892595593EDF}"/>
              </a:ext>
            </a:extLst>
          </p:cNvPr>
          <p:cNvSpPr/>
          <p:nvPr/>
        </p:nvSpPr>
        <p:spPr>
          <a:xfrm>
            <a:off x="5619310" y="3604088"/>
            <a:ext cx="6458324" cy="51039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70" dirty="0">
                <a:latin typeface="Trebuchet MS" panose="020B0703020202090204" pitchFamily="34" charset="0"/>
              </a:rPr>
              <a:t>Создание службы мониторинга и оперативного реагирования на инциденты информационной безопасности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652E470-5D03-5CC4-1D3A-B56917329E6E}"/>
              </a:ext>
            </a:extLst>
          </p:cNvPr>
          <p:cNvSpPr/>
          <p:nvPr/>
        </p:nvSpPr>
        <p:spPr>
          <a:xfrm>
            <a:off x="3350758" y="4724606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Источники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88A4236-E9AD-FFDE-6421-973FF4340991}"/>
              </a:ext>
            </a:extLst>
          </p:cNvPr>
          <p:cNvSpPr/>
          <p:nvPr/>
        </p:nvSpPr>
        <p:spPr>
          <a:xfrm>
            <a:off x="5655714" y="5093426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Сбор данных с 10+ </a:t>
            </a:r>
            <a:r>
              <a:rPr lang="ru-RU" sz="1467" spc="-27" dirty="0" err="1">
                <a:latin typeface="Trebuchet MS" panose="020B0703020202090204" pitchFamily="34" charset="0"/>
              </a:rPr>
              <a:t>геораспределенных</a:t>
            </a:r>
            <a:r>
              <a:rPr lang="ru-RU" sz="1467" spc="-27" dirty="0">
                <a:latin typeface="Trebuchet MS" panose="020B0703020202090204" pitchFamily="34" charset="0"/>
              </a:rPr>
              <a:t> площадок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C0F63D4-1BE7-9D20-0439-63CF0392EDE8}"/>
              </a:ext>
            </a:extLst>
          </p:cNvPr>
          <p:cNvSpPr/>
          <p:nvPr/>
        </p:nvSpPr>
        <p:spPr>
          <a:xfrm>
            <a:off x="5673464" y="4725144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spc="-27" dirty="0">
                <a:latin typeface="Trebuchet MS" panose="020B0703020202090204" pitchFamily="34" charset="0"/>
              </a:rPr>
              <a:t>1.5 TB </a:t>
            </a:r>
            <a:r>
              <a:rPr lang="ru-RU" sz="1467" spc="-27" dirty="0">
                <a:latin typeface="Trebuchet MS" panose="020B0703020202090204" pitchFamily="34" charset="0"/>
              </a:rPr>
              <a:t>данных в сутки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B555B13-3755-DB63-6215-115BFB69A944}"/>
              </a:ext>
            </a:extLst>
          </p:cNvPr>
          <p:cNvCxnSpPr/>
          <p:nvPr/>
        </p:nvCxnSpPr>
        <p:spPr>
          <a:xfrm flipH="1">
            <a:off x="5400965" y="4979378"/>
            <a:ext cx="281485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9BDC3757-222F-B71D-E365-B7012F5079DD}"/>
              </a:ext>
            </a:extLst>
          </p:cNvPr>
          <p:cNvSpPr/>
          <p:nvPr/>
        </p:nvSpPr>
        <p:spPr>
          <a:xfrm>
            <a:off x="5597192" y="4578065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BDFCDA-5FA8-0F4F-B611-11EF279570FE}"/>
              </a:ext>
            </a:extLst>
          </p:cNvPr>
          <p:cNvCxnSpPr>
            <a:cxnSpLocks/>
          </p:cNvCxnSpPr>
          <p:nvPr/>
        </p:nvCxnSpPr>
        <p:spPr>
          <a:xfrm>
            <a:off x="5673463" y="4979378"/>
            <a:ext cx="2003710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04F41A4-18DB-2C94-A92C-684F204E1085}"/>
              </a:ext>
            </a:extLst>
          </p:cNvPr>
          <p:cNvCxnSpPr>
            <a:cxnSpLocks/>
          </p:cNvCxnSpPr>
          <p:nvPr/>
        </p:nvCxnSpPr>
        <p:spPr>
          <a:xfrm>
            <a:off x="5673463" y="4578065"/>
            <a:ext cx="2402757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421AF3D-FF62-478E-CBE3-5EE74B2B1D9D}"/>
              </a:ext>
            </a:extLst>
          </p:cNvPr>
          <p:cNvCxnSpPr>
            <a:cxnSpLocks/>
            <a:stCxn id="46" idx="2"/>
          </p:cNvCxnSpPr>
          <p:nvPr/>
        </p:nvCxnSpPr>
        <p:spPr>
          <a:xfrm flipV="1">
            <a:off x="5682448" y="5380491"/>
            <a:ext cx="4276565" cy="201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38B580E7-720D-0377-10D8-C216D7D7D6D4}"/>
              </a:ext>
            </a:extLst>
          </p:cNvPr>
          <p:cNvSpPr/>
          <p:nvPr/>
        </p:nvSpPr>
        <p:spPr>
          <a:xfrm>
            <a:off x="5668255" y="4293096"/>
            <a:ext cx="3956138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30+ источников данных</a:t>
            </a:r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ED6F08B6-F617-2A0F-FC15-5F4D498CDFA8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>
            <a:off x="2999656" y="3545598"/>
            <a:ext cx="351102" cy="1436900"/>
          </a:xfrm>
          <a:prstGeom prst="bentConnector2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65D9483-BBBD-E0DF-26CB-FAB69532C1EF}"/>
              </a:ext>
            </a:extLst>
          </p:cNvPr>
          <p:cNvSpPr/>
          <p:nvPr/>
        </p:nvSpPr>
        <p:spPr>
          <a:xfrm>
            <a:off x="3363154" y="5995997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Другое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39B2E7E-2D9F-CC20-660F-20845BA57BD4}"/>
              </a:ext>
            </a:extLst>
          </p:cNvPr>
          <p:cNvSpPr/>
          <p:nvPr/>
        </p:nvSpPr>
        <p:spPr>
          <a:xfrm>
            <a:off x="5702238" y="5604602"/>
            <a:ext cx="5984735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Интеграция с </a:t>
            </a:r>
            <a:r>
              <a:rPr lang="en-US" sz="1467" spc="-27" dirty="0">
                <a:latin typeface="Trebuchet MS" panose="020B0703020202090204" pitchFamily="34" charset="0"/>
              </a:rPr>
              <a:t>Service Desk </a:t>
            </a:r>
            <a:r>
              <a:rPr lang="ru-RU" sz="1467" spc="-27" dirty="0">
                <a:latin typeface="Trebuchet MS" panose="020B0703020202090204" pitchFamily="34" charset="0"/>
              </a:rPr>
              <a:t>для автоматического заведения заявок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E688C40-0C22-B09C-5912-29C43872B201}"/>
              </a:ext>
            </a:extLst>
          </p:cNvPr>
          <p:cNvSpPr/>
          <p:nvPr/>
        </p:nvSpPr>
        <p:spPr>
          <a:xfrm>
            <a:off x="5688043" y="5928638"/>
            <a:ext cx="6429054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Формирование Базы Знаний </a:t>
            </a:r>
            <a:r>
              <a:rPr lang="en-US" sz="1467" spc="-27" dirty="0">
                <a:latin typeface="Trebuchet MS" panose="020B0703020202090204" pitchFamily="34" charset="0"/>
              </a:rPr>
              <a:t>SOC (</a:t>
            </a:r>
            <a:r>
              <a:rPr lang="ru-RU" sz="1467" spc="-27" dirty="0">
                <a:latin typeface="Trebuchet MS" panose="020B0703020202090204" pitchFamily="34" charset="0"/>
              </a:rPr>
              <a:t>правила, сценарии реагирования)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C8C6942-0F5B-CE89-D10D-6A9108B334E5}"/>
              </a:ext>
            </a:extLst>
          </p:cNvPr>
          <p:cNvSpPr/>
          <p:nvPr/>
        </p:nvSpPr>
        <p:spPr>
          <a:xfrm>
            <a:off x="5688043" y="6360686"/>
            <a:ext cx="5998930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Организация работы</a:t>
            </a:r>
            <a:r>
              <a:rPr lang="en-US" sz="1467" spc="-27" dirty="0">
                <a:latin typeface="Trebuchet MS" panose="020B0703020202090204" pitchFamily="34" charset="0"/>
              </a:rPr>
              <a:t> </a:t>
            </a:r>
            <a:r>
              <a:rPr lang="ru-RU" sz="1467" spc="-27" dirty="0">
                <a:latin typeface="Trebuchet MS" panose="020B0703020202090204" pitchFamily="34" charset="0"/>
              </a:rPr>
              <a:t>операторов первой линии </a:t>
            </a:r>
            <a:r>
              <a:rPr lang="en-US" sz="1467" spc="-27" dirty="0">
                <a:latin typeface="Trebuchet MS" panose="020B0703020202090204" pitchFamily="34" charset="0"/>
              </a:rPr>
              <a:t>24x7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82998152-45DB-0542-9CCD-C9CB4E4381AA}"/>
              </a:ext>
            </a:extLst>
          </p:cNvPr>
          <p:cNvCxnSpPr/>
          <p:nvPr/>
        </p:nvCxnSpPr>
        <p:spPr>
          <a:xfrm flipH="1">
            <a:off x="5415544" y="6250564"/>
            <a:ext cx="281485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Left Bracket 131">
            <a:extLst>
              <a:ext uri="{FF2B5EF4-FFF2-40B4-BE49-F238E27FC236}">
                <a16:creationId xmlns:a16="http://schemas.microsoft.com/office/drawing/2014/main" id="{05D40285-7B41-D938-863C-226B9BDD231F}"/>
              </a:ext>
            </a:extLst>
          </p:cNvPr>
          <p:cNvSpPr/>
          <p:nvPr/>
        </p:nvSpPr>
        <p:spPr>
          <a:xfrm>
            <a:off x="5611772" y="5849250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E92246F8-A134-D48C-D5BA-BAA70B68021C}"/>
              </a:ext>
            </a:extLst>
          </p:cNvPr>
          <p:cNvCxnSpPr>
            <a:cxnSpLocks/>
          </p:cNvCxnSpPr>
          <p:nvPr/>
        </p:nvCxnSpPr>
        <p:spPr>
          <a:xfrm>
            <a:off x="5688043" y="6250564"/>
            <a:ext cx="5844561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669AC4A-1F73-C997-1F52-36284E26E8A2}"/>
              </a:ext>
            </a:extLst>
          </p:cNvPr>
          <p:cNvCxnSpPr>
            <a:cxnSpLocks/>
          </p:cNvCxnSpPr>
          <p:nvPr/>
        </p:nvCxnSpPr>
        <p:spPr>
          <a:xfrm>
            <a:off x="5688043" y="5849250"/>
            <a:ext cx="5680420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A3928A7-5D6C-1744-3C03-D835BBA9BDAE}"/>
              </a:ext>
            </a:extLst>
          </p:cNvPr>
          <p:cNvCxnSpPr/>
          <p:nvPr/>
        </p:nvCxnSpPr>
        <p:spPr>
          <a:xfrm>
            <a:off x="5688043" y="6651877"/>
            <a:ext cx="4655101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Elbow Connector 135">
            <a:extLst>
              <a:ext uri="{FF2B5EF4-FFF2-40B4-BE49-F238E27FC236}">
                <a16:creationId xmlns:a16="http://schemas.microsoft.com/office/drawing/2014/main" id="{53CEDAFE-8BD0-662A-551D-D302BE42F10A}"/>
              </a:ext>
            </a:extLst>
          </p:cNvPr>
          <p:cNvCxnSpPr>
            <a:cxnSpLocks/>
            <a:endCxn id="63" idx="1"/>
          </p:cNvCxnSpPr>
          <p:nvPr/>
        </p:nvCxnSpPr>
        <p:spPr>
          <a:xfrm rot="16200000" flipH="1">
            <a:off x="2540164" y="5430899"/>
            <a:ext cx="1275900" cy="370080"/>
          </a:xfrm>
          <a:prstGeom prst="bentConnector2">
            <a:avLst/>
          </a:prstGeom>
          <a:ln w="3175" cmpd="sng">
            <a:solidFill>
              <a:schemeClr val="bg2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3301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№2 (</a:t>
            </a:r>
            <a:r>
              <a:rPr lang="en-US" dirty="0"/>
              <a:t>AIM</a:t>
            </a:r>
            <a:r>
              <a:rPr lang="ru-RU" dirty="0"/>
              <a:t> - </a:t>
            </a:r>
            <a:r>
              <a:rPr lang="en-US" dirty="0"/>
              <a:t>SGSOC</a:t>
            </a:r>
            <a:r>
              <a:rPr lang="ru-RU" dirty="0"/>
              <a:t>)</a:t>
            </a:r>
            <a:endParaRPr lang="en-US" dirty="0"/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0E3D2C2-CF78-FDFB-3712-213029B4D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093196"/>
              </p:ext>
            </p:extLst>
          </p:nvPr>
        </p:nvGraphicFramePr>
        <p:xfrm>
          <a:off x="389365" y="1046734"/>
          <a:ext cx="11413269" cy="5550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3893549039"/>
                    </a:ext>
                  </a:extLst>
                </a:gridCol>
                <a:gridCol w="3720414">
                  <a:extLst>
                    <a:ext uri="{9D8B030D-6E8A-4147-A177-3AD203B41FA5}">
                      <a16:colId xmlns:a16="http://schemas.microsoft.com/office/drawing/2014/main" val="1044044399"/>
                    </a:ext>
                  </a:extLst>
                </a:gridCol>
                <a:gridCol w="3804423">
                  <a:extLst>
                    <a:ext uri="{9D8B030D-6E8A-4147-A177-3AD203B41FA5}">
                      <a16:colId xmlns:a16="http://schemas.microsoft.com/office/drawing/2014/main" val="2816609453"/>
                    </a:ext>
                  </a:extLst>
                </a:gridCol>
              </a:tblGrid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rebuchet MS" panose="020B0703020202090204" pitchFamily="34" charset="0"/>
                        </a:rPr>
                        <a:t>Критерий</a:t>
                      </a:r>
                      <a:endParaRPr lang="en-RU" sz="2000" dirty="0">
                        <a:latin typeface="Trebuchet MS" panose="020B070302020209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rebuchet MS" panose="020B0703020202090204" pitchFamily="34" charset="0"/>
                        </a:rPr>
                        <a:t>ДО</a:t>
                      </a:r>
                      <a:endParaRPr lang="en-RU" sz="2000" dirty="0">
                        <a:latin typeface="Trebuchet MS" panose="020B070302020209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rebuchet MS" panose="020B0703020202090204" pitchFamily="34" charset="0"/>
                        </a:rPr>
                        <a:t>ПОСЛЕ</a:t>
                      </a:r>
                      <a:endParaRPr lang="en-RU" sz="200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689219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ru-RU" sz="1400" b="1">
                          <a:latin typeface="Trebuchet MS" panose="020B0703020202090204" pitchFamily="34" charset="0"/>
                        </a:rPr>
                        <a:t>Количество корреляционных правил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30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400" dirty="0">
                          <a:latin typeface="Trebuchet MS" panose="020B0703020202090204" pitchFamily="34" charset="0"/>
                        </a:rPr>
                        <a:t>100+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058199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ru-RU" sz="1400" b="1">
                          <a:latin typeface="Trebuchet MS" panose="020B0703020202090204" pitchFamily="34" charset="0"/>
                        </a:rPr>
                        <a:t>Уведомления об обнаруженных инцидентах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Общий почтовый ящик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System Font Regular"/>
                        <a:buChar char="-"/>
                      </a:pPr>
                      <a:r>
                        <a:rPr lang="ru-RU" sz="1400" dirty="0">
                          <a:latin typeface="Trebuchet MS" panose="020B0703020202090204" pitchFamily="34" charset="0"/>
                        </a:rPr>
                        <a:t>Единая </a:t>
                      </a:r>
                      <a:r>
                        <a:rPr lang="en-US" sz="1400" dirty="0">
                          <a:latin typeface="Trebuchet MS" panose="020B0703020202090204" pitchFamily="34" charset="0"/>
                        </a:rPr>
                        <a:t>web</a:t>
                      </a:r>
                      <a:r>
                        <a:rPr lang="ru-RU" sz="1400" dirty="0">
                          <a:latin typeface="Trebuchet MS" panose="020B0703020202090204" pitchFamily="34" charset="0"/>
                        </a:rPr>
                        <a:t>-консоль мониторинга </a:t>
                      </a:r>
                    </a:p>
                    <a:p>
                      <a:pPr marL="285750" indent="-285750" algn="l">
                        <a:buFont typeface="System Font Regular"/>
                        <a:buChar char="-"/>
                      </a:pPr>
                      <a:r>
                        <a:rPr lang="en-US" sz="1400" dirty="0">
                          <a:latin typeface="Trebuchet MS" panose="020B0703020202090204" pitchFamily="34" charset="0"/>
                        </a:rPr>
                        <a:t>e-mail</a:t>
                      </a:r>
                    </a:p>
                    <a:p>
                      <a:pPr marL="285750" indent="-285750" algn="l">
                        <a:buFont typeface="System Font Regular"/>
                        <a:buChar char="-"/>
                      </a:pPr>
                      <a:r>
                        <a:rPr lang="en-US" sz="1400" dirty="0">
                          <a:latin typeface="Trebuchet MS" panose="020B0703020202090204" pitchFamily="34" charset="0"/>
                        </a:rPr>
                        <a:t>messenger</a:t>
                      </a:r>
                    </a:p>
                    <a:p>
                      <a:pPr marL="285750" indent="-285750" algn="l">
                        <a:buFont typeface="System Font Regular"/>
                        <a:buChar char="-"/>
                      </a:pPr>
                      <a:r>
                        <a:rPr lang="ru-RU" sz="1400" dirty="0">
                          <a:latin typeface="Trebuchet MS" panose="020B0703020202090204" pitchFamily="34" charset="0"/>
                        </a:rPr>
                        <a:t>Интеграция с </a:t>
                      </a:r>
                      <a:r>
                        <a:rPr lang="en-US" sz="1400" dirty="0">
                          <a:latin typeface="Trebuchet MS" panose="020B0703020202090204" pitchFamily="34" charset="0"/>
                        </a:rPr>
                        <a:t>Service Desk</a:t>
                      </a:r>
                      <a:r>
                        <a:rPr lang="ru-RU" sz="1400" dirty="0">
                          <a:latin typeface="Trebuchet MS" panose="020B0703020202090204" pitchFamily="34" charset="0"/>
                        </a:rPr>
                        <a:t> 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186730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ru-RU" sz="1400" b="1">
                          <a:latin typeface="Trebuchet MS" panose="020B0703020202090204" pitchFamily="34" charset="0"/>
                        </a:rPr>
                        <a:t>Категоризация инцидентов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Отсутствует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1219170" rtl="0" eaLnBrk="1" latinLnBrk="0" hangingPunct="1">
                        <a:buFont typeface="System Font Regular"/>
                        <a:buChar char="-"/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Внедрена категоризация по уровням критичности</a:t>
                      </a:r>
                    </a:p>
                    <a:p>
                      <a:pPr marL="285750" indent="-285750" algn="l" defTabSz="1219170" rtl="0" eaLnBrk="1" latinLnBrk="0" hangingPunct="1">
                        <a:buFont typeface="System Font Regular"/>
                        <a:buChar char="-"/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Настроено обогащение инцидентов дополнительной информацией</a:t>
                      </a:r>
                      <a:endParaRPr lang="en-RU" sz="1400" kern="1200" dirty="0">
                        <a:solidFill>
                          <a:schemeClr val="dk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443109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latin typeface="Trebuchet MS" panose="020B0703020202090204" pitchFamily="34" charset="0"/>
                        </a:rPr>
                        <a:t>False Positive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rebuchet MS" panose="020B0703020202090204" pitchFamily="34" charset="0"/>
                        </a:rPr>
                        <a:t>Регулярные </a:t>
                      </a:r>
                      <a:r>
                        <a:rPr lang="en-US" sz="1400">
                          <a:latin typeface="Trebuchet MS" panose="020B0703020202090204" pitchFamily="34" charset="0"/>
                        </a:rPr>
                        <a:t>FP, </a:t>
                      </a:r>
                      <a:r>
                        <a:rPr lang="ru-RU" sz="1400">
                          <a:latin typeface="Trebuchet MS" panose="020B0703020202090204" pitchFamily="34" charset="0"/>
                        </a:rPr>
                        <a:t>отсутствие работы с исключениями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rebuchet MS" panose="020B0703020202090204" pitchFamily="34" charset="0"/>
                        </a:rPr>
                        <a:t>Число </a:t>
                      </a:r>
                      <a:r>
                        <a:rPr lang="en-US" sz="1400">
                          <a:latin typeface="Trebuchet MS" panose="020B0703020202090204" pitchFamily="34" charset="0"/>
                        </a:rPr>
                        <a:t>FP </a:t>
                      </a:r>
                      <a:r>
                        <a:rPr lang="ru-RU" sz="1400">
                          <a:latin typeface="Trebuchet MS" panose="020B0703020202090204" pitchFamily="34" charset="0"/>
                        </a:rPr>
                        <a:t>снижено в 5</a:t>
                      </a:r>
                      <a:r>
                        <a:rPr lang="en-US" sz="1400">
                          <a:latin typeface="Trebuchet MS" panose="020B0703020202090204" pitchFamily="34" charset="0"/>
                        </a:rPr>
                        <a:t>.5 </a:t>
                      </a:r>
                      <a:r>
                        <a:rPr lang="ru-RU" sz="1400">
                          <a:latin typeface="Trebuchet MS" panose="020B0703020202090204" pitchFamily="34" charset="0"/>
                        </a:rPr>
                        <a:t>раз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34697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rebuchet MS" panose="020B0703020202090204" pitchFamily="34" charset="0"/>
                        </a:rPr>
                        <a:t>Регламент реагирования на инциденты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Отсутствует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1219170" rtl="0" eaLnBrk="1" latinLnBrk="0" hangingPunct="1">
                        <a:buFont typeface="System Font Regular"/>
                        <a:buChar char="-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Сформирован регламент реагирования</a:t>
                      </a:r>
                    </a:p>
                    <a:p>
                      <a:pPr marL="285750" indent="-285750" algn="l" defTabSz="1219170" rtl="0" eaLnBrk="1" latinLnBrk="0" hangingPunct="1">
                        <a:buFont typeface="System Font Regular"/>
                        <a:buChar char="-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Формализована классификация инцидентов и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workflow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1219170" rtl="0" eaLnBrk="1" latinLnBrk="0" hangingPunct="1">
                        <a:buFont typeface="System Font Regular"/>
                        <a:buChar char="-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Организована работа операторов первой линии в режиме 24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RU" sz="1400" kern="1200" dirty="0">
                        <a:solidFill>
                          <a:schemeClr val="dk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311367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ru-RU" sz="1400" b="1">
                          <a:latin typeface="Trebuchet MS" panose="020B0703020202090204" pitchFamily="34" charset="0"/>
                        </a:rPr>
                        <a:t>Управление знаниями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rebuchet MS" panose="020B0703020202090204" pitchFamily="34" charset="0"/>
                        </a:rPr>
                        <a:t>Отсутствует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rebuchet MS" panose="020B0703020202090204" pitchFamily="34" charset="0"/>
                        </a:rPr>
                        <a:t>Сформирована база знаний </a:t>
                      </a:r>
                      <a:r>
                        <a:rPr lang="en-US" sz="1400">
                          <a:latin typeface="Trebuchet MS" panose="020B0703020202090204" pitchFamily="34" charset="0"/>
                        </a:rPr>
                        <a:t>SOC</a:t>
                      </a:r>
                      <a:r>
                        <a:rPr lang="ru-RU" sz="1400">
                          <a:latin typeface="Trebuchet MS" panose="020B0703020202090204" pitchFamily="34" charset="0"/>
                        </a:rPr>
                        <a:t> по инцидентам, корреляционным правилам, сценариям реагирования 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100874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en-GB" sz="1400" b="1">
                          <a:latin typeface="Trebuchet MS" panose="020B0703020202090204" pitchFamily="34" charset="0"/>
                        </a:rPr>
                        <a:t>Threat Intelligence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rebuchet MS" panose="020B0703020202090204" pitchFamily="34" charset="0"/>
                        </a:rPr>
                        <a:t>Отсутствует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Интеграция с 4+ поставщиками </a:t>
                      </a:r>
                      <a:r>
                        <a:rPr lang="en-US" sz="1400" dirty="0">
                          <a:latin typeface="Trebuchet MS" panose="020B0703020202090204" pitchFamily="34" charset="0"/>
                        </a:rPr>
                        <a:t>IoC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579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7063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№3 (Росбанк)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284101" y="2596140"/>
            <a:ext cx="2411182" cy="1898916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Оценка покрытия объектов средствами защиты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334380" y="1414679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Цели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23692" y="2847072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Задачи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51" name="Elbow Connector 50"/>
          <p:cNvCxnSpPr>
            <a:cxnSpLocks/>
          </p:cNvCxnSpPr>
          <p:nvPr/>
        </p:nvCxnSpPr>
        <p:spPr>
          <a:xfrm flipV="1">
            <a:off x="2679252" y="1672571"/>
            <a:ext cx="639095" cy="1873027"/>
          </a:xfrm>
          <a:prstGeom prst="bentConnector3">
            <a:avLst>
              <a:gd name="adj1" fmla="val 50000"/>
            </a:avLst>
          </a:prstGeom>
          <a:ln w="3175" cmpd="sng"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cxnSpLocks/>
            <a:stCxn id="23" idx="2"/>
            <a:endCxn id="25" idx="1"/>
          </p:cNvCxnSpPr>
          <p:nvPr/>
        </p:nvCxnSpPr>
        <p:spPr>
          <a:xfrm flipV="1">
            <a:off x="2695285" y="3104964"/>
            <a:ext cx="628407" cy="440634"/>
          </a:xfrm>
          <a:prstGeom prst="bentConnector3">
            <a:avLst>
              <a:gd name="adj1" fmla="val 48458"/>
            </a:avLst>
          </a:prstGeom>
          <a:ln w="3175" cmpd="sng">
            <a:solidFill>
              <a:schemeClr val="accent3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5619309" y="2069738"/>
            <a:ext cx="6202803" cy="711733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70" dirty="0">
                <a:latin typeface="Trebuchet MS" panose="020B0703020202090204" pitchFamily="34" charset="0"/>
              </a:rPr>
              <a:t>Сбор инвентаризационной информации об объектах защиты (сервера, АРМ</a:t>
            </a:r>
            <a:r>
              <a:rPr lang="en-US" sz="1470" dirty="0">
                <a:latin typeface="Trebuchet MS" panose="020B0703020202090204" pitchFamily="34" charset="0"/>
              </a:rPr>
              <a:t>, ATM, VDI,</a:t>
            </a:r>
            <a:r>
              <a:rPr lang="ru-RU" sz="1470" dirty="0">
                <a:latin typeface="Trebuchet MS" panose="020B0703020202090204" pitchFamily="34" charset="0"/>
              </a:rPr>
              <a:t> </a:t>
            </a:r>
            <a:r>
              <a:rPr lang="en-US" sz="1470" dirty="0" err="1">
                <a:latin typeface="Trebuchet MS" panose="020B0703020202090204" pitchFamily="34" charset="0"/>
              </a:rPr>
              <a:t>ThinClient</a:t>
            </a:r>
            <a:r>
              <a:rPr lang="en-US" sz="1470" dirty="0">
                <a:latin typeface="Trebuchet MS" panose="020B0703020202090204" pitchFamily="34" charset="0"/>
              </a:rPr>
              <a:t> </a:t>
            </a:r>
            <a:r>
              <a:rPr lang="ru-RU" sz="1470" dirty="0">
                <a:latin typeface="Trebuchet MS" panose="020B0703020202090204" pitchFamily="34" charset="0"/>
              </a:rPr>
              <a:t>и др.)</a:t>
            </a:r>
            <a:r>
              <a:rPr lang="en-US" sz="1470" dirty="0">
                <a:latin typeface="Trebuchet MS" panose="020B0703020202090204" pitchFamily="34" charset="0"/>
              </a:rPr>
              <a:t> </a:t>
            </a:r>
            <a:endParaRPr lang="ru-RU" sz="1470" dirty="0">
              <a:latin typeface="Trebuchet MS" panose="020B0703020202090204" pitchFamily="34" charset="0"/>
            </a:endParaRPr>
          </a:p>
          <a:p>
            <a:pPr>
              <a:lnSpc>
                <a:spcPct val="89000"/>
              </a:lnSpc>
            </a:pPr>
            <a:endParaRPr lang="en-US" sz="1470" spc="-27" dirty="0">
              <a:latin typeface="Trebuchet MS" panose="020B070302020209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5619309" y="2616932"/>
            <a:ext cx="6458324" cy="51039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70" dirty="0">
                <a:latin typeface="Trebuchet MS" panose="020B0703020202090204" pitchFamily="34" charset="0"/>
              </a:rPr>
              <a:t>Интеграция с СЗИ в части информации о подконтрольных объектах, метриках работоспособности и статусов</a:t>
            </a:r>
            <a:endParaRPr lang="en-US" sz="1470" dirty="0">
              <a:latin typeface="Trebuchet MS" panose="020B0703020202090204" pitchFamily="34" charset="0"/>
            </a:endParaRPr>
          </a:p>
        </p:txBody>
      </p:sp>
      <p:cxnSp>
        <p:nvCxnSpPr>
          <p:cNvPr id="177" name="Straight Connector 176"/>
          <p:cNvCxnSpPr>
            <a:cxnSpLocks/>
            <a:endCxn id="25" idx="3"/>
          </p:cNvCxnSpPr>
          <p:nvPr/>
        </p:nvCxnSpPr>
        <p:spPr>
          <a:xfrm flipH="1">
            <a:off x="5379008" y="3104964"/>
            <a:ext cx="164031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eft Bracket 177"/>
          <p:cNvSpPr/>
          <p:nvPr/>
        </p:nvSpPr>
        <p:spPr>
          <a:xfrm>
            <a:off x="5562924" y="2536214"/>
            <a:ext cx="143303" cy="992912"/>
          </a:xfrm>
          <a:prstGeom prst="leftBracket">
            <a:avLst>
              <a:gd name="adj" fmla="val 65305"/>
            </a:avLst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79" name="Straight Connector 178"/>
          <p:cNvCxnSpPr>
            <a:cxnSpLocks/>
            <a:stCxn id="178" idx="0"/>
          </p:cNvCxnSpPr>
          <p:nvPr/>
        </p:nvCxnSpPr>
        <p:spPr>
          <a:xfrm flipV="1">
            <a:off x="5706227" y="2506686"/>
            <a:ext cx="5322321" cy="29528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cxnSpLocks/>
          </p:cNvCxnSpPr>
          <p:nvPr/>
        </p:nvCxnSpPr>
        <p:spPr>
          <a:xfrm>
            <a:off x="5702809" y="3529559"/>
            <a:ext cx="3525539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ctangle 182"/>
          <p:cNvSpPr/>
          <p:nvPr/>
        </p:nvSpPr>
        <p:spPr>
          <a:xfrm>
            <a:off x="5557411" y="1159121"/>
            <a:ext cx="5872949" cy="55925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r>
              <a:rPr lang="ru-RU" sz="1467" spc="-27" dirty="0">
                <a:latin typeface="Trebuchet MS" panose="020B0703020202090204" pitchFamily="34" charset="0"/>
              </a:rPr>
              <a:t>Автоматизация оценки покрытия объектов инфраструктуры средствами защиты информации 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cxnSp>
        <p:nvCxnSpPr>
          <p:cNvPr id="185" name="Straight Connector 184"/>
          <p:cNvCxnSpPr>
            <a:cxnSpLocks/>
            <a:stCxn id="24" idx="3"/>
          </p:cNvCxnSpPr>
          <p:nvPr/>
        </p:nvCxnSpPr>
        <p:spPr>
          <a:xfrm>
            <a:off x="5389696" y="1672571"/>
            <a:ext cx="5399197" cy="44104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2DF68A-3888-D2DF-E5B2-0C7096953A81}"/>
              </a:ext>
            </a:extLst>
          </p:cNvPr>
          <p:cNvCxnSpPr>
            <a:cxnSpLocks/>
          </p:cNvCxnSpPr>
          <p:nvPr/>
        </p:nvCxnSpPr>
        <p:spPr>
          <a:xfrm>
            <a:off x="5543039" y="3104964"/>
            <a:ext cx="6144505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2F79097-FD6A-9BFC-8893-0E11B326771E}"/>
              </a:ext>
            </a:extLst>
          </p:cNvPr>
          <p:cNvSpPr/>
          <p:nvPr/>
        </p:nvSpPr>
        <p:spPr>
          <a:xfrm>
            <a:off x="5654400" y="3189231"/>
            <a:ext cx="6287861" cy="30905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70" dirty="0">
                <a:latin typeface="Trebuchet MS" panose="020B0703020202090204" pitchFamily="34" charset="0"/>
              </a:rPr>
              <a:t>Автоматизация формирования отчетов</a:t>
            </a:r>
            <a:endParaRPr lang="en-US" sz="1470" dirty="0">
              <a:latin typeface="Trebuchet MS" panose="020B0703020202090204" pitchFamily="34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652E470-5D03-5CC4-1D3A-B56917329E6E}"/>
              </a:ext>
            </a:extLst>
          </p:cNvPr>
          <p:cNvSpPr/>
          <p:nvPr/>
        </p:nvSpPr>
        <p:spPr>
          <a:xfrm>
            <a:off x="3360799" y="4221088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Источники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88A4236-E9AD-FFDE-6421-973FF4340991}"/>
              </a:ext>
            </a:extLst>
          </p:cNvPr>
          <p:cNvSpPr/>
          <p:nvPr/>
        </p:nvSpPr>
        <p:spPr>
          <a:xfrm>
            <a:off x="5654400" y="4431817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СЗИ: </a:t>
            </a:r>
            <a:r>
              <a:rPr lang="en-US" sz="1467" spc="-27" dirty="0">
                <a:latin typeface="Trebuchet MS" panose="020B0703020202090204" pitchFamily="34" charset="0"/>
              </a:rPr>
              <a:t>McAfee, TrendMicro, Kaspersky, FireEye, Qualys</a:t>
            </a:r>
            <a:r>
              <a:rPr lang="ru-RU" sz="1467" spc="-27" dirty="0">
                <a:latin typeface="Trebuchet MS" panose="020B0703020202090204" pitchFamily="34" charset="0"/>
              </a:rPr>
              <a:t>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B555B13-3755-DB63-6215-115BFB69A944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5416115" y="4461788"/>
            <a:ext cx="194131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9BDC3757-222F-B71D-E365-B7012F5079DD}"/>
              </a:ext>
            </a:extLst>
          </p:cNvPr>
          <p:cNvSpPr/>
          <p:nvPr/>
        </p:nvSpPr>
        <p:spPr>
          <a:xfrm>
            <a:off x="5610246" y="4191136"/>
            <a:ext cx="75441" cy="541303"/>
          </a:xfrm>
          <a:prstGeom prst="leftBracket">
            <a:avLst>
              <a:gd name="adj" fmla="val 65305"/>
            </a:avLst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04F41A4-18DB-2C94-A92C-684F204E1085}"/>
              </a:ext>
            </a:extLst>
          </p:cNvPr>
          <p:cNvCxnSpPr>
            <a:cxnSpLocks/>
          </p:cNvCxnSpPr>
          <p:nvPr/>
        </p:nvCxnSpPr>
        <p:spPr>
          <a:xfrm>
            <a:off x="5685687" y="4191136"/>
            <a:ext cx="3112643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421AF3D-FF62-478E-CBE3-5EE74B2B1D9D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5685687" y="4732439"/>
            <a:ext cx="4387729" cy="1005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38B580E7-720D-0377-10D8-C216D7D7D6D4}"/>
              </a:ext>
            </a:extLst>
          </p:cNvPr>
          <p:cNvSpPr/>
          <p:nvPr/>
        </p:nvSpPr>
        <p:spPr>
          <a:xfrm>
            <a:off x="5647966" y="3921667"/>
            <a:ext cx="3956138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Инвентаризация: </a:t>
            </a:r>
            <a:r>
              <a:rPr lang="en-US" sz="1467" spc="-27" dirty="0">
                <a:latin typeface="Trebuchet MS" panose="020B0703020202090204" pitchFamily="34" charset="0"/>
              </a:rPr>
              <a:t>AD (LDAP), CMDB</a:t>
            </a:r>
            <a:endParaRPr lang="ru-RU" sz="1467" spc="-27" dirty="0">
              <a:latin typeface="Trebuchet MS" panose="020B0703020202090204" pitchFamily="34" charset="0"/>
            </a:endParaRPr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ED6F08B6-F617-2A0F-FC15-5F4D498CDFA8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>
            <a:off x="2996729" y="3545598"/>
            <a:ext cx="364070" cy="933382"/>
          </a:xfrm>
          <a:prstGeom prst="bentConnector2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65D9483-BBBD-E0DF-26CB-FAB69532C1EF}"/>
              </a:ext>
            </a:extLst>
          </p:cNvPr>
          <p:cNvSpPr/>
          <p:nvPr/>
        </p:nvSpPr>
        <p:spPr>
          <a:xfrm>
            <a:off x="3355789" y="5557279"/>
            <a:ext cx="2055316" cy="42626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Результат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C8C6942-0F5B-CE89-D10D-6A9108B334E5}"/>
              </a:ext>
            </a:extLst>
          </p:cNvPr>
          <p:cNvSpPr/>
          <p:nvPr/>
        </p:nvSpPr>
        <p:spPr>
          <a:xfrm>
            <a:off x="5647966" y="5049180"/>
            <a:ext cx="5998930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Сокращение времени подготовки отчетов с «недель» до «минут»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82998152-45DB-0542-9CCD-C9CB4E4381AA}"/>
              </a:ext>
            </a:extLst>
          </p:cNvPr>
          <p:cNvCxnSpPr>
            <a:cxnSpLocks/>
            <a:stCxn id="132" idx="1"/>
            <a:endCxn id="63" idx="3"/>
          </p:cNvCxnSpPr>
          <p:nvPr/>
        </p:nvCxnSpPr>
        <p:spPr>
          <a:xfrm flipH="1">
            <a:off x="5411105" y="5770413"/>
            <a:ext cx="199141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Left Bracket 131">
            <a:extLst>
              <a:ext uri="{FF2B5EF4-FFF2-40B4-BE49-F238E27FC236}">
                <a16:creationId xmlns:a16="http://schemas.microsoft.com/office/drawing/2014/main" id="{05D40285-7B41-D938-863C-226B9BDD231F}"/>
              </a:ext>
            </a:extLst>
          </p:cNvPr>
          <p:cNvSpPr/>
          <p:nvPr/>
        </p:nvSpPr>
        <p:spPr>
          <a:xfrm>
            <a:off x="5610246" y="5303555"/>
            <a:ext cx="95981" cy="933715"/>
          </a:xfrm>
          <a:prstGeom prst="leftBracket">
            <a:avLst>
              <a:gd name="adj" fmla="val 65305"/>
            </a:avLst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669AC4A-1F73-C997-1F52-36284E26E8A2}"/>
              </a:ext>
            </a:extLst>
          </p:cNvPr>
          <p:cNvCxnSpPr>
            <a:cxnSpLocks/>
          </p:cNvCxnSpPr>
          <p:nvPr/>
        </p:nvCxnSpPr>
        <p:spPr>
          <a:xfrm flipV="1">
            <a:off x="5672164" y="5303556"/>
            <a:ext cx="5428392" cy="1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A3928A7-5D6C-1744-3C03-D835BBA9BDAE}"/>
              </a:ext>
            </a:extLst>
          </p:cNvPr>
          <p:cNvCxnSpPr>
            <a:cxnSpLocks/>
          </p:cNvCxnSpPr>
          <p:nvPr/>
        </p:nvCxnSpPr>
        <p:spPr>
          <a:xfrm flipV="1">
            <a:off x="5697599" y="6237299"/>
            <a:ext cx="4070809" cy="13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Elbow Connector 135">
            <a:extLst>
              <a:ext uri="{FF2B5EF4-FFF2-40B4-BE49-F238E27FC236}">
                <a16:creationId xmlns:a16="http://schemas.microsoft.com/office/drawing/2014/main" id="{53CEDAFE-8BD0-662A-551D-D302BE42F10A}"/>
              </a:ext>
            </a:extLst>
          </p:cNvPr>
          <p:cNvCxnSpPr>
            <a:cxnSpLocks/>
            <a:endCxn id="63" idx="1"/>
          </p:cNvCxnSpPr>
          <p:nvPr/>
        </p:nvCxnSpPr>
        <p:spPr>
          <a:xfrm rot="16200000" flipH="1">
            <a:off x="2557493" y="4972116"/>
            <a:ext cx="1229597" cy="366996"/>
          </a:xfrm>
          <a:prstGeom prst="bentConnector2">
            <a:avLst/>
          </a:prstGeom>
          <a:ln w="3175" cmpd="sng">
            <a:solidFill>
              <a:schemeClr val="bg2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3E1B21CD-701C-D9CD-B891-E56F4F72B06E}"/>
              </a:ext>
            </a:extLst>
          </p:cNvPr>
          <p:cNvSpPr/>
          <p:nvPr/>
        </p:nvSpPr>
        <p:spPr>
          <a:xfrm>
            <a:off x="5619309" y="5799050"/>
            <a:ext cx="4322238" cy="50962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Актуальная информация по метрикам покрытия СЗИ в любой момент времени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831DB9B-4FED-D8BE-9CA7-102A9738E224}"/>
              </a:ext>
            </a:extLst>
          </p:cNvPr>
          <p:cNvCxnSpPr>
            <a:cxnSpLocks/>
            <a:stCxn id="132" idx="1"/>
          </p:cNvCxnSpPr>
          <p:nvPr/>
        </p:nvCxnSpPr>
        <p:spPr>
          <a:xfrm>
            <a:off x="5610246" y="5770413"/>
            <a:ext cx="5418302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ACB9463-EBFE-743D-E3E6-25CAE67D6E10}"/>
              </a:ext>
            </a:extLst>
          </p:cNvPr>
          <p:cNvSpPr/>
          <p:nvPr/>
        </p:nvSpPr>
        <p:spPr>
          <a:xfrm>
            <a:off x="5631984" y="5326586"/>
            <a:ext cx="5718009" cy="50962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Сведение к минимуму ошибок, вызываемых формированием отчетов в «ручном» режиме, путем автоматизации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685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Практические сферы применения</a:t>
            </a:r>
            <a:endParaRPr lang="en-US" dirty="0"/>
          </a:p>
        </p:txBody>
      </p:sp>
      <p:sp>
        <p:nvSpPr>
          <p:cNvPr id="56" name="Rounded Rectangle 4">
            <a:extLst>
              <a:ext uri="{FF2B5EF4-FFF2-40B4-BE49-F238E27FC236}">
                <a16:creationId xmlns:a16="http://schemas.microsoft.com/office/drawing/2014/main" id="{089E2638-58BE-6A49-8597-02E0175F64D0}"/>
              </a:ext>
            </a:extLst>
          </p:cNvPr>
          <p:cNvSpPr/>
          <p:nvPr/>
        </p:nvSpPr>
        <p:spPr>
          <a:xfrm>
            <a:off x="1475706" y="2296212"/>
            <a:ext cx="2977022" cy="97073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rebuchet MS" panose="020B0703020202090204" pitchFamily="34" charset="0"/>
              </a:rPr>
              <a:t>Мониторинг бизнес-процессов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1DF83EDE-0898-B44C-904E-43D0CAA9BDCD}"/>
              </a:ext>
            </a:extLst>
          </p:cNvPr>
          <p:cNvSpPr/>
          <p:nvPr/>
        </p:nvSpPr>
        <p:spPr>
          <a:xfrm>
            <a:off x="4786594" y="2296212"/>
            <a:ext cx="2977022" cy="97073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rebuchet MS" panose="020B0703020202090204" pitchFamily="34" charset="0"/>
              </a:rPr>
              <a:t>Мониторинг кибербезопасности</a:t>
            </a:r>
          </a:p>
        </p:txBody>
      </p:sp>
      <p:sp>
        <p:nvSpPr>
          <p:cNvPr id="58" name="Rounded Rectangle 6">
            <a:extLst>
              <a:ext uri="{FF2B5EF4-FFF2-40B4-BE49-F238E27FC236}">
                <a16:creationId xmlns:a16="http://schemas.microsoft.com/office/drawing/2014/main" id="{DEF61F13-ED9F-8641-A6E4-021644DB3C9D}"/>
              </a:ext>
            </a:extLst>
          </p:cNvPr>
          <p:cNvSpPr/>
          <p:nvPr/>
        </p:nvSpPr>
        <p:spPr>
          <a:xfrm>
            <a:off x="8097482" y="2296212"/>
            <a:ext cx="2977022" cy="97073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rebuchet MS" panose="020B0703020202090204" pitchFamily="34" charset="0"/>
              </a:rPr>
              <a:t>Мониторинг ИТ-инфраструктуры</a:t>
            </a:r>
          </a:p>
        </p:txBody>
      </p:sp>
      <p:sp>
        <p:nvSpPr>
          <p:cNvPr id="59" name="Left Bracket 7">
            <a:extLst>
              <a:ext uri="{FF2B5EF4-FFF2-40B4-BE49-F238E27FC236}">
                <a16:creationId xmlns:a16="http://schemas.microsoft.com/office/drawing/2014/main" id="{DFC58592-D949-6046-88BC-6CE3877D8060}"/>
              </a:ext>
            </a:extLst>
          </p:cNvPr>
          <p:cNvSpPr/>
          <p:nvPr/>
        </p:nvSpPr>
        <p:spPr>
          <a:xfrm rot="5400000">
            <a:off x="5693267" y="-1264369"/>
            <a:ext cx="1029644" cy="6091518"/>
          </a:xfrm>
          <a:prstGeom prst="leftBracket">
            <a:avLst>
              <a:gd name="adj" fmla="val 34453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30E5678E-6990-D04F-B197-D1758D6DCA58}"/>
              </a:ext>
            </a:extLst>
          </p:cNvPr>
          <p:cNvSpPr/>
          <p:nvPr/>
        </p:nvSpPr>
        <p:spPr>
          <a:xfrm>
            <a:off x="3739934" y="901337"/>
            <a:ext cx="4712131" cy="848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Picture 9">
            <a:extLst>
              <a:ext uri="{FF2B5EF4-FFF2-40B4-BE49-F238E27FC236}">
                <a16:creationId xmlns:a16="http://schemas.microsoft.com/office/drawing/2014/main" id="{A6564B41-4698-694F-8CCE-2BBA7D01B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46" y="937329"/>
            <a:ext cx="4512310" cy="639632"/>
          </a:xfrm>
          <a:prstGeom prst="rect">
            <a:avLst/>
          </a:prstGeom>
        </p:spPr>
      </p:pic>
      <p:cxnSp>
        <p:nvCxnSpPr>
          <p:cNvPr id="62" name="Straight Connector 10">
            <a:extLst>
              <a:ext uri="{FF2B5EF4-FFF2-40B4-BE49-F238E27FC236}">
                <a16:creationId xmlns:a16="http://schemas.microsoft.com/office/drawing/2014/main" id="{5ED57A33-2C00-1447-AF72-0B4D6B962581}"/>
              </a:ext>
            </a:extLst>
          </p:cNvPr>
          <p:cNvCxnSpPr>
            <a:cxnSpLocks/>
          </p:cNvCxnSpPr>
          <p:nvPr/>
        </p:nvCxnSpPr>
        <p:spPr>
          <a:xfrm>
            <a:off x="6275105" y="1576961"/>
            <a:ext cx="0" cy="71925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C3A62B1B-5128-4847-B444-596C18389889}"/>
              </a:ext>
            </a:extLst>
          </p:cNvPr>
          <p:cNvGrpSpPr/>
          <p:nvPr/>
        </p:nvGrpSpPr>
        <p:grpSpPr>
          <a:xfrm>
            <a:off x="1502414" y="3383876"/>
            <a:ext cx="3124160" cy="1015663"/>
            <a:chOff x="1254061" y="3383876"/>
            <a:chExt cx="3124160" cy="1015663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0059FCE-E75C-7B4B-A9E4-A5E9BB899911}"/>
                </a:ext>
              </a:extLst>
            </p:cNvPr>
            <p:cNvSpPr txBox="1"/>
            <p:nvPr/>
          </p:nvSpPr>
          <p:spPr>
            <a:xfrm>
              <a:off x="1348191" y="3383876"/>
              <a:ext cx="30300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>
                  <a:latin typeface="Trebuchet MS" panose="020B0703020202090204" pitchFamily="34" charset="0"/>
                </a:rPr>
                <a:t>Оценка соответствия бизнес-процессов заданным </a:t>
              </a:r>
              <a:r>
                <a:rPr lang="en-US" sz="1500" dirty="0">
                  <a:latin typeface="Trebuchet MS" panose="020B0703020202090204" pitchFamily="34" charset="0"/>
                </a:rPr>
                <a:t>SLA/KPI</a:t>
              </a:r>
              <a:r>
                <a:rPr lang="ru-RU" sz="1500" dirty="0">
                  <a:latin typeface="Trebuchet MS" panose="020B0703020202090204" pitchFamily="34" charset="0"/>
                </a:rPr>
                <a:t>, выявление аномалий в процессах и сервисах</a:t>
              </a:r>
            </a:p>
          </p:txBody>
        </p:sp>
        <p:sp>
          <p:nvSpPr>
            <p:cNvPr id="65" name="Rectangle 12">
              <a:extLst>
                <a:ext uri="{FF2B5EF4-FFF2-40B4-BE49-F238E27FC236}">
                  <a16:creationId xmlns:a16="http://schemas.microsoft.com/office/drawing/2014/main" id="{83CE7623-54E9-D04E-B023-6634F3CB79CE}"/>
                </a:ext>
              </a:extLst>
            </p:cNvPr>
            <p:cNvSpPr/>
            <p:nvPr/>
          </p:nvSpPr>
          <p:spPr>
            <a:xfrm>
              <a:off x="1254061" y="3431281"/>
              <a:ext cx="94129" cy="9233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F198427-018C-BB4B-8F6D-7D92D7F367FA}"/>
              </a:ext>
            </a:extLst>
          </p:cNvPr>
          <p:cNvGrpSpPr/>
          <p:nvPr/>
        </p:nvGrpSpPr>
        <p:grpSpPr>
          <a:xfrm>
            <a:off x="4801873" y="3383876"/>
            <a:ext cx="3124159" cy="1015663"/>
            <a:chOff x="4564950" y="3383876"/>
            <a:chExt cx="3124159" cy="101566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DC86FBA-5F7E-3043-9E58-75041F56EF95}"/>
                </a:ext>
              </a:extLst>
            </p:cNvPr>
            <p:cNvSpPr txBox="1"/>
            <p:nvPr/>
          </p:nvSpPr>
          <p:spPr>
            <a:xfrm>
              <a:off x="4659079" y="3383876"/>
              <a:ext cx="30300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rebuchet MS" panose="020B0703020202090204" pitchFamily="34" charset="0"/>
                </a:rPr>
                <a:t>Smart Code – </a:t>
              </a:r>
              <a:r>
                <a:rPr lang="ru-RU" sz="1500" dirty="0">
                  <a:latin typeface="Trebuchet MS" panose="020B0703020202090204" pitchFamily="34" charset="0"/>
                </a:rPr>
                <a:t>решение для комплексного мониторинга средств защиты Кода Безопасности</a:t>
              </a:r>
            </a:p>
          </p:txBody>
        </p:sp>
        <p:sp>
          <p:nvSpPr>
            <p:cNvPr id="68" name="Rectangle 14">
              <a:extLst>
                <a:ext uri="{FF2B5EF4-FFF2-40B4-BE49-F238E27FC236}">
                  <a16:creationId xmlns:a16="http://schemas.microsoft.com/office/drawing/2014/main" id="{E6DC66CE-9F27-AA4F-B8B0-ABF8F9A18B24}"/>
                </a:ext>
              </a:extLst>
            </p:cNvPr>
            <p:cNvSpPr/>
            <p:nvPr/>
          </p:nvSpPr>
          <p:spPr>
            <a:xfrm>
              <a:off x="4564950" y="3451175"/>
              <a:ext cx="94129" cy="9233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C13E0EF-E5B8-3D4B-B5B4-F5BF399220B1}"/>
              </a:ext>
            </a:extLst>
          </p:cNvPr>
          <p:cNvGrpSpPr/>
          <p:nvPr/>
        </p:nvGrpSpPr>
        <p:grpSpPr>
          <a:xfrm>
            <a:off x="8100739" y="3383875"/>
            <a:ext cx="3124159" cy="1015663"/>
            <a:chOff x="7875838" y="3453559"/>
            <a:chExt cx="3124159" cy="1015663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120882E-8305-FA44-8AB7-C0EE0FFAD6BF}"/>
                </a:ext>
              </a:extLst>
            </p:cNvPr>
            <p:cNvSpPr txBox="1"/>
            <p:nvPr/>
          </p:nvSpPr>
          <p:spPr>
            <a:xfrm>
              <a:off x="7969967" y="3453559"/>
              <a:ext cx="30300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>
                  <a:latin typeface="Trebuchet MS" panose="020B0703020202090204" pitchFamily="34" charset="0"/>
                </a:rPr>
                <a:t>Мониторинг сред контейнеризации </a:t>
              </a:r>
            </a:p>
            <a:p>
              <a:r>
                <a:rPr lang="ru-RU" sz="1500" dirty="0">
                  <a:latin typeface="Trebuchet MS" panose="020B0703020202090204" pitchFamily="34" charset="0"/>
                </a:rPr>
                <a:t>(</a:t>
              </a:r>
              <a:r>
                <a:rPr lang="en-US" sz="1500" dirty="0">
                  <a:latin typeface="Trebuchet MS" panose="020B0703020202090204" pitchFamily="34" charset="0"/>
                </a:rPr>
                <a:t>Kubernetes</a:t>
              </a:r>
              <a:r>
                <a:rPr lang="ru-RU" sz="1500" dirty="0">
                  <a:latin typeface="Trebuchet MS" panose="020B0703020202090204" pitchFamily="34" charset="0"/>
                </a:rPr>
                <a:t>, </a:t>
              </a:r>
              <a:r>
                <a:rPr lang="en-US" sz="1500" dirty="0">
                  <a:latin typeface="Trebuchet MS" panose="020B0703020202090204" pitchFamily="34" charset="0"/>
                </a:rPr>
                <a:t>Docker</a:t>
              </a:r>
              <a:r>
                <a:rPr lang="ru-RU" sz="1500" dirty="0">
                  <a:latin typeface="Trebuchet MS" panose="020B0703020202090204" pitchFamily="34" charset="0"/>
                </a:rPr>
                <a:t>), виртуальных сред</a:t>
              </a:r>
            </a:p>
          </p:txBody>
        </p:sp>
        <p:sp>
          <p:nvSpPr>
            <p:cNvPr id="71" name="Rectangle 16">
              <a:extLst>
                <a:ext uri="{FF2B5EF4-FFF2-40B4-BE49-F238E27FC236}">
                  <a16:creationId xmlns:a16="http://schemas.microsoft.com/office/drawing/2014/main" id="{62873F4E-FB8D-2546-A061-80FBB8220F5C}"/>
                </a:ext>
              </a:extLst>
            </p:cNvPr>
            <p:cNvSpPr/>
            <p:nvPr/>
          </p:nvSpPr>
          <p:spPr>
            <a:xfrm>
              <a:off x="7875838" y="3520858"/>
              <a:ext cx="94129" cy="9233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1D19AEC9-9FD6-0349-A380-14C01E800378}"/>
              </a:ext>
            </a:extLst>
          </p:cNvPr>
          <p:cNvGrpSpPr/>
          <p:nvPr/>
        </p:nvGrpSpPr>
        <p:grpSpPr>
          <a:xfrm>
            <a:off x="1502414" y="4563873"/>
            <a:ext cx="3124159" cy="1015663"/>
            <a:chOff x="1254061" y="4563873"/>
            <a:chExt cx="3124159" cy="101566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33DC127-4C9E-4140-A095-60C4D42CD1B6}"/>
                </a:ext>
              </a:extLst>
            </p:cNvPr>
            <p:cNvSpPr txBox="1"/>
            <p:nvPr/>
          </p:nvSpPr>
          <p:spPr>
            <a:xfrm>
              <a:off x="1348190" y="4563873"/>
              <a:ext cx="30300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>
                  <a:latin typeface="Trebuchet MS" panose="020B0703020202090204" pitchFamily="34" charset="0"/>
                </a:rPr>
                <a:t>Профилирование действий пользователей в рамках бизнес-процессов, трудовая дисциплина, скоринг</a:t>
              </a:r>
            </a:p>
          </p:txBody>
        </p:sp>
        <p:sp>
          <p:nvSpPr>
            <p:cNvPr id="74" name="Rectangle 18">
              <a:extLst>
                <a:ext uri="{FF2B5EF4-FFF2-40B4-BE49-F238E27FC236}">
                  <a16:creationId xmlns:a16="http://schemas.microsoft.com/office/drawing/2014/main" id="{F6CF42C4-21A2-1043-9202-FDB5FD779640}"/>
                </a:ext>
              </a:extLst>
            </p:cNvPr>
            <p:cNvSpPr/>
            <p:nvPr/>
          </p:nvSpPr>
          <p:spPr>
            <a:xfrm>
              <a:off x="1254061" y="4631172"/>
              <a:ext cx="94129" cy="9267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EE11978A-9152-2040-A52A-AAB25C419830}"/>
              </a:ext>
            </a:extLst>
          </p:cNvPr>
          <p:cNvGrpSpPr/>
          <p:nvPr/>
        </p:nvGrpSpPr>
        <p:grpSpPr>
          <a:xfrm>
            <a:off x="4801873" y="4558733"/>
            <a:ext cx="3124159" cy="1015663"/>
            <a:chOff x="4564950" y="4570187"/>
            <a:chExt cx="3124159" cy="1015663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D2E5BB5-C582-E544-B04C-7EBAA8747F58}"/>
                </a:ext>
              </a:extLst>
            </p:cNvPr>
            <p:cNvSpPr txBox="1"/>
            <p:nvPr/>
          </p:nvSpPr>
          <p:spPr>
            <a:xfrm>
              <a:off x="4659079" y="4570187"/>
              <a:ext cx="30300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>
                  <a:latin typeface="Trebuchet MS" panose="020B0703020202090204" pitchFamily="34" charset="0"/>
                </a:rPr>
                <a:t>Управление инцидентами информационной безопасности. Автоматизация для </a:t>
              </a:r>
              <a:r>
                <a:rPr lang="en-US" sz="1500" dirty="0">
                  <a:latin typeface="Trebuchet MS" panose="020B0703020202090204" pitchFamily="34" charset="0"/>
                </a:rPr>
                <a:t>SOC</a:t>
              </a:r>
              <a:endParaRPr lang="ru-RU" sz="1500" dirty="0">
                <a:latin typeface="Trebuchet MS" panose="020B0703020202090204" pitchFamily="34" charset="0"/>
              </a:endParaRPr>
            </a:p>
          </p:txBody>
        </p:sp>
        <p:sp>
          <p:nvSpPr>
            <p:cNvPr id="77" name="Rectangle 20">
              <a:extLst>
                <a:ext uri="{FF2B5EF4-FFF2-40B4-BE49-F238E27FC236}">
                  <a16:creationId xmlns:a16="http://schemas.microsoft.com/office/drawing/2014/main" id="{1215CB01-1B1D-8F4C-A562-CF7AFBA3066F}"/>
                </a:ext>
              </a:extLst>
            </p:cNvPr>
            <p:cNvSpPr/>
            <p:nvPr/>
          </p:nvSpPr>
          <p:spPr>
            <a:xfrm>
              <a:off x="4564950" y="4637486"/>
              <a:ext cx="94129" cy="9233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A49B7590-C4A6-BA48-B831-7735A67A5303}"/>
              </a:ext>
            </a:extLst>
          </p:cNvPr>
          <p:cNvGrpSpPr/>
          <p:nvPr/>
        </p:nvGrpSpPr>
        <p:grpSpPr>
          <a:xfrm>
            <a:off x="8115382" y="4558733"/>
            <a:ext cx="2959122" cy="1015663"/>
            <a:chOff x="7875838" y="4610906"/>
            <a:chExt cx="2959122" cy="101566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60BEFDD-CE7C-EF47-AC1D-5086FD6DAF7E}"/>
                </a:ext>
              </a:extLst>
            </p:cNvPr>
            <p:cNvSpPr txBox="1"/>
            <p:nvPr/>
          </p:nvSpPr>
          <p:spPr>
            <a:xfrm>
              <a:off x="7969967" y="4610906"/>
              <a:ext cx="28649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>
                  <a:latin typeface="Trebuchet MS" panose="020B0703020202090204" pitchFamily="34" charset="0"/>
                </a:rPr>
                <a:t>Мониторинг сетевой, серверной инфраструктуры, инвентаризация, диагностика и оценка здоровья ИТ</a:t>
              </a:r>
            </a:p>
          </p:txBody>
        </p:sp>
        <p:sp>
          <p:nvSpPr>
            <p:cNvPr id="80" name="Rectangle 22">
              <a:extLst>
                <a:ext uri="{FF2B5EF4-FFF2-40B4-BE49-F238E27FC236}">
                  <a16:creationId xmlns:a16="http://schemas.microsoft.com/office/drawing/2014/main" id="{14C0FD53-2BE4-0F4D-A296-761F4406E816}"/>
                </a:ext>
              </a:extLst>
            </p:cNvPr>
            <p:cNvSpPr/>
            <p:nvPr/>
          </p:nvSpPr>
          <p:spPr>
            <a:xfrm>
              <a:off x="7875838" y="4678205"/>
              <a:ext cx="94129" cy="9233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093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№4 (ЦБ)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302522" y="2803651"/>
            <a:ext cx="2411182" cy="1898916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 SOC </a:t>
            </a: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в регуляторе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352801" y="1574063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Основное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55250" y="2843701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Источники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55250" y="4176388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Взаимодействие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52801" y="5478524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Другое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51" name="Elbow Connector 50"/>
          <p:cNvCxnSpPr>
            <a:cxnSpLocks/>
            <a:stCxn id="23" idx="2"/>
            <a:endCxn id="24" idx="1"/>
          </p:cNvCxnSpPr>
          <p:nvPr/>
        </p:nvCxnSpPr>
        <p:spPr>
          <a:xfrm flipV="1">
            <a:off x="2713706" y="1831955"/>
            <a:ext cx="639095" cy="1921154"/>
          </a:xfrm>
          <a:prstGeom prst="bentConnector3">
            <a:avLst>
              <a:gd name="adj1" fmla="val 50000"/>
            </a:avLst>
          </a:prstGeom>
          <a:ln w="3175" cmpd="sng"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cxnSpLocks/>
            <a:stCxn id="23" idx="2"/>
            <a:endCxn id="25" idx="1"/>
          </p:cNvCxnSpPr>
          <p:nvPr/>
        </p:nvCxnSpPr>
        <p:spPr>
          <a:xfrm flipV="1">
            <a:off x="2713706" y="3101593"/>
            <a:ext cx="641544" cy="651516"/>
          </a:xfrm>
          <a:prstGeom prst="bentConnector3">
            <a:avLst/>
          </a:prstGeom>
          <a:ln w="3175" cmpd="sng">
            <a:solidFill>
              <a:schemeClr val="accent3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cxnSpLocks/>
            <a:stCxn id="23" idx="2"/>
            <a:endCxn id="26" idx="1"/>
          </p:cNvCxnSpPr>
          <p:nvPr/>
        </p:nvCxnSpPr>
        <p:spPr>
          <a:xfrm>
            <a:off x="2713706" y="3753109"/>
            <a:ext cx="641544" cy="681171"/>
          </a:xfrm>
          <a:prstGeom prst="bentConnector3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cxnSpLocks/>
            <a:stCxn id="23" idx="2"/>
            <a:endCxn id="27" idx="1"/>
          </p:cNvCxnSpPr>
          <p:nvPr/>
        </p:nvCxnSpPr>
        <p:spPr>
          <a:xfrm>
            <a:off x="2713706" y="3753109"/>
            <a:ext cx="639095" cy="1983307"/>
          </a:xfrm>
          <a:prstGeom prst="bentConnector3">
            <a:avLst/>
          </a:prstGeom>
          <a:ln w="3175" cmpd="sng">
            <a:solidFill>
              <a:schemeClr val="bg2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5691885" y="5044136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ИБ и ИТ мониторинг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677690" y="5443675"/>
            <a:ext cx="6429054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Главный рабочий инструмент отдела аналитиков и отдела ИБ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5677690" y="5843213"/>
            <a:ext cx="5998930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Поддержка идентичных инсталляций в разных сегментах</a:t>
            </a:r>
          </a:p>
        </p:txBody>
      </p:sp>
      <p:cxnSp>
        <p:nvCxnSpPr>
          <p:cNvPr id="161" name="Straight Connector 160"/>
          <p:cNvCxnSpPr/>
          <p:nvPr/>
        </p:nvCxnSpPr>
        <p:spPr>
          <a:xfrm flipH="1">
            <a:off x="5405191" y="5733091"/>
            <a:ext cx="281485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Left Bracket 161"/>
          <p:cNvSpPr/>
          <p:nvPr/>
        </p:nvSpPr>
        <p:spPr>
          <a:xfrm>
            <a:off x="5601419" y="5331777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63" name="Straight Connector 162"/>
          <p:cNvCxnSpPr>
            <a:cxnSpLocks/>
          </p:cNvCxnSpPr>
          <p:nvPr/>
        </p:nvCxnSpPr>
        <p:spPr>
          <a:xfrm>
            <a:off x="5677690" y="5733091"/>
            <a:ext cx="5278850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cxnSpLocks/>
          </p:cNvCxnSpPr>
          <p:nvPr/>
        </p:nvCxnSpPr>
        <p:spPr>
          <a:xfrm>
            <a:off x="5677690" y="5331777"/>
            <a:ext cx="1966482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cxnSpLocks/>
          </p:cNvCxnSpPr>
          <p:nvPr/>
        </p:nvCxnSpPr>
        <p:spPr>
          <a:xfrm>
            <a:off x="5677690" y="6134404"/>
            <a:ext cx="4954814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>
            <a:off x="5689601" y="3737801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Одновременная работа до </a:t>
            </a:r>
            <a:r>
              <a:rPr lang="en-US" sz="1467" spc="-27" dirty="0">
                <a:latin typeface="Trebuchet MS" panose="020B0703020202090204" pitchFamily="34" charset="0"/>
              </a:rPr>
              <a:t>10</a:t>
            </a:r>
            <a:r>
              <a:rPr lang="ru-RU" sz="1467" spc="-27" dirty="0">
                <a:latin typeface="Trebuchet MS" panose="020B0703020202090204" pitchFamily="34" charset="0"/>
              </a:rPr>
              <a:t>0 пользователей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5689601" y="4164442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Фиксация инцидентов в реальном времени,</a:t>
            </a:r>
            <a:r>
              <a:rPr lang="en-US" sz="1467" spc="-27" dirty="0">
                <a:latin typeface="Trebuchet MS" panose="020B0703020202090204" pitchFamily="34" charset="0"/>
              </a:rPr>
              <a:t> SOC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0719" y="4536878"/>
            <a:ext cx="70671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Единая консоль мониторинга продуктивной, тестовой и среды управления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cxnSp>
        <p:nvCxnSpPr>
          <p:cNvPr id="169" name="Straight Connector 168"/>
          <p:cNvCxnSpPr/>
          <p:nvPr/>
        </p:nvCxnSpPr>
        <p:spPr>
          <a:xfrm flipH="1">
            <a:off x="5417102" y="4426756"/>
            <a:ext cx="281485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Left Bracket 169"/>
          <p:cNvSpPr/>
          <p:nvPr/>
        </p:nvSpPr>
        <p:spPr>
          <a:xfrm>
            <a:off x="5613329" y="4025443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71" name="Straight Connector 170"/>
          <p:cNvCxnSpPr>
            <a:cxnSpLocks/>
          </p:cNvCxnSpPr>
          <p:nvPr/>
        </p:nvCxnSpPr>
        <p:spPr>
          <a:xfrm>
            <a:off x="5689600" y="4426756"/>
            <a:ext cx="4258828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cxnSpLocks/>
          </p:cNvCxnSpPr>
          <p:nvPr/>
        </p:nvCxnSpPr>
        <p:spPr>
          <a:xfrm>
            <a:off x="5689600" y="4025443"/>
            <a:ext cx="3970796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cxnSpLocks/>
          </p:cNvCxnSpPr>
          <p:nvPr/>
        </p:nvCxnSpPr>
        <p:spPr>
          <a:xfrm>
            <a:off x="5689600" y="4828069"/>
            <a:ext cx="6417144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5686675" y="2384884"/>
            <a:ext cx="5904689" cy="30905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Alcatel, Checkpoint, Cisco, Citrix, Docker, F5, VMware </a:t>
            </a:r>
            <a:r>
              <a:rPr lang="en-US" sz="1470" dirty="0" err="1">
                <a:latin typeface="Trebuchet MS" panose="020B0703020202090204" pitchFamily="34" charset="0"/>
              </a:rPr>
              <a:t>ESXi</a:t>
            </a:r>
            <a:endParaRPr lang="en-US" sz="1470" spc="-27" dirty="0">
              <a:latin typeface="Trebuchet MS" panose="020B070302020209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686675" y="2803651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 err="1">
                <a:latin typeface="Trebuchet MS" panose="020B0703020202090204" pitchFamily="34" charset="0"/>
              </a:rPr>
              <a:t>InfoWatch</a:t>
            </a:r>
            <a:r>
              <a:rPr lang="en-US" sz="1470" dirty="0">
                <a:latin typeface="Trebuchet MS" panose="020B0703020202090204" pitchFamily="34" charset="0"/>
              </a:rPr>
              <a:t>, Kaspersky, Linux, MSSQL, OpenShift, SCCM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5686675" y="3203189"/>
            <a:ext cx="5485889" cy="30905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Veeam, VMware vCenter, Windows </a:t>
            </a:r>
            <a:r>
              <a:rPr lang="ru-RU" sz="1470" dirty="0">
                <a:latin typeface="Trebuchet MS" panose="020B0703020202090204" pitchFamily="34" charset="0"/>
              </a:rPr>
              <a:t>и внутренние системы</a:t>
            </a:r>
            <a:endParaRPr lang="en-US" sz="1470" dirty="0">
              <a:latin typeface="Trebuchet MS" panose="020B0703020202090204" pitchFamily="34" charset="0"/>
            </a:endParaRPr>
          </a:p>
        </p:txBody>
      </p:sp>
      <p:cxnSp>
        <p:nvCxnSpPr>
          <p:cNvPr id="177" name="Straight Connector 176"/>
          <p:cNvCxnSpPr/>
          <p:nvPr/>
        </p:nvCxnSpPr>
        <p:spPr>
          <a:xfrm flipH="1">
            <a:off x="5414176" y="3093067"/>
            <a:ext cx="28148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eft Bracket 177"/>
          <p:cNvSpPr/>
          <p:nvPr/>
        </p:nvSpPr>
        <p:spPr>
          <a:xfrm>
            <a:off x="5610404" y="2691753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79" name="Straight Connector 178"/>
          <p:cNvCxnSpPr/>
          <p:nvPr/>
        </p:nvCxnSpPr>
        <p:spPr>
          <a:xfrm>
            <a:off x="5686675" y="3093067"/>
            <a:ext cx="4655101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cxnSpLocks/>
          </p:cNvCxnSpPr>
          <p:nvPr/>
        </p:nvCxnSpPr>
        <p:spPr>
          <a:xfrm>
            <a:off x="5686675" y="2691753"/>
            <a:ext cx="5120639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cxnSpLocks/>
          </p:cNvCxnSpPr>
          <p:nvPr/>
        </p:nvCxnSpPr>
        <p:spPr>
          <a:xfrm>
            <a:off x="5686675" y="3494380"/>
            <a:ext cx="5053841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/>
          <p:cNvSpPr/>
          <p:nvPr/>
        </p:nvSpPr>
        <p:spPr>
          <a:xfrm>
            <a:off x="5686675" y="1130676"/>
            <a:ext cx="6097957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СОИБ в гос. регуляторе, единое хранилище данных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686675" y="1530215"/>
            <a:ext cx="642006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1+ ТБ в сутки, несколько </a:t>
            </a:r>
            <a:r>
              <a:rPr lang="ru-RU" sz="1467" spc="-27" dirty="0" err="1">
                <a:latin typeface="Trebuchet MS" panose="020B0703020202090204" pitchFamily="34" charset="0"/>
              </a:rPr>
              <a:t>геораспределенных</a:t>
            </a:r>
            <a:r>
              <a:rPr lang="ru-RU" sz="1467" spc="-27" dirty="0">
                <a:latin typeface="Trebuchet MS" panose="020B0703020202090204" pitchFamily="34" charset="0"/>
              </a:rPr>
              <a:t> кластеров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5686675" y="1929753"/>
            <a:ext cx="6156717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&gt;60 корреляционных запросов, более 200 источников</a:t>
            </a:r>
          </a:p>
        </p:txBody>
      </p:sp>
      <p:cxnSp>
        <p:nvCxnSpPr>
          <p:cNvPr id="185" name="Straight Connector 184"/>
          <p:cNvCxnSpPr/>
          <p:nvPr/>
        </p:nvCxnSpPr>
        <p:spPr>
          <a:xfrm flipH="1">
            <a:off x="5414176" y="1819631"/>
            <a:ext cx="281485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Left Bracket 185"/>
          <p:cNvSpPr/>
          <p:nvPr/>
        </p:nvSpPr>
        <p:spPr>
          <a:xfrm>
            <a:off x="5610404" y="1418317"/>
            <a:ext cx="85256" cy="802627"/>
          </a:xfrm>
          <a:prstGeom prst="leftBracket">
            <a:avLst>
              <a:gd name="adj" fmla="val 65305"/>
            </a:avLst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87" name="Straight Connector 186"/>
          <p:cNvCxnSpPr>
            <a:cxnSpLocks/>
          </p:cNvCxnSpPr>
          <p:nvPr/>
        </p:nvCxnSpPr>
        <p:spPr>
          <a:xfrm>
            <a:off x="5686675" y="1819631"/>
            <a:ext cx="487382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cxnSpLocks/>
          </p:cNvCxnSpPr>
          <p:nvPr/>
        </p:nvCxnSpPr>
        <p:spPr>
          <a:xfrm>
            <a:off x="5686675" y="1418317"/>
            <a:ext cx="451378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5686675" y="2220944"/>
            <a:ext cx="465510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032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№5 (</a:t>
            </a:r>
            <a:r>
              <a:rPr lang="en-US" dirty="0"/>
              <a:t>KPMG</a:t>
            </a:r>
            <a:r>
              <a:rPr lang="ru-RU" dirty="0"/>
              <a:t>)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302522" y="2803651"/>
            <a:ext cx="2411182" cy="1898916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 SOC </a:t>
            </a: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в аудиторской компании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352801" y="1574063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Основное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55250" y="2843701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Источники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55250" y="4176388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Взаимодействие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52801" y="5478524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Другое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51" name="Elbow Connector 50"/>
          <p:cNvCxnSpPr>
            <a:cxnSpLocks/>
            <a:stCxn id="23" idx="2"/>
            <a:endCxn id="24" idx="1"/>
          </p:cNvCxnSpPr>
          <p:nvPr/>
        </p:nvCxnSpPr>
        <p:spPr>
          <a:xfrm flipV="1">
            <a:off x="2713706" y="1831955"/>
            <a:ext cx="639095" cy="1921154"/>
          </a:xfrm>
          <a:prstGeom prst="bentConnector3">
            <a:avLst>
              <a:gd name="adj1" fmla="val 50000"/>
            </a:avLst>
          </a:prstGeom>
          <a:ln w="3175" cmpd="sng"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cxnSpLocks/>
            <a:stCxn id="23" idx="2"/>
            <a:endCxn id="25" idx="1"/>
          </p:cNvCxnSpPr>
          <p:nvPr/>
        </p:nvCxnSpPr>
        <p:spPr>
          <a:xfrm flipV="1">
            <a:off x="2713706" y="3101593"/>
            <a:ext cx="641544" cy="651516"/>
          </a:xfrm>
          <a:prstGeom prst="bentConnector3">
            <a:avLst/>
          </a:prstGeom>
          <a:ln w="3175" cmpd="sng">
            <a:solidFill>
              <a:schemeClr val="accent3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cxnSpLocks/>
            <a:stCxn id="23" idx="2"/>
            <a:endCxn id="26" idx="1"/>
          </p:cNvCxnSpPr>
          <p:nvPr/>
        </p:nvCxnSpPr>
        <p:spPr>
          <a:xfrm>
            <a:off x="2713706" y="3753109"/>
            <a:ext cx="641544" cy="681171"/>
          </a:xfrm>
          <a:prstGeom prst="bentConnector3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cxnSpLocks/>
            <a:stCxn id="23" idx="2"/>
            <a:endCxn id="27" idx="1"/>
          </p:cNvCxnSpPr>
          <p:nvPr/>
        </p:nvCxnSpPr>
        <p:spPr>
          <a:xfrm>
            <a:off x="2713706" y="3753109"/>
            <a:ext cx="639095" cy="1983307"/>
          </a:xfrm>
          <a:prstGeom prst="bentConnector3">
            <a:avLst/>
          </a:prstGeom>
          <a:ln w="3175" cmpd="sng">
            <a:solidFill>
              <a:schemeClr val="bg2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5691885" y="5044136"/>
            <a:ext cx="6308771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Реализация </a:t>
            </a:r>
            <a:r>
              <a:rPr lang="en-US" sz="1467" spc="-27" dirty="0">
                <a:latin typeface="Trebuchet MS" panose="020B0703020202090204" pitchFamily="34" charset="0"/>
              </a:rPr>
              <a:t>compliance-</a:t>
            </a:r>
            <a:r>
              <a:rPr lang="ru-RU" sz="1467" spc="-27" dirty="0">
                <a:latin typeface="Trebuchet MS" panose="020B0703020202090204" pitchFamily="34" charset="0"/>
              </a:rPr>
              <a:t>кейсов (проверка установленных обновлений)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677690" y="5443675"/>
            <a:ext cx="6429054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Реализация </a:t>
            </a:r>
            <a:r>
              <a:rPr lang="en-US" sz="1467" spc="-27" dirty="0">
                <a:latin typeface="Trebuchet MS" panose="020B0703020202090204" pitchFamily="34" charset="0"/>
              </a:rPr>
              <a:t>compliance-</a:t>
            </a:r>
            <a:r>
              <a:rPr lang="ru-RU" sz="1467" spc="-27" dirty="0">
                <a:latin typeface="Trebuchet MS" panose="020B0703020202090204" pitchFamily="34" charset="0"/>
              </a:rPr>
              <a:t>кейсов (новые версии используемого ПО)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5677690" y="5843213"/>
            <a:ext cx="5998930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Реализация </a:t>
            </a:r>
            <a:r>
              <a:rPr lang="en-US" sz="1467" spc="-27" dirty="0">
                <a:latin typeface="Trebuchet MS" panose="020B0703020202090204" pitchFamily="34" charset="0"/>
              </a:rPr>
              <a:t>SSO </a:t>
            </a:r>
            <a:r>
              <a:rPr lang="ru-RU" sz="1467" spc="-27" dirty="0">
                <a:latin typeface="Trebuchet MS" panose="020B0703020202090204" pitchFamily="34" charset="0"/>
              </a:rPr>
              <a:t>по стандартам </a:t>
            </a:r>
            <a:r>
              <a:rPr lang="en-US" sz="1467" spc="-27" dirty="0">
                <a:latin typeface="Trebuchet MS" panose="020B0703020202090204" pitchFamily="34" charset="0"/>
              </a:rPr>
              <a:t>KPMG</a:t>
            </a:r>
          </a:p>
        </p:txBody>
      </p:sp>
      <p:cxnSp>
        <p:nvCxnSpPr>
          <p:cNvPr id="161" name="Straight Connector 160"/>
          <p:cNvCxnSpPr/>
          <p:nvPr/>
        </p:nvCxnSpPr>
        <p:spPr>
          <a:xfrm flipH="1">
            <a:off x="5405191" y="5733091"/>
            <a:ext cx="281485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Left Bracket 161"/>
          <p:cNvSpPr/>
          <p:nvPr/>
        </p:nvSpPr>
        <p:spPr>
          <a:xfrm>
            <a:off x="5601419" y="5331777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63" name="Straight Connector 162"/>
          <p:cNvCxnSpPr/>
          <p:nvPr/>
        </p:nvCxnSpPr>
        <p:spPr>
          <a:xfrm>
            <a:off x="5677690" y="5733091"/>
            <a:ext cx="4655101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5677690" y="5331777"/>
            <a:ext cx="4401101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5677690" y="6134404"/>
            <a:ext cx="4655101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>
            <a:off x="5689601" y="3737801"/>
            <a:ext cx="5302943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До внедрения фиксация инцидентов производилась в </a:t>
            </a:r>
            <a:r>
              <a:rPr lang="en-US" sz="1467" spc="-27" dirty="0">
                <a:latin typeface="Trebuchet MS" panose="020B0703020202090204" pitchFamily="34" charset="0"/>
              </a:rPr>
              <a:t>Excel</a:t>
            </a:r>
            <a:endParaRPr lang="ru-RU" sz="1467" spc="-27" dirty="0">
              <a:latin typeface="Trebuchet MS" panose="020B0703020202090204" pitchFamily="34" charset="0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689601" y="4137340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После — автоматическая фиксация инцидентов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5710719" y="4536878"/>
            <a:ext cx="70671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Единая консоль мониторинга ИТ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cxnSp>
        <p:nvCxnSpPr>
          <p:cNvPr id="169" name="Straight Connector 168"/>
          <p:cNvCxnSpPr/>
          <p:nvPr/>
        </p:nvCxnSpPr>
        <p:spPr>
          <a:xfrm flipH="1">
            <a:off x="5417102" y="4426756"/>
            <a:ext cx="281485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Left Bracket 169"/>
          <p:cNvSpPr/>
          <p:nvPr/>
        </p:nvSpPr>
        <p:spPr>
          <a:xfrm>
            <a:off x="5613329" y="4025443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71" name="Straight Connector 170"/>
          <p:cNvCxnSpPr/>
          <p:nvPr/>
        </p:nvCxnSpPr>
        <p:spPr>
          <a:xfrm>
            <a:off x="5689600" y="4426756"/>
            <a:ext cx="4655101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5689600" y="4025443"/>
            <a:ext cx="4401101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5689600" y="4828069"/>
            <a:ext cx="4655101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5686675" y="2404112"/>
            <a:ext cx="5904689" cy="30905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Cisco, DHCP, EMC Networker, Microsoft Exchange</a:t>
            </a:r>
            <a:endParaRPr lang="en-US" sz="1470" spc="-27" dirty="0">
              <a:latin typeface="Trebuchet MS" panose="020B070302020209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686675" y="2803651"/>
            <a:ext cx="5305869" cy="30905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FortiGate, Microsoft Lync, Microsoft Forefront, Mobile Iron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5686675" y="3203189"/>
            <a:ext cx="5485889" cy="30905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Linux, Palo Alto, Qualys, Remedy, Symantec, VNX, Windows</a:t>
            </a:r>
          </a:p>
        </p:txBody>
      </p:sp>
      <p:cxnSp>
        <p:nvCxnSpPr>
          <p:cNvPr id="177" name="Straight Connector 176"/>
          <p:cNvCxnSpPr/>
          <p:nvPr/>
        </p:nvCxnSpPr>
        <p:spPr>
          <a:xfrm flipH="1">
            <a:off x="5414176" y="3093067"/>
            <a:ext cx="28148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eft Bracket 177"/>
          <p:cNvSpPr/>
          <p:nvPr/>
        </p:nvSpPr>
        <p:spPr>
          <a:xfrm>
            <a:off x="5610404" y="2691753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79" name="Straight Connector 178"/>
          <p:cNvCxnSpPr/>
          <p:nvPr/>
        </p:nvCxnSpPr>
        <p:spPr>
          <a:xfrm>
            <a:off x="5686675" y="3093067"/>
            <a:ext cx="4655101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5686675" y="2691753"/>
            <a:ext cx="4401101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5686675" y="3494380"/>
            <a:ext cx="4655101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/>
          <p:cNvSpPr/>
          <p:nvPr/>
        </p:nvSpPr>
        <p:spPr>
          <a:xfrm>
            <a:off x="5686675" y="1130676"/>
            <a:ext cx="6097957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spc="-27" dirty="0">
                <a:latin typeface="Trebuchet MS" panose="020B0703020202090204" pitchFamily="34" charset="0"/>
              </a:rPr>
              <a:t>SOC</a:t>
            </a:r>
            <a:r>
              <a:rPr lang="ru-RU" sz="1467" spc="-27" dirty="0">
                <a:latin typeface="Trebuchet MS" panose="020B0703020202090204" pitchFamily="34" charset="0"/>
              </a:rPr>
              <a:t> в филиалах </a:t>
            </a:r>
            <a:r>
              <a:rPr lang="en-US" sz="1467" spc="-27" dirty="0">
                <a:latin typeface="Trebuchet MS" panose="020B0703020202090204" pitchFamily="34" charset="0"/>
              </a:rPr>
              <a:t>KPMG</a:t>
            </a:r>
            <a:r>
              <a:rPr lang="ru-RU" sz="1467" spc="-27" dirty="0">
                <a:latin typeface="Trebuchet MS" panose="020B0703020202090204" pitchFamily="34" charset="0"/>
              </a:rPr>
              <a:t> в странах СНГ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686675" y="1530215"/>
            <a:ext cx="642006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spc="-27" dirty="0">
                <a:latin typeface="Trebuchet MS" panose="020B0703020202090204" pitchFamily="34" charset="0"/>
              </a:rPr>
              <a:t>300</a:t>
            </a:r>
            <a:r>
              <a:rPr lang="ru-RU" sz="1467" spc="-27" dirty="0">
                <a:latin typeface="Trebuchet MS" panose="020B0703020202090204" pitchFamily="34" charset="0"/>
              </a:rPr>
              <a:t> ГБ в сутки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5686675" y="1929753"/>
            <a:ext cx="6156717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&gt;30 корреляционных запросов, более 30 источников</a:t>
            </a:r>
          </a:p>
        </p:txBody>
      </p:sp>
      <p:cxnSp>
        <p:nvCxnSpPr>
          <p:cNvPr id="185" name="Straight Connector 184"/>
          <p:cNvCxnSpPr/>
          <p:nvPr/>
        </p:nvCxnSpPr>
        <p:spPr>
          <a:xfrm flipH="1">
            <a:off x="5414176" y="1819631"/>
            <a:ext cx="281485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Left Bracket 185"/>
          <p:cNvSpPr/>
          <p:nvPr/>
        </p:nvSpPr>
        <p:spPr>
          <a:xfrm>
            <a:off x="5610404" y="1418317"/>
            <a:ext cx="85256" cy="802627"/>
          </a:xfrm>
          <a:prstGeom prst="leftBracket">
            <a:avLst>
              <a:gd name="adj" fmla="val 65305"/>
            </a:avLst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>
          <a:xfrm>
            <a:off x="5686675" y="1819631"/>
            <a:ext cx="465510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5686675" y="1418317"/>
            <a:ext cx="440110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5686675" y="2220944"/>
            <a:ext cx="465510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8125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№6 (Банк Бахрейна - </a:t>
            </a:r>
            <a:r>
              <a:rPr lang="en-US" dirty="0"/>
              <a:t>ALUBAF</a:t>
            </a:r>
            <a:r>
              <a:rPr lang="ru-RU" dirty="0"/>
              <a:t>)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302522" y="2803651"/>
            <a:ext cx="2411182" cy="1898916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 SIEM </a:t>
            </a: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в банковской организации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352801" y="1568131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Основное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55250" y="2837769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Источники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55250" y="4170456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Взаимодействие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51" name="Elbow Connector 50"/>
          <p:cNvCxnSpPr>
            <a:cxnSpLocks/>
            <a:endCxn id="24" idx="1"/>
          </p:cNvCxnSpPr>
          <p:nvPr/>
        </p:nvCxnSpPr>
        <p:spPr>
          <a:xfrm flipV="1">
            <a:off x="2713706" y="1826023"/>
            <a:ext cx="639095" cy="1921154"/>
          </a:xfrm>
          <a:prstGeom prst="bentConnector3">
            <a:avLst>
              <a:gd name="adj1" fmla="val 50000"/>
            </a:avLst>
          </a:prstGeom>
          <a:ln w="3175" cmpd="sng"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cxnSpLocks/>
            <a:endCxn id="25" idx="1"/>
          </p:cNvCxnSpPr>
          <p:nvPr/>
        </p:nvCxnSpPr>
        <p:spPr>
          <a:xfrm flipV="1">
            <a:off x="2713706" y="3095661"/>
            <a:ext cx="641544" cy="651516"/>
          </a:xfrm>
          <a:prstGeom prst="bentConnector3">
            <a:avLst/>
          </a:prstGeom>
          <a:ln w="3175" cmpd="sng">
            <a:solidFill>
              <a:schemeClr val="accent3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cxnSpLocks/>
            <a:endCxn id="26" idx="1"/>
          </p:cNvCxnSpPr>
          <p:nvPr/>
        </p:nvCxnSpPr>
        <p:spPr>
          <a:xfrm>
            <a:off x="2713706" y="3747177"/>
            <a:ext cx="641544" cy="681171"/>
          </a:xfrm>
          <a:prstGeom prst="bentConnector3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>
            <a:off x="5689601" y="3731869"/>
            <a:ext cx="5302943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Оказание услуг </a:t>
            </a:r>
            <a:r>
              <a:rPr lang="en-US" sz="1467" spc="-27" dirty="0">
                <a:latin typeface="Trebuchet MS" panose="020B0703020202090204" pitchFamily="34" charset="0"/>
              </a:rPr>
              <a:t>Professional Services</a:t>
            </a:r>
            <a:endParaRPr lang="ru-RU" sz="1467" spc="-27" dirty="0">
              <a:latin typeface="Trebuchet MS" panose="020B0703020202090204" pitchFamily="34" charset="0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689601" y="4131408"/>
            <a:ext cx="512063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Поддержка актуальной версии </a:t>
            </a:r>
            <a:r>
              <a:rPr lang="en-US" sz="1467" spc="-27" dirty="0">
                <a:latin typeface="Trebuchet MS" panose="020B0703020202090204" pitchFamily="34" charset="0"/>
              </a:rPr>
              <a:t>Splunk</a:t>
            </a:r>
            <a:r>
              <a:rPr lang="ru-RU" sz="1467" spc="-27" dirty="0">
                <a:latin typeface="Trebuchet MS" panose="020B0703020202090204" pitchFamily="34" charset="0"/>
              </a:rPr>
              <a:t> 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5710719" y="4530946"/>
            <a:ext cx="5965901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Оптимизация и стабилизация работы </a:t>
            </a:r>
            <a:r>
              <a:rPr lang="en-US" sz="1467" spc="-27" dirty="0">
                <a:latin typeface="Trebuchet MS" panose="020B0703020202090204" pitchFamily="34" charset="0"/>
              </a:rPr>
              <a:t>Splunk</a:t>
            </a:r>
          </a:p>
        </p:txBody>
      </p:sp>
      <p:cxnSp>
        <p:nvCxnSpPr>
          <p:cNvPr id="169" name="Straight Connector 168"/>
          <p:cNvCxnSpPr/>
          <p:nvPr/>
        </p:nvCxnSpPr>
        <p:spPr>
          <a:xfrm flipH="1">
            <a:off x="5417102" y="4420824"/>
            <a:ext cx="281485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Left Bracket 169"/>
          <p:cNvSpPr/>
          <p:nvPr/>
        </p:nvSpPr>
        <p:spPr>
          <a:xfrm>
            <a:off x="5613329" y="4019511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71" name="Straight Connector 170"/>
          <p:cNvCxnSpPr/>
          <p:nvPr/>
        </p:nvCxnSpPr>
        <p:spPr>
          <a:xfrm>
            <a:off x="5689600" y="4420824"/>
            <a:ext cx="4655101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5689600" y="4019511"/>
            <a:ext cx="4401101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5689600" y="4822137"/>
            <a:ext cx="4655101" cy="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5686675" y="2398180"/>
            <a:ext cx="5904689" cy="30905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Microsoft Active Directory, Microsoft Exchange, Microsoft Windows</a:t>
            </a:r>
            <a:endParaRPr lang="en-US" sz="1470" spc="-27" dirty="0">
              <a:latin typeface="Trebuchet MS" panose="020B070302020209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686675" y="2797718"/>
            <a:ext cx="5305869" cy="309600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FortiGate, Forti2FA, </a:t>
            </a:r>
            <a:r>
              <a:rPr lang="en-US" sz="1470" dirty="0" err="1">
                <a:latin typeface="Trebuchet MS" panose="020B0703020202090204" pitchFamily="34" charset="0"/>
              </a:rPr>
              <a:t>Sonicwall</a:t>
            </a:r>
            <a:r>
              <a:rPr lang="en-US" sz="1470" dirty="0">
                <a:latin typeface="Trebuchet MS" panose="020B0703020202090204" pitchFamily="34" charset="0"/>
              </a:rPr>
              <a:t>, </a:t>
            </a:r>
            <a:r>
              <a:rPr lang="en-US" sz="1470" dirty="0" err="1">
                <a:latin typeface="Trebuchet MS" panose="020B0703020202090204" pitchFamily="34" charset="0"/>
              </a:rPr>
              <a:t>BitDefender</a:t>
            </a:r>
            <a:endParaRPr lang="en-US" sz="1470" dirty="0">
              <a:latin typeface="Trebuchet MS" panose="020B070302020209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5686675" y="3197257"/>
            <a:ext cx="5485889" cy="30905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SWIFT Alliance Access, Nutanix, Solaris, Microsoft SQL Servers</a:t>
            </a:r>
          </a:p>
        </p:txBody>
      </p:sp>
      <p:cxnSp>
        <p:nvCxnSpPr>
          <p:cNvPr id="177" name="Straight Connector 176"/>
          <p:cNvCxnSpPr/>
          <p:nvPr/>
        </p:nvCxnSpPr>
        <p:spPr>
          <a:xfrm flipH="1">
            <a:off x="5414176" y="3087135"/>
            <a:ext cx="28148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eft Bracket 177"/>
          <p:cNvSpPr/>
          <p:nvPr/>
        </p:nvSpPr>
        <p:spPr>
          <a:xfrm>
            <a:off x="5610404" y="2685821"/>
            <a:ext cx="85256" cy="802627"/>
          </a:xfrm>
          <a:prstGeom prst="leftBracket">
            <a:avLst>
              <a:gd name="adj" fmla="val 65305"/>
            </a:avLst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79" name="Straight Connector 178"/>
          <p:cNvCxnSpPr/>
          <p:nvPr/>
        </p:nvCxnSpPr>
        <p:spPr>
          <a:xfrm>
            <a:off x="5686675" y="3087135"/>
            <a:ext cx="4655101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5686675" y="2685821"/>
            <a:ext cx="4401101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5686675" y="3488448"/>
            <a:ext cx="4655101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/>
          <p:cNvSpPr/>
          <p:nvPr/>
        </p:nvSpPr>
        <p:spPr>
          <a:xfrm>
            <a:off x="5686675" y="1124744"/>
            <a:ext cx="6097957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Функции </a:t>
            </a:r>
            <a:r>
              <a:rPr lang="en-US" sz="1467" spc="-27" dirty="0">
                <a:latin typeface="Trebuchet MS" panose="020B0703020202090204" pitchFamily="34" charset="0"/>
              </a:rPr>
              <a:t>SIEM</a:t>
            </a:r>
            <a:r>
              <a:rPr lang="ru-RU" sz="1467" spc="-27" dirty="0">
                <a:latin typeface="Trebuchet MS" panose="020B0703020202090204" pitchFamily="34" charset="0"/>
              </a:rPr>
              <a:t> и выполнение требований регулятора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686675" y="1530215"/>
            <a:ext cx="6420069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20+ ГБ в сутки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5686675" y="1923821"/>
            <a:ext cx="6156717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&gt;10 корреляционных запросов, покрытие устройств «сбором» логов</a:t>
            </a:r>
          </a:p>
        </p:txBody>
      </p:sp>
      <p:cxnSp>
        <p:nvCxnSpPr>
          <p:cNvPr id="185" name="Straight Connector 184"/>
          <p:cNvCxnSpPr/>
          <p:nvPr/>
        </p:nvCxnSpPr>
        <p:spPr>
          <a:xfrm flipH="1">
            <a:off x="5414176" y="1813699"/>
            <a:ext cx="281485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Left Bracket 185"/>
          <p:cNvSpPr/>
          <p:nvPr/>
        </p:nvSpPr>
        <p:spPr>
          <a:xfrm>
            <a:off x="5610404" y="1412385"/>
            <a:ext cx="85256" cy="802627"/>
          </a:xfrm>
          <a:prstGeom prst="leftBracket">
            <a:avLst>
              <a:gd name="adj" fmla="val 65305"/>
            </a:avLst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>
          <a:xfrm>
            <a:off x="5686675" y="1813699"/>
            <a:ext cx="465510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5686675" y="1412385"/>
            <a:ext cx="440110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5686675" y="2215012"/>
            <a:ext cx="4655101" cy="0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2148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№</a:t>
            </a:r>
            <a:r>
              <a:rPr lang="en-US" dirty="0"/>
              <a:t>7</a:t>
            </a:r>
            <a:r>
              <a:rPr lang="ru-RU" dirty="0"/>
              <a:t> (Крупнейший финансовый и кадровый </a:t>
            </a:r>
            <a:r>
              <a:rPr lang="ru-RU"/>
              <a:t>аутсорсер)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Организация: Компания, предоставляющая услуги финансового и кадрового аутсорсинга</a:t>
            </a:r>
          </a:p>
          <a:p>
            <a:r>
              <a:rPr lang="ru-RU" dirty="0"/>
              <a:t>Цель: </a:t>
            </a:r>
            <a:r>
              <a:rPr lang="ru-RU" sz="2000" dirty="0">
                <a:latin typeface="Trebuchet MS" panose="020B0703020202090204" pitchFamily="34" charset="0"/>
              </a:rPr>
              <a:t>Оценка операционной эффективности сотрудников</a:t>
            </a:r>
            <a:endParaRPr lang="ru-RU" dirty="0"/>
          </a:p>
          <a:p>
            <a:r>
              <a:rPr lang="ru-RU" dirty="0"/>
              <a:t>Задачи: </a:t>
            </a:r>
          </a:p>
          <a:p>
            <a:pPr lvl="1"/>
            <a:r>
              <a:rPr lang="ru-RU" dirty="0"/>
              <a:t>реализация ИБ/ИТ-мониторинга</a:t>
            </a:r>
          </a:p>
          <a:p>
            <a:pPr lvl="1"/>
            <a:r>
              <a:rPr lang="ru-RU" dirty="0"/>
              <a:t>реализация мониторинга активности </a:t>
            </a:r>
            <a:r>
              <a:rPr lang="ru-RU" sz="1600" dirty="0"/>
              <a:t>сотрудников на рабочих местах и посещаемости офисов</a:t>
            </a:r>
          </a:p>
          <a:p>
            <a:pPr lvl="1"/>
            <a:r>
              <a:rPr lang="ru-RU" dirty="0"/>
              <a:t>реализация методики комплексного анализа трудовой дисциплины сотрудников и инцидентов ИБ</a:t>
            </a:r>
            <a:endParaRPr lang="ru-RU" sz="1600" dirty="0"/>
          </a:p>
          <a:p>
            <a:r>
              <a:rPr lang="ru-RU" dirty="0"/>
              <a:t>Характеристики Заказчика: </a:t>
            </a:r>
            <a:r>
              <a:rPr lang="ru-RU" sz="2100" dirty="0">
                <a:solidFill>
                  <a:srgbClr val="565655"/>
                </a:solidFill>
              </a:rPr>
              <a:t>1000</a:t>
            </a:r>
            <a:r>
              <a:rPr lang="en-US" sz="2100" dirty="0">
                <a:solidFill>
                  <a:srgbClr val="565655"/>
                </a:solidFill>
              </a:rPr>
              <a:t>+ </a:t>
            </a:r>
            <a:r>
              <a:rPr lang="ru-RU" sz="2100" dirty="0">
                <a:solidFill>
                  <a:srgbClr val="565655"/>
                </a:solidFill>
              </a:rPr>
              <a:t>сотрудников для анализа, </a:t>
            </a:r>
            <a:r>
              <a:rPr lang="en-US" sz="2100" dirty="0">
                <a:solidFill>
                  <a:srgbClr val="565655"/>
                </a:solidFill>
              </a:rPr>
              <a:t>8 </a:t>
            </a:r>
            <a:r>
              <a:rPr lang="ru-RU" sz="2100" dirty="0">
                <a:solidFill>
                  <a:srgbClr val="565655"/>
                </a:solidFill>
              </a:rPr>
              <a:t>территориально разнесенных филиалов в разных часовых поясах</a:t>
            </a:r>
          </a:p>
          <a:p>
            <a:r>
              <a:rPr lang="ru-RU" sz="2100" dirty="0">
                <a:solidFill>
                  <a:srgbClr val="565655"/>
                </a:solidFill>
              </a:rPr>
              <a:t>Объем данных: 200+ ГБ в сутки</a:t>
            </a:r>
          </a:p>
          <a:p>
            <a:r>
              <a:rPr lang="ru-RU" sz="2100" dirty="0">
                <a:solidFill>
                  <a:srgbClr val="565655"/>
                </a:solidFill>
              </a:rPr>
              <a:t>Корреляционных запросов: 70+</a:t>
            </a:r>
          </a:p>
          <a:p>
            <a:r>
              <a:rPr lang="ru-RU" dirty="0"/>
              <a:t>Интеграция  с внешними </a:t>
            </a:r>
            <a:r>
              <a:rPr lang="ru-RU" sz="2100" dirty="0"/>
              <a:t>системами: </a:t>
            </a:r>
            <a:r>
              <a:rPr lang="en-US" sz="2100" dirty="0"/>
              <a:t>Service Desk</a:t>
            </a:r>
            <a:r>
              <a:rPr lang="ru-RU" sz="2100" dirty="0"/>
              <a:t> (</a:t>
            </a:r>
            <a:r>
              <a:rPr lang="en-US" sz="2100" dirty="0"/>
              <a:t>Jira</a:t>
            </a:r>
            <a:r>
              <a:rPr lang="ru-RU" sz="2100" dirty="0"/>
              <a:t>)</a:t>
            </a:r>
            <a:endParaRPr lang="en-US" sz="2100" dirty="0"/>
          </a:p>
          <a:p>
            <a:r>
              <a:rPr lang="ru-RU" sz="2100" dirty="0"/>
              <a:t>Источники данных:</a:t>
            </a:r>
            <a:r>
              <a:rPr lang="en-US" sz="2100" dirty="0"/>
              <a:t> 10+ (</a:t>
            </a:r>
            <a:r>
              <a:rPr lang="ru-RU" sz="2100" dirty="0"/>
              <a:t>Основные: </a:t>
            </a:r>
            <a:r>
              <a:rPr lang="en-US" sz="2100" dirty="0"/>
              <a:t>Windows, </a:t>
            </a:r>
            <a:r>
              <a:rPr lang="ru-RU" sz="2100" dirty="0"/>
              <a:t>*</a:t>
            </a:r>
            <a:r>
              <a:rPr lang="en-US" sz="2100" dirty="0"/>
              <a:t>nix, AD, 1C, Cisco, VPN, Exchange, </a:t>
            </a:r>
            <a:r>
              <a:rPr lang="ru-RU" sz="2100" dirty="0"/>
              <a:t>СКУД</a:t>
            </a:r>
            <a:r>
              <a:rPr lang="en-US" sz="2100" dirty="0"/>
              <a:t>, Kaspersky , IBM FileNet, MS SQL, </a:t>
            </a:r>
            <a:r>
              <a:rPr lang="en-GB" sz="2100" dirty="0" err="1"/>
              <a:t>Fortigate</a:t>
            </a:r>
            <a:r>
              <a:rPr lang="ru-RU" sz="2100" dirty="0"/>
              <a:t>, файлы </a:t>
            </a:r>
            <a:r>
              <a:rPr lang="en-US" sz="2100" dirty="0"/>
              <a:t>Excel)</a:t>
            </a:r>
          </a:p>
        </p:txBody>
      </p:sp>
    </p:spTree>
    <p:extLst>
      <p:ext uri="{BB962C8B-B14F-4D97-AF65-F5344CB8AC3E}">
        <p14:creationId xmlns:p14="http://schemas.microsoft.com/office/powerpoint/2010/main" val="28703654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№</a:t>
            </a:r>
            <a:r>
              <a:rPr lang="en-US" dirty="0"/>
              <a:t>7</a:t>
            </a:r>
            <a:r>
              <a:rPr lang="ru-RU" dirty="0"/>
              <a:t> (Крупнейший финансовый и кадровый </a:t>
            </a:r>
            <a:r>
              <a:rPr lang="ru-RU" dirty="0" err="1"/>
              <a:t>аутсорсер</a:t>
            </a:r>
            <a:r>
              <a:rPr lang="ru-RU" dirty="0"/>
              <a:t>)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284101" y="2246002"/>
            <a:ext cx="2411182" cy="1898916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/>
              <a:t>Система оценки операционной эффективности сотрудников</a:t>
            </a:r>
            <a:endParaRPr lang="ru-RU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334380" y="1064541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Цель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23692" y="2496934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Задачи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51" name="Elbow Connector 50"/>
          <p:cNvCxnSpPr>
            <a:cxnSpLocks/>
          </p:cNvCxnSpPr>
          <p:nvPr/>
        </p:nvCxnSpPr>
        <p:spPr>
          <a:xfrm flipV="1">
            <a:off x="2679252" y="1322433"/>
            <a:ext cx="639095" cy="1873027"/>
          </a:xfrm>
          <a:prstGeom prst="bentConnector3">
            <a:avLst>
              <a:gd name="adj1" fmla="val 50000"/>
            </a:avLst>
          </a:prstGeom>
          <a:ln w="3175" cmpd="sng"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cxnSpLocks/>
            <a:stCxn id="23" idx="2"/>
            <a:endCxn id="25" idx="1"/>
          </p:cNvCxnSpPr>
          <p:nvPr/>
        </p:nvCxnSpPr>
        <p:spPr>
          <a:xfrm flipV="1">
            <a:off x="2695285" y="2754826"/>
            <a:ext cx="628407" cy="440634"/>
          </a:xfrm>
          <a:prstGeom prst="bentConnector3">
            <a:avLst>
              <a:gd name="adj1" fmla="val 48458"/>
            </a:avLst>
          </a:prstGeom>
          <a:ln w="3175" cmpd="sng">
            <a:solidFill>
              <a:schemeClr val="accent3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5619309" y="1843317"/>
            <a:ext cx="6202803" cy="30905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70" dirty="0">
                <a:latin typeface="Trebuchet MS" panose="020B0703020202090204" pitchFamily="34" charset="0"/>
              </a:rPr>
              <a:t>Реализация ИБ/ИТ-мониторинга</a:t>
            </a:r>
            <a:endParaRPr lang="en-US" sz="1470" dirty="0">
              <a:latin typeface="Trebuchet MS" panose="020B070302020209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5619309" y="2266794"/>
            <a:ext cx="5998930" cy="51039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70" dirty="0">
                <a:latin typeface="Trebuchet MS" panose="020B0703020202090204" pitchFamily="34" charset="0"/>
              </a:rPr>
              <a:t>Реализация мониторинга активности сотрудников на рабочих местах и посещаемости офисов</a:t>
            </a:r>
            <a:endParaRPr lang="en-US" sz="1470" dirty="0">
              <a:latin typeface="Trebuchet MS" panose="020B0703020202090204" pitchFamily="34" charset="0"/>
            </a:endParaRPr>
          </a:p>
        </p:txBody>
      </p:sp>
      <p:cxnSp>
        <p:nvCxnSpPr>
          <p:cNvPr id="177" name="Straight Connector 176"/>
          <p:cNvCxnSpPr>
            <a:cxnSpLocks/>
            <a:endCxn id="25" idx="3"/>
          </p:cNvCxnSpPr>
          <p:nvPr/>
        </p:nvCxnSpPr>
        <p:spPr>
          <a:xfrm flipH="1">
            <a:off x="5379008" y="2754826"/>
            <a:ext cx="164031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eft Bracket 177"/>
          <p:cNvSpPr/>
          <p:nvPr/>
        </p:nvSpPr>
        <p:spPr>
          <a:xfrm>
            <a:off x="5562924" y="2186076"/>
            <a:ext cx="143303" cy="992912"/>
          </a:xfrm>
          <a:prstGeom prst="leftBracket">
            <a:avLst>
              <a:gd name="adj" fmla="val 65305"/>
            </a:avLst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79" name="Straight Connector 178"/>
          <p:cNvCxnSpPr>
            <a:cxnSpLocks/>
            <a:stCxn id="178" idx="0"/>
          </p:cNvCxnSpPr>
          <p:nvPr/>
        </p:nvCxnSpPr>
        <p:spPr>
          <a:xfrm flipV="1">
            <a:off x="5706227" y="2156548"/>
            <a:ext cx="5322321" cy="29528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cxnSpLocks/>
          </p:cNvCxnSpPr>
          <p:nvPr/>
        </p:nvCxnSpPr>
        <p:spPr>
          <a:xfrm>
            <a:off x="5702809" y="3179421"/>
            <a:ext cx="3525539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ctangle 182"/>
          <p:cNvSpPr/>
          <p:nvPr/>
        </p:nvSpPr>
        <p:spPr>
          <a:xfrm>
            <a:off x="5557411" y="980728"/>
            <a:ext cx="5872949" cy="333938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r>
              <a:rPr lang="ru-RU" sz="1470" dirty="0">
                <a:latin typeface="Trebuchet MS" panose="020B0703020202090204" pitchFamily="34" charset="0"/>
              </a:rPr>
              <a:t>Оценка операционной эффективности сотрудников</a:t>
            </a:r>
            <a:endParaRPr lang="en-US" sz="1470" dirty="0">
              <a:latin typeface="Trebuchet MS" panose="020B0703020202090204" pitchFamily="34" charset="0"/>
            </a:endParaRPr>
          </a:p>
        </p:txBody>
      </p:sp>
      <p:cxnSp>
        <p:nvCxnSpPr>
          <p:cNvPr id="185" name="Straight Connector 184"/>
          <p:cNvCxnSpPr>
            <a:cxnSpLocks/>
            <a:stCxn id="24" idx="3"/>
          </p:cNvCxnSpPr>
          <p:nvPr/>
        </p:nvCxnSpPr>
        <p:spPr>
          <a:xfrm>
            <a:off x="5389696" y="1322433"/>
            <a:ext cx="5399197" cy="44104"/>
          </a:xfrm>
          <a:prstGeom prst="line">
            <a:avLst/>
          </a:prstGeom>
          <a:ln w="31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2DF68A-3888-D2DF-E5B2-0C7096953A81}"/>
              </a:ext>
            </a:extLst>
          </p:cNvPr>
          <p:cNvCxnSpPr>
            <a:cxnSpLocks/>
          </p:cNvCxnSpPr>
          <p:nvPr/>
        </p:nvCxnSpPr>
        <p:spPr>
          <a:xfrm>
            <a:off x="5543039" y="2754826"/>
            <a:ext cx="6144505" cy="0"/>
          </a:xfrm>
          <a:prstGeom prst="line">
            <a:avLst/>
          </a:prstGeom>
          <a:ln w="31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2F79097-FD6A-9BFC-8893-0E11B326771E}"/>
              </a:ext>
            </a:extLst>
          </p:cNvPr>
          <p:cNvSpPr/>
          <p:nvPr/>
        </p:nvSpPr>
        <p:spPr>
          <a:xfrm>
            <a:off x="5627948" y="2729306"/>
            <a:ext cx="6287861" cy="51039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70" dirty="0">
                <a:latin typeface="Trebuchet MS" panose="020B0703020202090204" pitchFamily="34" charset="0"/>
              </a:rPr>
              <a:t>Реализация методики комплексного анализа трудовой дисциплины сотрудников и инцидентов ИБ</a:t>
            </a:r>
            <a:endParaRPr lang="en-US" sz="1470" dirty="0">
              <a:latin typeface="Trebuchet MS" panose="020B0703020202090204" pitchFamily="34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652E470-5D03-5CC4-1D3A-B56917329E6E}"/>
              </a:ext>
            </a:extLst>
          </p:cNvPr>
          <p:cNvSpPr/>
          <p:nvPr/>
        </p:nvSpPr>
        <p:spPr>
          <a:xfrm>
            <a:off x="3360799" y="3825044"/>
            <a:ext cx="2055316" cy="51578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Источники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88A4236-E9AD-FFDE-6421-973FF4340991}"/>
              </a:ext>
            </a:extLst>
          </p:cNvPr>
          <p:cNvSpPr/>
          <p:nvPr/>
        </p:nvSpPr>
        <p:spPr>
          <a:xfrm>
            <a:off x="5654400" y="3609020"/>
            <a:ext cx="5120639" cy="528222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70" dirty="0">
                <a:latin typeface="Trebuchet MS" panose="020B0703020202090204" pitchFamily="34" charset="0"/>
              </a:rPr>
              <a:t>Windows, </a:t>
            </a:r>
            <a:r>
              <a:rPr lang="ru-RU" sz="1470" dirty="0">
                <a:latin typeface="Trebuchet MS" panose="020B0703020202090204" pitchFamily="34" charset="0"/>
              </a:rPr>
              <a:t>*</a:t>
            </a:r>
            <a:r>
              <a:rPr lang="en-US" sz="1470" dirty="0">
                <a:latin typeface="Trebuchet MS" panose="020B0703020202090204" pitchFamily="34" charset="0"/>
              </a:rPr>
              <a:t>nix, AD, 1C, Cisco,</a:t>
            </a:r>
            <a:r>
              <a:rPr lang="ru-RU" sz="1470" dirty="0">
                <a:latin typeface="Trebuchet MS" panose="020B0703020202090204" pitchFamily="34" charset="0"/>
              </a:rPr>
              <a:t> </a:t>
            </a:r>
            <a:r>
              <a:rPr lang="en-US" sz="1470" dirty="0">
                <a:latin typeface="Trebuchet MS" panose="020B0703020202090204" pitchFamily="34" charset="0"/>
              </a:rPr>
              <a:t>VPN, Exchange, </a:t>
            </a:r>
            <a:r>
              <a:rPr lang="ru-RU" sz="1470" dirty="0">
                <a:latin typeface="Trebuchet MS" panose="020B0703020202090204" pitchFamily="34" charset="0"/>
              </a:rPr>
              <a:t>СКУД</a:t>
            </a:r>
            <a:r>
              <a:rPr lang="en-US" sz="1470" dirty="0">
                <a:latin typeface="Trebuchet MS" panose="020B0703020202090204" pitchFamily="34" charset="0"/>
              </a:rPr>
              <a:t>, Kaspersky, IBM FileNet, MS SQL, </a:t>
            </a:r>
            <a:r>
              <a:rPr lang="en-GB" sz="1470" dirty="0" err="1">
                <a:latin typeface="Trebuchet MS" panose="020B0703020202090204" pitchFamily="34" charset="0"/>
              </a:rPr>
              <a:t>Fortigate</a:t>
            </a:r>
            <a:r>
              <a:rPr lang="ru-RU" sz="1470" dirty="0">
                <a:latin typeface="Trebuchet MS" panose="020B0703020202090204" pitchFamily="34" charset="0"/>
              </a:rPr>
              <a:t>, файлы </a:t>
            </a:r>
            <a:r>
              <a:rPr lang="en-US" sz="1470" dirty="0">
                <a:latin typeface="Trebuchet MS" panose="020B0703020202090204" pitchFamily="34" charset="0"/>
              </a:rPr>
              <a:t>Excel</a:t>
            </a:r>
            <a:endParaRPr lang="ru-RU" sz="1470" dirty="0">
              <a:latin typeface="Trebuchet MS" panose="020B070302020209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421AF3D-FF62-478E-CBE3-5EE74B2B1D9D}"/>
              </a:ext>
            </a:extLst>
          </p:cNvPr>
          <p:cNvCxnSpPr>
            <a:cxnSpLocks/>
          </p:cNvCxnSpPr>
          <p:nvPr/>
        </p:nvCxnSpPr>
        <p:spPr>
          <a:xfrm flipV="1">
            <a:off x="5379008" y="4082937"/>
            <a:ext cx="5898592" cy="1480"/>
          </a:xfrm>
          <a:prstGeom prst="line">
            <a:avLst/>
          </a:prstGeom>
          <a:ln w="31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ED6F08B6-F617-2A0F-FC15-5F4D498CDFA8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>
            <a:off x="2996729" y="3149554"/>
            <a:ext cx="364070" cy="933382"/>
          </a:xfrm>
          <a:prstGeom prst="bentConnector2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65D9483-BBBD-E0DF-26CB-FAB69532C1EF}"/>
              </a:ext>
            </a:extLst>
          </p:cNvPr>
          <p:cNvSpPr/>
          <p:nvPr/>
        </p:nvSpPr>
        <p:spPr>
          <a:xfrm>
            <a:off x="3355789" y="5207141"/>
            <a:ext cx="2055316" cy="42626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dirty="0">
                <a:solidFill>
                  <a:srgbClr val="FFFFFF"/>
                </a:solidFill>
                <a:latin typeface="Trebuchet MS" panose="020B0703020202090204" pitchFamily="34" charset="0"/>
              </a:rPr>
              <a:t>Результат</a:t>
            </a:r>
            <a:endParaRPr lang="en-US" sz="1867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C8C6942-0F5B-CE89-D10D-6A9108B334E5}"/>
              </a:ext>
            </a:extLst>
          </p:cNvPr>
          <p:cNvSpPr/>
          <p:nvPr/>
        </p:nvSpPr>
        <p:spPr>
          <a:xfrm>
            <a:off x="5619309" y="4441443"/>
            <a:ext cx="5998930" cy="50962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Получение инструмента оценки операционной эффективности в разрезе сотрудника/подразделения/филиала/компании 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82998152-45DB-0542-9CCD-C9CB4E4381AA}"/>
              </a:ext>
            </a:extLst>
          </p:cNvPr>
          <p:cNvCxnSpPr>
            <a:cxnSpLocks/>
            <a:stCxn id="132" idx="1"/>
            <a:endCxn id="63" idx="3"/>
          </p:cNvCxnSpPr>
          <p:nvPr/>
        </p:nvCxnSpPr>
        <p:spPr>
          <a:xfrm flipH="1">
            <a:off x="5411105" y="5420275"/>
            <a:ext cx="199141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Left Bracket 131">
            <a:extLst>
              <a:ext uri="{FF2B5EF4-FFF2-40B4-BE49-F238E27FC236}">
                <a16:creationId xmlns:a16="http://schemas.microsoft.com/office/drawing/2014/main" id="{05D40285-7B41-D938-863C-226B9BDD231F}"/>
              </a:ext>
            </a:extLst>
          </p:cNvPr>
          <p:cNvSpPr/>
          <p:nvPr/>
        </p:nvSpPr>
        <p:spPr>
          <a:xfrm>
            <a:off x="5610246" y="4953417"/>
            <a:ext cx="95981" cy="933715"/>
          </a:xfrm>
          <a:prstGeom prst="leftBracket">
            <a:avLst>
              <a:gd name="adj" fmla="val 65305"/>
            </a:avLst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 dirty="0">
              <a:latin typeface="Trebuchet MS" panose="020B0703020202090204" pitchFamily="34" charset="0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669AC4A-1F73-C997-1F52-36284E26E8A2}"/>
              </a:ext>
            </a:extLst>
          </p:cNvPr>
          <p:cNvCxnSpPr>
            <a:cxnSpLocks/>
          </p:cNvCxnSpPr>
          <p:nvPr/>
        </p:nvCxnSpPr>
        <p:spPr>
          <a:xfrm flipV="1">
            <a:off x="5672164" y="4953418"/>
            <a:ext cx="5428392" cy="1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A3928A7-5D6C-1744-3C03-D835BBA9BDAE}"/>
              </a:ext>
            </a:extLst>
          </p:cNvPr>
          <p:cNvCxnSpPr>
            <a:cxnSpLocks/>
          </p:cNvCxnSpPr>
          <p:nvPr/>
        </p:nvCxnSpPr>
        <p:spPr>
          <a:xfrm flipV="1">
            <a:off x="5697599" y="5887132"/>
            <a:ext cx="5091294" cy="42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Elbow Connector 135">
            <a:extLst>
              <a:ext uri="{FF2B5EF4-FFF2-40B4-BE49-F238E27FC236}">
                <a16:creationId xmlns:a16="http://schemas.microsoft.com/office/drawing/2014/main" id="{53CEDAFE-8BD0-662A-551D-D302BE42F10A}"/>
              </a:ext>
            </a:extLst>
          </p:cNvPr>
          <p:cNvCxnSpPr>
            <a:cxnSpLocks/>
            <a:endCxn id="63" idx="1"/>
          </p:cNvCxnSpPr>
          <p:nvPr/>
        </p:nvCxnSpPr>
        <p:spPr>
          <a:xfrm rot="16200000" flipH="1">
            <a:off x="2557493" y="4621978"/>
            <a:ext cx="1229597" cy="366996"/>
          </a:xfrm>
          <a:prstGeom prst="bentConnector2">
            <a:avLst/>
          </a:prstGeom>
          <a:ln w="3175" cmpd="sng">
            <a:solidFill>
              <a:schemeClr val="bg2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3E1B21CD-701C-D9CD-B891-E56F4F72B06E}"/>
              </a:ext>
            </a:extLst>
          </p:cNvPr>
          <p:cNvSpPr/>
          <p:nvPr/>
        </p:nvSpPr>
        <p:spPr>
          <a:xfrm>
            <a:off x="5619308" y="5448912"/>
            <a:ext cx="5562309" cy="50962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Сокращение времени на формирование сводных отчетов эффективности компании с дней до минут 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831DB9B-4FED-D8BE-9CA7-102A9738E224}"/>
              </a:ext>
            </a:extLst>
          </p:cNvPr>
          <p:cNvCxnSpPr>
            <a:cxnSpLocks/>
            <a:stCxn id="132" idx="1"/>
          </p:cNvCxnSpPr>
          <p:nvPr/>
        </p:nvCxnSpPr>
        <p:spPr>
          <a:xfrm>
            <a:off x="5610246" y="5420275"/>
            <a:ext cx="5418302" cy="0"/>
          </a:xfrm>
          <a:prstGeom prst="line">
            <a:avLst/>
          </a:prstGeom>
          <a:ln w="31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ACB9463-EBFE-743D-E3E6-25CAE67D6E10}"/>
              </a:ext>
            </a:extLst>
          </p:cNvPr>
          <p:cNvSpPr/>
          <p:nvPr/>
        </p:nvSpPr>
        <p:spPr>
          <a:xfrm>
            <a:off x="5631984" y="4976448"/>
            <a:ext cx="5718009" cy="50962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Получение в каждый момент времени актуальной информации для принятия оперативных управленческих/кадровых решений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BCCB82D-7A22-1F30-4C57-D1D25986AF66}"/>
              </a:ext>
            </a:extLst>
          </p:cNvPr>
          <p:cNvSpPr/>
          <p:nvPr/>
        </p:nvSpPr>
        <p:spPr>
          <a:xfrm>
            <a:off x="5627948" y="5881603"/>
            <a:ext cx="5802412" cy="71057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67" spc="-27" dirty="0">
                <a:latin typeface="Trebuchet MS" panose="020B0703020202090204" pitchFamily="34" charset="0"/>
              </a:rPr>
              <a:t>Сокращение издержек </a:t>
            </a:r>
            <a:r>
              <a:rPr lang="ru-RU" sz="1467" spc="-27">
                <a:latin typeface="Trebuchet MS" panose="020B0703020202090204" pitchFamily="34" charset="0"/>
              </a:rPr>
              <a:t>на ______, </a:t>
            </a:r>
            <a:r>
              <a:rPr lang="ru-RU" sz="1467" spc="-27" dirty="0">
                <a:latin typeface="Trebuchet MS" panose="020B0703020202090204" pitchFamily="34" charset="0"/>
              </a:rPr>
              <a:t>за счет повышения эффективности работы сотрудников и оптимизации штата после анализа эффективности</a:t>
            </a:r>
            <a:endParaRPr lang="en-US" sz="1467" spc="-27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010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№</a:t>
            </a:r>
            <a:r>
              <a:rPr lang="en-US" dirty="0"/>
              <a:t>7</a:t>
            </a:r>
            <a:r>
              <a:rPr lang="ru-RU" dirty="0"/>
              <a:t> (Крупнейший финансовый и кадровый </a:t>
            </a:r>
            <a:r>
              <a:rPr lang="ru-RU" dirty="0" err="1"/>
              <a:t>аутсорсер</a:t>
            </a:r>
            <a:r>
              <a:rPr lang="ru-RU" dirty="0"/>
              <a:t>)</a:t>
            </a:r>
            <a:endParaRPr lang="en-US" dirty="0"/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0E3D2C2-CF78-FDFB-3712-213029B4D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772502"/>
              </p:ext>
            </p:extLst>
          </p:nvPr>
        </p:nvGraphicFramePr>
        <p:xfrm>
          <a:off x="389365" y="944724"/>
          <a:ext cx="11413269" cy="5132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367">
                  <a:extLst>
                    <a:ext uri="{9D8B030D-6E8A-4147-A177-3AD203B41FA5}">
                      <a16:colId xmlns:a16="http://schemas.microsoft.com/office/drawing/2014/main" val="3893549039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1044044399"/>
                    </a:ext>
                  </a:extLst>
                </a:gridCol>
                <a:gridCol w="5238582">
                  <a:extLst>
                    <a:ext uri="{9D8B030D-6E8A-4147-A177-3AD203B41FA5}">
                      <a16:colId xmlns:a16="http://schemas.microsoft.com/office/drawing/2014/main" val="2816609453"/>
                    </a:ext>
                  </a:extLst>
                </a:gridCol>
              </a:tblGrid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rebuchet MS" panose="020B0703020202090204" pitchFamily="34" charset="0"/>
                        </a:rPr>
                        <a:t>Критерий</a:t>
                      </a:r>
                      <a:endParaRPr lang="en-RU" sz="2000" dirty="0">
                        <a:latin typeface="Trebuchet MS" panose="020B070302020209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rebuchet MS" panose="020B0703020202090204" pitchFamily="34" charset="0"/>
                        </a:rPr>
                        <a:t>ДО</a:t>
                      </a:r>
                      <a:endParaRPr lang="en-RU" sz="2000" dirty="0">
                        <a:latin typeface="Trebuchet MS" panose="020B070302020209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rebuchet MS" panose="020B0703020202090204" pitchFamily="34" charset="0"/>
                        </a:rPr>
                        <a:t>ПОСЛЕ</a:t>
                      </a:r>
                      <a:endParaRPr lang="en-RU" sz="200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689219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rebuchet MS" panose="020B0703020202090204" pitchFamily="34" charset="0"/>
                        </a:rPr>
                        <a:t>Количество корреляционных запросов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0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7</a:t>
                      </a:r>
                      <a:r>
                        <a:rPr lang="en-RU" sz="1400">
                          <a:latin typeface="Trebuchet MS" panose="020B0703020202090204" pitchFamily="34" charset="0"/>
                        </a:rPr>
                        <a:t>0</a:t>
                      </a:r>
                      <a:r>
                        <a:rPr lang="en-RU" sz="1400" dirty="0">
                          <a:latin typeface="Trebuchet MS" panose="020B070302020209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058199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rebuchet MS" panose="020B0703020202090204" pitchFamily="34" charset="0"/>
                        </a:rPr>
                        <a:t>Уведомления об обнаруженных инцидентах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Отсутствует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System Font Regular"/>
                        <a:buChar char="-"/>
                      </a:pPr>
                      <a:r>
                        <a:rPr lang="ru-RU" sz="1400" dirty="0">
                          <a:latin typeface="Trebuchet MS" panose="020B0703020202090204" pitchFamily="34" charset="0"/>
                        </a:rPr>
                        <a:t>Единая </a:t>
                      </a:r>
                      <a:r>
                        <a:rPr lang="en-US" sz="1400" dirty="0">
                          <a:latin typeface="Trebuchet MS" panose="020B0703020202090204" pitchFamily="34" charset="0"/>
                        </a:rPr>
                        <a:t>web</a:t>
                      </a:r>
                      <a:r>
                        <a:rPr lang="ru-RU" sz="1400" dirty="0">
                          <a:latin typeface="Trebuchet MS" panose="020B0703020202090204" pitchFamily="34" charset="0"/>
                        </a:rPr>
                        <a:t>-консоль мониторинга </a:t>
                      </a:r>
                    </a:p>
                    <a:p>
                      <a:pPr marL="285750" indent="-285750" algn="l">
                        <a:buFont typeface="System Font Regular"/>
                        <a:buChar char="-"/>
                      </a:pPr>
                      <a:r>
                        <a:rPr lang="en-US" sz="1400" dirty="0">
                          <a:latin typeface="Trebuchet MS" panose="020B0703020202090204" pitchFamily="34" charset="0"/>
                        </a:rPr>
                        <a:t>e-mail</a:t>
                      </a:r>
                    </a:p>
                    <a:p>
                      <a:pPr marL="285750" indent="-285750" algn="l">
                        <a:buFont typeface="System Font Regular"/>
                        <a:buChar char="-"/>
                      </a:pPr>
                      <a:r>
                        <a:rPr lang="ru-RU" sz="1400" dirty="0">
                          <a:latin typeface="Trebuchet MS" panose="020B0703020202090204" pitchFamily="34" charset="0"/>
                        </a:rPr>
                        <a:t>Интеграция с </a:t>
                      </a:r>
                      <a:r>
                        <a:rPr lang="en-US" sz="1400" dirty="0">
                          <a:latin typeface="Trebuchet MS" panose="020B0703020202090204" pitchFamily="34" charset="0"/>
                        </a:rPr>
                        <a:t>Service Desk</a:t>
                      </a:r>
                      <a:r>
                        <a:rPr lang="ru-RU" sz="1400" dirty="0">
                          <a:latin typeface="Trebuchet MS" panose="020B0703020202090204" pitchFamily="34" charset="0"/>
                        </a:rPr>
                        <a:t> 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947354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rebuchet MS" panose="020B0703020202090204" pitchFamily="34" charset="0"/>
                        </a:rPr>
                        <a:t>Время реакции на инциденты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Часы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System Font Regular"/>
                        <a:buNone/>
                      </a:pPr>
                      <a:r>
                        <a:rPr lang="ru-RU" sz="1400" dirty="0">
                          <a:latin typeface="Trebuchet MS" panose="020B0703020202090204" pitchFamily="34" charset="0"/>
                        </a:rPr>
                        <a:t>Минуты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186730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rebuchet MS" panose="020B0703020202090204" pitchFamily="34" charset="0"/>
                        </a:rPr>
                        <a:t>Подключенные для мониторинга источники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2 типа источников</a:t>
                      </a:r>
                    </a:p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(только ИТ-источники: серверы, сетевое оборудование)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10+ типов источников</a:t>
                      </a:r>
                    </a:p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(включая аппаратное обеспечение, СПО, прикладное ПО, СЗИ)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34697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rebuchet MS" panose="020B0703020202090204" pitchFamily="34" charset="0"/>
                        </a:rPr>
                        <a:t>Время на сбор информации и анализ трудовой дисциплины сотрудника (прогулы, недоработки, переработки)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Часы </a:t>
                      </a:r>
                    </a:p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(ручная сверка данных из нескольких источников – 1С, </a:t>
                      </a:r>
                      <a:r>
                        <a:rPr lang="en-US" sz="1400" dirty="0">
                          <a:latin typeface="Trebuchet MS" panose="020B0703020202090204" pitchFamily="34" charset="0"/>
                        </a:rPr>
                        <a:t>AD, </a:t>
                      </a:r>
                      <a:r>
                        <a:rPr lang="ru-RU" sz="1400" dirty="0">
                          <a:latin typeface="Trebuchet MS" panose="020B0703020202090204" pitchFamily="34" charset="0"/>
                        </a:rPr>
                        <a:t>табели учета</a:t>
                      </a:r>
                      <a:r>
                        <a:rPr lang="en-US" sz="1400" dirty="0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ru-RU" sz="1400" dirty="0">
                          <a:latin typeface="Trebuchet MS" panose="020B0703020202090204" pitchFamily="34" charset="0"/>
                        </a:rPr>
                        <a:t>рабочего времени в </a:t>
                      </a:r>
                      <a:r>
                        <a:rPr lang="en-US" sz="1400" dirty="0">
                          <a:latin typeface="Trebuchet MS" panose="020B0703020202090204" pitchFamily="34" charset="0"/>
                        </a:rPr>
                        <a:t>excel</a:t>
                      </a:r>
                      <a:r>
                        <a:rPr lang="ru-RU" sz="1400" dirty="0">
                          <a:latin typeface="Trebuchet MS" panose="020B0703020202090204" pitchFamily="34" charset="0"/>
                        </a:rPr>
                        <a:t>, события ОС)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219170" rtl="0" eaLnBrk="1" latinLnBrk="0" hangingPunct="1">
                        <a:buFont typeface="System Font Regular"/>
                        <a:buNone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Секунды</a:t>
                      </a:r>
                    </a:p>
                    <a:p>
                      <a:pPr marL="0" indent="0" algn="l" defTabSz="1219170" rtl="0" eaLnBrk="1" latinLnBrk="0" hangingPunct="1">
                        <a:buFont typeface="System Font Regular"/>
                        <a:buNone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(благодаря возможности комплексного анализа:</a:t>
                      </a:r>
                    </a:p>
                    <a:p>
                      <a:pPr marL="285750" indent="-285750" algn="l" defTabSz="1219170" rtl="0" eaLnBrk="1" latinLnBrk="0" hangingPunct="1">
                        <a:buFont typeface="System Font Regular"/>
                        <a:buChar char="-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данных СКУД при посещении сотрудником офиса</a:t>
                      </a:r>
                    </a:p>
                    <a:p>
                      <a:pPr marL="285750" indent="-285750" algn="l" defTabSz="1219170" rtl="0" eaLnBrk="1" latinLnBrk="0" hangingPunct="1">
                        <a:buFont typeface="System Font Regular"/>
                        <a:buChar char="-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времени работы сотрудника за АРМ</a:t>
                      </a:r>
                    </a:p>
                    <a:p>
                      <a:pPr marL="285750" indent="-285750" algn="l" defTabSz="1219170" rtl="0" eaLnBrk="1" latinLnBrk="0" hangingPunct="1">
                        <a:buFont typeface="System Font Regular"/>
                        <a:buChar char="-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времени работы с информационными системами</a:t>
                      </a:r>
                    </a:p>
                    <a:p>
                      <a:pPr marL="285750" indent="-285750" algn="l" defTabSz="1219170" rtl="0" eaLnBrk="1" latinLnBrk="0" hangingPunct="1">
                        <a:buFont typeface="System Font Regular"/>
                        <a:buChar char="-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подключений сотрудников при удаленной работе)</a:t>
                      </a:r>
                      <a:endParaRPr lang="en-RU" sz="1400" kern="1200" dirty="0">
                        <a:solidFill>
                          <a:schemeClr val="dk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624667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rebuchet MS" panose="020B0703020202090204" pitchFamily="34" charset="0"/>
                        </a:rPr>
                        <a:t>Затраты на поддержание операционной эффективности на необходимом уровне</a:t>
                      </a:r>
                      <a:endParaRPr lang="en-RU" sz="1400" b="1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rebuchet MS" panose="020B0703020202090204" pitchFamily="34" charset="0"/>
                        </a:rPr>
                        <a:t>_____ рублей</a:t>
                      </a:r>
                      <a:endParaRPr lang="en-RU" sz="1400" dirty="0">
                        <a:latin typeface="Trebuchet MS" panose="020B070302020209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219170" rtl="0" eaLnBrk="1" latinLnBrk="0" hangingPunct="1">
                        <a:buFont typeface="System Font Regular"/>
                        <a:buNone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_____ рублей</a:t>
                      </a:r>
                      <a:endParaRPr lang="en-RU" sz="1400" kern="1200" dirty="0">
                        <a:solidFill>
                          <a:schemeClr val="dk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931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2846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09A2-B074-83F2-88E6-16B59EA78EDA}"/>
              </a:ext>
            </a:extLst>
          </p:cNvPr>
          <p:cNvSpPr txBox="1">
            <a:spLocks/>
          </p:cNvSpPr>
          <p:nvPr/>
        </p:nvSpPr>
        <p:spPr>
          <a:xfrm>
            <a:off x="551384" y="1448780"/>
            <a:ext cx="4680520" cy="3168352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dirty="0"/>
              <a:t>Обслуживание и диагностика трубопроводов для транспортировки нефти и газа с помощью анализа данных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215988-D068-35CB-2683-9F48D36C4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025" y="1160748"/>
            <a:ext cx="7304348" cy="4565217"/>
          </a:xfrm>
          <a:prstGeom prst="rect">
            <a:avLst/>
          </a:pr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B1232EF7-5AE8-1D05-0DAB-C3F39A81DC80}"/>
              </a:ext>
            </a:extLst>
          </p:cNvPr>
          <p:cNvSpPr/>
          <p:nvPr/>
        </p:nvSpPr>
        <p:spPr>
          <a:xfrm>
            <a:off x="641394" y="800708"/>
            <a:ext cx="1224136" cy="4680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rebuchet MS" panose="020B0703020202090204" pitchFamily="34" charset="0"/>
              </a:rPr>
              <a:t>Кейс</a:t>
            </a:r>
          </a:p>
        </p:txBody>
      </p:sp>
    </p:spTree>
    <p:extLst>
      <p:ext uri="{BB962C8B-B14F-4D97-AF65-F5344CB8AC3E}">
        <p14:creationId xmlns:p14="http://schemas.microsoft.com/office/powerpoint/2010/main" val="33847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F9046-527C-AD97-6E3F-CB7958382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Стрелка вправо 46">
            <a:extLst>
              <a:ext uri="{FF2B5EF4-FFF2-40B4-BE49-F238E27FC236}">
                <a16:creationId xmlns:a16="http://schemas.microsoft.com/office/drawing/2014/main" id="{10DFF8CB-A4D4-9D47-574B-02E1DE13F745}"/>
              </a:ext>
            </a:extLst>
          </p:cNvPr>
          <p:cNvSpPr/>
          <p:nvPr/>
        </p:nvSpPr>
        <p:spPr>
          <a:xfrm rot="16200000">
            <a:off x="9905791" y="3466075"/>
            <a:ext cx="619772" cy="401606"/>
          </a:xfrm>
          <a:prstGeom prst="rightArrow">
            <a:avLst>
              <a:gd name="adj1" fmla="val 46793"/>
              <a:gd name="adj2" fmla="val 75765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>
            <a:extLst>
              <a:ext uri="{FF2B5EF4-FFF2-40B4-BE49-F238E27FC236}">
                <a16:creationId xmlns:a16="http://schemas.microsoft.com/office/drawing/2014/main" id="{D57D2DDB-3B30-FD90-C530-3ABE05E50C97}"/>
              </a:ext>
            </a:extLst>
          </p:cNvPr>
          <p:cNvSpPr/>
          <p:nvPr/>
        </p:nvSpPr>
        <p:spPr>
          <a:xfrm rot="16200000">
            <a:off x="7397793" y="2888728"/>
            <a:ext cx="1841342" cy="401606"/>
          </a:xfrm>
          <a:prstGeom prst="rightArrow">
            <a:avLst>
              <a:gd name="adj1" fmla="val 46793"/>
              <a:gd name="adj2" fmla="val 75765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44">
            <a:extLst>
              <a:ext uri="{FF2B5EF4-FFF2-40B4-BE49-F238E27FC236}">
                <a16:creationId xmlns:a16="http://schemas.microsoft.com/office/drawing/2014/main" id="{CB8CF293-6684-C77E-8D75-CBB9BDDAD19B}"/>
              </a:ext>
            </a:extLst>
          </p:cNvPr>
          <p:cNvSpPr/>
          <p:nvPr/>
        </p:nvSpPr>
        <p:spPr>
          <a:xfrm rot="16200000">
            <a:off x="1782553" y="3118609"/>
            <a:ext cx="1365001" cy="401606"/>
          </a:xfrm>
          <a:prstGeom prst="rightArrow">
            <a:avLst>
              <a:gd name="adj1" fmla="val 46793"/>
              <a:gd name="adj2" fmla="val 75765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>
            <a:extLst>
              <a:ext uri="{FF2B5EF4-FFF2-40B4-BE49-F238E27FC236}">
                <a16:creationId xmlns:a16="http://schemas.microsoft.com/office/drawing/2014/main" id="{BD96920B-EF6A-F363-D006-212AEA5E73E4}"/>
              </a:ext>
            </a:extLst>
          </p:cNvPr>
          <p:cNvSpPr/>
          <p:nvPr/>
        </p:nvSpPr>
        <p:spPr>
          <a:xfrm rot="16200000">
            <a:off x="5560628" y="3503645"/>
            <a:ext cx="544632" cy="401606"/>
          </a:xfrm>
          <a:prstGeom prst="rightArrow">
            <a:avLst>
              <a:gd name="adj1" fmla="val 46793"/>
              <a:gd name="adj2" fmla="val 75765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A788023-50E3-5ABF-7A24-6F5C7E875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719" r="4916"/>
          <a:stretch/>
        </p:blipFill>
        <p:spPr>
          <a:xfrm>
            <a:off x="-1" y="3899279"/>
            <a:ext cx="12192001" cy="26234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2B6DB2-2959-9DB8-9468-09B6C8FEB129}"/>
              </a:ext>
            </a:extLst>
          </p:cNvPr>
          <p:cNvSpPr txBox="1"/>
          <p:nvPr/>
        </p:nvSpPr>
        <p:spPr>
          <a:xfrm>
            <a:off x="4063290" y="2397658"/>
            <a:ext cx="3539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effectLst/>
                <a:latin typeface="Trebuchet MS" panose="020B0703020202090204" pitchFamily="34" charset="0"/>
              </a:rPr>
              <a:t>Создание цифрового двойника системы трубопровода</a:t>
            </a:r>
            <a:r>
              <a:rPr lang="en-US" sz="180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</a:rPr>
              <a:t>со всей информацией о 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2FCC5-664A-53F4-92F7-8C8C13884C98}"/>
              </a:ext>
            </a:extLst>
          </p:cNvPr>
          <p:cNvSpPr txBox="1"/>
          <p:nvPr/>
        </p:nvSpPr>
        <p:spPr>
          <a:xfrm>
            <a:off x="9064324" y="2325650"/>
            <a:ext cx="2349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effectLst/>
                <a:latin typeface="Trebuchet MS" panose="020B0703020202090204" pitchFamily="34" charset="0"/>
              </a:rPr>
              <a:t>Прогнозирование развития коррозии в трубах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F133FD-9CE2-ED16-9251-A63B2B4511FE}"/>
              </a:ext>
            </a:extLst>
          </p:cNvPr>
          <p:cNvSpPr txBox="1"/>
          <p:nvPr/>
        </p:nvSpPr>
        <p:spPr>
          <a:xfrm>
            <a:off x="582215" y="1333869"/>
            <a:ext cx="3765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Trebuchet MS" panose="020B0703020202090204" pitchFamily="34" charset="0"/>
              </a:rPr>
              <a:t>К</a:t>
            </a:r>
            <a:r>
              <a:rPr lang="ru-RU" sz="1800" dirty="0">
                <a:effectLst/>
                <a:latin typeface="Trebuchet MS" panose="020B0703020202090204" pitchFamily="34" charset="0"/>
              </a:rPr>
              <a:t>омплексный анализ технического состояния системы и выявление закономерностей развития дефектов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835DAB-FC51-8C4B-3B48-6A1F7EFFA1BD}"/>
              </a:ext>
            </a:extLst>
          </p:cNvPr>
          <p:cNvSpPr txBox="1"/>
          <p:nvPr/>
        </p:nvSpPr>
        <p:spPr>
          <a:xfrm>
            <a:off x="6612566" y="1124744"/>
            <a:ext cx="3431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effectLst/>
                <a:latin typeface="Trebuchet MS" panose="020B0703020202090204" pitchFamily="34" charset="0"/>
              </a:rPr>
              <a:t>Определение лучших методов ремонта для каждой трубы или секции труб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1B5ADDE-2895-48C1-E63A-F1F0C10544EA}"/>
              </a:ext>
            </a:extLst>
          </p:cNvPr>
          <p:cNvSpPr txBox="1">
            <a:spLocks/>
          </p:cNvSpPr>
          <p:nvPr/>
        </p:nvSpPr>
        <p:spPr>
          <a:xfrm>
            <a:off x="2342583" y="345249"/>
            <a:ext cx="7506834" cy="612068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ru-RU" i="0" dirty="0">
                <a:solidFill>
                  <a:srgbClr val="FFFFFF"/>
                </a:solidFill>
                <a:effectLst/>
                <a:latin typeface="Trebuchet MS" panose="020B0703020202090204" pitchFamily="34" charset="0"/>
              </a:rPr>
              <a:t>Какие задачи решаются в рамках кейса</a:t>
            </a:r>
            <a:endParaRPr lang="ru-RU" b="0" i="0" dirty="0">
              <a:solidFill>
                <a:srgbClr val="FFFFFF"/>
              </a:solidFill>
              <a:effectLst/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69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45" grpId="0" animBg="1"/>
      <p:bldP spid="42" grpId="0" animBg="1"/>
      <p:bldP spid="7" grpId="0"/>
      <p:bldP spid="4" grpId="0"/>
      <p:bldP spid="17" grpId="0"/>
      <p:bldP spid="19" grpId="0"/>
      <p:bldP spid="2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09A2-B074-83F2-88E6-16B59EA78EDA}"/>
              </a:ext>
            </a:extLst>
          </p:cNvPr>
          <p:cNvSpPr txBox="1">
            <a:spLocks/>
          </p:cNvSpPr>
          <p:nvPr/>
        </p:nvSpPr>
        <p:spPr>
          <a:xfrm>
            <a:off x="2342583" y="368660"/>
            <a:ext cx="7506834" cy="612068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ru-RU" b="0" i="0" dirty="0">
                <a:solidFill>
                  <a:srgbClr val="FFFFFF"/>
                </a:solidFill>
                <a:effectLst/>
                <a:latin typeface="Trebuchet MS" panose="020B0703020202090204" pitchFamily="34" charset="0"/>
              </a:rPr>
              <a:t>Информация, включенная в набор данных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6E4340F-D0AE-F656-56EE-D07CFE5AD1D0}"/>
              </a:ext>
            </a:extLst>
          </p:cNvPr>
          <p:cNvGrpSpPr/>
          <p:nvPr/>
        </p:nvGrpSpPr>
        <p:grpSpPr>
          <a:xfrm>
            <a:off x="479376" y="1286760"/>
            <a:ext cx="11233248" cy="4284479"/>
            <a:chOff x="479376" y="1286760"/>
            <a:chExt cx="11233248" cy="4284479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96A4B324-3E7B-99A2-7EC4-B62F29AB7DA8}"/>
                </a:ext>
              </a:extLst>
            </p:cNvPr>
            <p:cNvGrpSpPr/>
            <p:nvPr/>
          </p:nvGrpSpPr>
          <p:grpSpPr>
            <a:xfrm>
              <a:off x="479376" y="1286762"/>
              <a:ext cx="3420380" cy="1962220"/>
              <a:chOff x="479376" y="1286762"/>
              <a:chExt cx="3420380" cy="1962220"/>
            </a:xfrm>
          </p:grpSpPr>
          <p:sp>
            <p:nvSpPr>
              <p:cNvPr id="38" name="Скругленный прямоугольник 37">
                <a:extLst>
                  <a:ext uri="{FF2B5EF4-FFF2-40B4-BE49-F238E27FC236}">
                    <a16:creationId xmlns:a16="http://schemas.microsoft.com/office/drawing/2014/main" id="{00B01A5B-22B2-1058-AC53-77DAAF35B157}"/>
                  </a:ext>
                </a:extLst>
              </p:cNvPr>
              <p:cNvSpPr/>
              <p:nvPr/>
            </p:nvSpPr>
            <p:spPr>
              <a:xfrm>
                <a:off x="479376" y="1286762"/>
                <a:ext cx="3420380" cy="1962220"/>
              </a:xfrm>
              <a:prstGeom prst="roundRect">
                <a:avLst>
                  <a:gd name="adj" fmla="val 5601"/>
                </a:avLst>
              </a:prstGeom>
              <a:noFill/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37" name="Скругленный прямоугольник 36">
                <a:extLst>
                  <a:ext uri="{FF2B5EF4-FFF2-40B4-BE49-F238E27FC236}">
                    <a16:creationId xmlns:a16="http://schemas.microsoft.com/office/drawing/2014/main" id="{FF942142-734F-C5D9-F45A-24E91F94263C}"/>
                  </a:ext>
                </a:extLst>
              </p:cNvPr>
              <p:cNvSpPr/>
              <p:nvPr/>
            </p:nvSpPr>
            <p:spPr>
              <a:xfrm>
                <a:off x="479376" y="1286762"/>
                <a:ext cx="576064" cy="1962220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683D994-4902-D7BA-31E8-596C26568F86}"/>
                  </a:ext>
                </a:extLst>
              </p:cNvPr>
              <p:cNvSpPr txBox="1"/>
              <p:nvPr/>
            </p:nvSpPr>
            <p:spPr>
              <a:xfrm>
                <a:off x="1172453" y="1556794"/>
                <a:ext cx="23672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effectLst/>
                    <a:latin typeface="Trebuchet MS" panose="020B0703020202090204" pitchFamily="34" charset="0"/>
                  </a:rPr>
                  <a:t>Результаты </a:t>
                </a:r>
                <a:r>
                  <a:rPr lang="en" sz="1600" dirty="0">
                    <a:effectLst/>
                    <a:latin typeface="Trebuchet MS" panose="020B0703020202090204" pitchFamily="34" charset="0"/>
                  </a:rPr>
                  <a:t>ILI-</a:t>
                </a:r>
                <a:r>
                  <a:rPr lang="ru-RU" sz="1600" dirty="0">
                    <a:effectLst/>
                    <a:latin typeface="Trebuchet MS" panose="020B0703020202090204" pitchFamily="34" charset="0"/>
                  </a:rPr>
                  <a:t>инспекций — толщина стенки труб</a:t>
                </a:r>
                <a:endParaRPr lang="ru-RU" sz="1600" dirty="0">
                  <a:latin typeface="Trebuchet MS" panose="020B070302020209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9FE65B8-CA95-1EF0-9256-3F0D95B0E48E}"/>
                  </a:ext>
                </a:extLst>
              </p:cNvPr>
              <p:cNvSpPr txBox="1"/>
              <p:nvPr/>
            </p:nvSpPr>
            <p:spPr>
              <a:xfrm>
                <a:off x="629147" y="1556794"/>
                <a:ext cx="2765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effectLst/>
                    <a:latin typeface="Trebuchet MS" panose="020B0703020202090204" pitchFamily="34" charset="0"/>
                  </a:rPr>
                  <a:t>1</a:t>
                </a:r>
                <a:endParaRPr lang="ru-RU" sz="1600" dirty="0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71790691-3785-7D7F-0F4A-4B4F6A5E1DB4}"/>
                </a:ext>
              </a:extLst>
            </p:cNvPr>
            <p:cNvGrpSpPr/>
            <p:nvPr/>
          </p:nvGrpSpPr>
          <p:grpSpPr>
            <a:xfrm>
              <a:off x="4385810" y="1286761"/>
              <a:ext cx="3420380" cy="1962220"/>
              <a:chOff x="4385810" y="1286761"/>
              <a:chExt cx="3420380" cy="1962220"/>
            </a:xfrm>
          </p:grpSpPr>
          <p:sp>
            <p:nvSpPr>
              <p:cNvPr id="44" name="Скругленный прямоугольник 43">
                <a:extLst>
                  <a:ext uri="{FF2B5EF4-FFF2-40B4-BE49-F238E27FC236}">
                    <a16:creationId xmlns:a16="http://schemas.microsoft.com/office/drawing/2014/main" id="{C9DFFB65-A55C-D117-087E-0B11153B8A50}"/>
                  </a:ext>
                </a:extLst>
              </p:cNvPr>
              <p:cNvSpPr/>
              <p:nvPr/>
            </p:nvSpPr>
            <p:spPr>
              <a:xfrm>
                <a:off x="4385810" y="1286761"/>
                <a:ext cx="3420380" cy="1962220"/>
              </a:xfrm>
              <a:prstGeom prst="roundRect">
                <a:avLst>
                  <a:gd name="adj" fmla="val 5601"/>
                </a:avLst>
              </a:prstGeom>
              <a:noFill/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45" name="Скругленный прямоугольник 44">
                <a:extLst>
                  <a:ext uri="{FF2B5EF4-FFF2-40B4-BE49-F238E27FC236}">
                    <a16:creationId xmlns:a16="http://schemas.microsoft.com/office/drawing/2014/main" id="{0A27C8AB-C4C3-B7B4-6042-0E11BE94A59A}"/>
                  </a:ext>
                </a:extLst>
              </p:cNvPr>
              <p:cNvSpPr/>
              <p:nvPr/>
            </p:nvSpPr>
            <p:spPr>
              <a:xfrm>
                <a:off x="4385810" y="1286761"/>
                <a:ext cx="576064" cy="1962220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F6C223B-FA1E-B1B1-3286-D6B7A5261166}"/>
                  </a:ext>
                </a:extLst>
              </p:cNvPr>
              <p:cNvSpPr txBox="1"/>
              <p:nvPr/>
            </p:nvSpPr>
            <p:spPr>
              <a:xfrm>
                <a:off x="5078886" y="1556793"/>
                <a:ext cx="272730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effectLst/>
                    <a:latin typeface="Trebuchet MS" panose="020B0703020202090204" pitchFamily="34" charset="0"/>
                  </a:rPr>
                  <a:t>Результаты электрометрического обследования — состояние защитного покрытия</a:t>
                </a:r>
                <a:br>
                  <a:rPr lang="ru-RU" sz="1600" dirty="0">
                    <a:effectLst/>
                    <a:latin typeface="Trebuchet MS" panose="020B0703020202090204" pitchFamily="34" charset="0"/>
                  </a:rPr>
                </a:br>
                <a:endParaRPr lang="ru-RU" sz="1600" dirty="0">
                  <a:latin typeface="Trebuchet MS" panose="020B070302020209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3BECA4-B1F2-1794-6C75-AD64CCC29179}"/>
                  </a:ext>
                </a:extLst>
              </p:cNvPr>
              <p:cNvSpPr txBox="1"/>
              <p:nvPr/>
            </p:nvSpPr>
            <p:spPr>
              <a:xfrm>
                <a:off x="4535581" y="1556793"/>
                <a:ext cx="2765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latin typeface="Trebuchet MS" panose="020B0703020202090204" pitchFamily="34" charset="0"/>
                  </a:rPr>
                  <a:t>2</a:t>
                </a:r>
              </a:p>
            </p:txBody>
          </p:sp>
        </p:grpSp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F551E00D-6160-98DB-20C8-53831442C19C}"/>
                </a:ext>
              </a:extLst>
            </p:cNvPr>
            <p:cNvGrpSpPr/>
            <p:nvPr/>
          </p:nvGrpSpPr>
          <p:grpSpPr>
            <a:xfrm>
              <a:off x="8292244" y="1286760"/>
              <a:ext cx="3420380" cy="1962220"/>
              <a:chOff x="8292244" y="1286760"/>
              <a:chExt cx="3420380" cy="1962220"/>
            </a:xfrm>
          </p:grpSpPr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871FB08A-3DAB-0980-2D11-3B2ABC5B338A}"/>
                  </a:ext>
                </a:extLst>
              </p:cNvPr>
              <p:cNvSpPr/>
              <p:nvPr/>
            </p:nvSpPr>
            <p:spPr>
              <a:xfrm>
                <a:off x="8292244" y="1286760"/>
                <a:ext cx="3420380" cy="1962220"/>
              </a:xfrm>
              <a:prstGeom prst="roundRect">
                <a:avLst>
                  <a:gd name="adj" fmla="val 5601"/>
                </a:avLst>
              </a:prstGeom>
              <a:noFill/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7949ED3D-D875-F982-AA87-38BE1635420A}"/>
                  </a:ext>
                </a:extLst>
              </p:cNvPr>
              <p:cNvSpPr/>
              <p:nvPr/>
            </p:nvSpPr>
            <p:spPr>
              <a:xfrm>
                <a:off x="8292244" y="1286760"/>
                <a:ext cx="576064" cy="1962220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42A17EC-3E85-96A6-BA0D-7B7030142C26}"/>
                  </a:ext>
                </a:extLst>
              </p:cNvPr>
              <p:cNvSpPr txBox="1"/>
              <p:nvPr/>
            </p:nvSpPr>
            <p:spPr>
              <a:xfrm>
                <a:off x="8985320" y="1556792"/>
                <a:ext cx="272730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effectLst/>
                    <a:latin typeface="Trebuchet MS" panose="020B0703020202090204" pitchFamily="34" charset="0"/>
                  </a:rPr>
                  <a:t>Результаты экскавации труб — фактическая толщина стенок труб и фактическое состояние защитного покрытия</a:t>
                </a:r>
                <a:endParaRPr lang="ru-RU" sz="1600" dirty="0">
                  <a:latin typeface="Trebuchet MS" panose="020B070302020209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673F12F-3D14-A5F5-0822-FD40FBCC7066}"/>
                  </a:ext>
                </a:extLst>
              </p:cNvPr>
              <p:cNvSpPr txBox="1"/>
              <p:nvPr/>
            </p:nvSpPr>
            <p:spPr>
              <a:xfrm>
                <a:off x="8442015" y="1556792"/>
                <a:ext cx="2765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latin typeface="Trebuchet MS" panose="020B0703020202090204" pitchFamily="34" charset="0"/>
                  </a:rPr>
                  <a:t>3</a:t>
                </a:r>
              </a:p>
            </p:txBody>
          </p:sp>
        </p:grpSp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B506B145-CE1F-3C6E-577F-9A9BA740035D}"/>
                </a:ext>
              </a:extLst>
            </p:cNvPr>
            <p:cNvGrpSpPr/>
            <p:nvPr/>
          </p:nvGrpSpPr>
          <p:grpSpPr>
            <a:xfrm>
              <a:off x="479376" y="3609019"/>
              <a:ext cx="3420380" cy="1962220"/>
              <a:chOff x="479376" y="1286762"/>
              <a:chExt cx="3420380" cy="1962220"/>
            </a:xfrm>
          </p:grpSpPr>
          <p:sp>
            <p:nvSpPr>
              <p:cNvPr id="73" name="Скругленный прямоугольник 72">
                <a:extLst>
                  <a:ext uri="{FF2B5EF4-FFF2-40B4-BE49-F238E27FC236}">
                    <a16:creationId xmlns:a16="http://schemas.microsoft.com/office/drawing/2014/main" id="{8246E8B3-5E0A-62E6-E60F-BFC90E76F861}"/>
                  </a:ext>
                </a:extLst>
              </p:cNvPr>
              <p:cNvSpPr/>
              <p:nvPr/>
            </p:nvSpPr>
            <p:spPr>
              <a:xfrm>
                <a:off x="479376" y="1286762"/>
                <a:ext cx="3420380" cy="1962220"/>
              </a:xfrm>
              <a:prstGeom prst="roundRect">
                <a:avLst>
                  <a:gd name="adj" fmla="val 5601"/>
                </a:avLst>
              </a:prstGeom>
              <a:noFill/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74" name="Скругленный прямоугольник 73">
                <a:extLst>
                  <a:ext uri="{FF2B5EF4-FFF2-40B4-BE49-F238E27FC236}">
                    <a16:creationId xmlns:a16="http://schemas.microsoft.com/office/drawing/2014/main" id="{C829E6D1-EB26-9817-BC4F-05D13FE71D60}"/>
                  </a:ext>
                </a:extLst>
              </p:cNvPr>
              <p:cNvSpPr/>
              <p:nvPr/>
            </p:nvSpPr>
            <p:spPr>
              <a:xfrm>
                <a:off x="479376" y="1286762"/>
                <a:ext cx="576064" cy="1962220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29C2060-5008-E85F-D3E4-D44F44938FC3}"/>
                  </a:ext>
                </a:extLst>
              </p:cNvPr>
              <p:cNvSpPr txBox="1"/>
              <p:nvPr/>
            </p:nvSpPr>
            <p:spPr>
              <a:xfrm>
                <a:off x="1172453" y="1556794"/>
                <a:ext cx="23672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effectLst/>
                    <a:latin typeface="Trebuchet MS" panose="020B0703020202090204" pitchFamily="34" charset="0"/>
                  </a:rPr>
                  <a:t>Характеристики грунтов на маршруте трубопровода</a:t>
                </a:r>
                <a:endParaRPr lang="ru-RU" sz="1600" dirty="0">
                  <a:latin typeface="Trebuchet MS" panose="020B070302020209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453E581-3B8F-CF49-5C61-1B120A32BBC5}"/>
                  </a:ext>
                </a:extLst>
              </p:cNvPr>
              <p:cNvSpPr txBox="1"/>
              <p:nvPr/>
            </p:nvSpPr>
            <p:spPr>
              <a:xfrm>
                <a:off x="629147" y="1556794"/>
                <a:ext cx="2765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latin typeface="Trebuchet MS" panose="020B0703020202090204" pitchFamily="34" charset="0"/>
                  </a:rPr>
                  <a:t>4</a:t>
                </a:r>
              </a:p>
            </p:txBody>
          </p:sp>
        </p:grpSp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97F5CB23-A2F4-AF42-9EF6-78B297E8194E}"/>
                </a:ext>
              </a:extLst>
            </p:cNvPr>
            <p:cNvGrpSpPr/>
            <p:nvPr/>
          </p:nvGrpSpPr>
          <p:grpSpPr>
            <a:xfrm>
              <a:off x="4385810" y="3609018"/>
              <a:ext cx="3420380" cy="1962220"/>
              <a:chOff x="4385810" y="1286761"/>
              <a:chExt cx="3420380" cy="1962220"/>
            </a:xfrm>
          </p:grpSpPr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0C4D918-6442-9195-6075-9E81D3CFA06E}"/>
                  </a:ext>
                </a:extLst>
              </p:cNvPr>
              <p:cNvSpPr/>
              <p:nvPr/>
            </p:nvSpPr>
            <p:spPr>
              <a:xfrm>
                <a:off x="4385810" y="1286761"/>
                <a:ext cx="3420380" cy="1962220"/>
              </a:xfrm>
              <a:prstGeom prst="roundRect">
                <a:avLst>
                  <a:gd name="adj" fmla="val 5601"/>
                </a:avLst>
              </a:prstGeom>
              <a:noFill/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79" name="Скругленный прямоугольник 78">
                <a:extLst>
                  <a:ext uri="{FF2B5EF4-FFF2-40B4-BE49-F238E27FC236}">
                    <a16:creationId xmlns:a16="http://schemas.microsoft.com/office/drawing/2014/main" id="{3995D932-8734-11CE-AEE1-DD1EA8FC8037}"/>
                  </a:ext>
                </a:extLst>
              </p:cNvPr>
              <p:cNvSpPr/>
              <p:nvPr/>
            </p:nvSpPr>
            <p:spPr>
              <a:xfrm>
                <a:off x="4385810" y="1286761"/>
                <a:ext cx="576064" cy="1962220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D119903-4347-6936-4C5D-904A5F59E946}"/>
                  </a:ext>
                </a:extLst>
              </p:cNvPr>
              <p:cNvSpPr txBox="1"/>
              <p:nvPr/>
            </p:nvSpPr>
            <p:spPr>
              <a:xfrm>
                <a:off x="5078886" y="1556793"/>
                <a:ext cx="272730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effectLst/>
                    <a:latin typeface="Trebuchet MS" panose="020B0703020202090204" pitchFamily="34" charset="0"/>
                  </a:rPr>
                  <a:t>Характеристики электрохимической защиты трубопроводов — потенциал трубопровода на точках тестирования</a:t>
                </a:r>
                <a:endParaRPr lang="ru-RU" sz="1600" dirty="0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452056C-253A-C695-83F6-C8572E4D26D2}"/>
                  </a:ext>
                </a:extLst>
              </p:cNvPr>
              <p:cNvSpPr txBox="1"/>
              <p:nvPr/>
            </p:nvSpPr>
            <p:spPr>
              <a:xfrm>
                <a:off x="4535581" y="1556793"/>
                <a:ext cx="2765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latin typeface="Trebuchet MS" panose="020B0703020202090204" pitchFamily="34" charset="0"/>
                  </a:rPr>
                  <a:t>5</a:t>
                </a:r>
              </a:p>
            </p:txBody>
          </p:sp>
        </p:grpSp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D569EE01-D416-FE23-345D-3D7D7FE025C7}"/>
                </a:ext>
              </a:extLst>
            </p:cNvPr>
            <p:cNvGrpSpPr/>
            <p:nvPr/>
          </p:nvGrpSpPr>
          <p:grpSpPr>
            <a:xfrm>
              <a:off x="8292244" y="3609017"/>
              <a:ext cx="3420380" cy="1962220"/>
              <a:chOff x="8292244" y="1286760"/>
              <a:chExt cx="3420380" cy="1962220"/>
            </a:xfrm>
          </p:grpSpPr>
          <p:sp>
            <p:nvSpPr>
              <p:cNvPr id="83" name="Скругленный прямоугольник 82">
                <a:extLst>
                  <a:ext uri="{FF2B5EF4-FFF2-40B4-BE49-F238E27FC236}">
                    <a16:creationId xmlns:a16="http://schemas.microsoft.com/office/drawing/2014/main" id="{4EA6219E-0317-1533-DC5F-60C05EAF8D4E}"/>
                  </a:ext>
                </a:extLst>
              </p:cNvPr>
              <p:cNvSpPr/>
              <p:nvPr/>
            </p:nvSpPr>
            <p:spPr>
              <a:xfrm>
                <a:off x="8292244" y="1286760"/>
                <a:ext cx="3420380" cy="1962220"/>
              </a:xfrm>
              <a:prstGeom prst="roundRect">
                <a:avLst>
                  <a:gd name="adj" fmla="val 5601"/>
                </a:avLst>
              </a:prstGeom>
              <a:noFill/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Скругленный прямоугольник 83">
                <a:extLst>
                  <a:ext uri="{FF2B5EF4-FFF2-40B4-BE49-F238E27FC236}">
                    <a16:creationId xmlns:a16="http://schemas.microsoft.com/office/drawing/2014/main" id="{6E4347C5-A833-088E-9CB7-24DE0E27E167}"/>
                  </a:ext>
                </a:extLst>
              </p:cNvPr>
              <p:cNvSpPr/>
              <p:nvPr/>
            </p:nvSpPr>
            <p:spPr>
              <a:xfrm>
                <a:off x="8292244" y="1286760"/>
                <a:ext cx="576064" cy="1962220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ru-RU" sz="1800" b="1" dirty="0">
                  <a:solidFill>
                    <a:schemeClr val="tx1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4E5B2F0-99C7-DAE7-20A4-8BC7AA6C6B3F}"/>
                  </a:ext>
                </a:extLst>
              </p:cNvPr>
              <p:cNvSpPr txBox="1"/>
              <p:nvPr/>
            </p:nvSpPr>
            <p:spPr>
              <a:xfrm>
                <a:off x="8985320" y="1556792"/>
                <a:ext cx="27273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effectLst/>
                    <a:latin typeface="Trebuchet MS" panose="020B0703020202090204" pitchFamily="34" charset="0"/>
                  </a:rPr>
                  <a:t>И другая необходимая информация</a:t>
                </a:r>
                <a:endParaRPr lang="ru-RU" sz="1600" dirty="0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1199384-7CF4-676D-DC91-4A683B2FC485}"/>
                  </a:ext>
                </a:extLst>
              </p:cNvPr>
              <p:cNvSpPr txBox="1"/>
              <p:nvPr/>
            </p:nvSpPr>
            <p:spPr>
              <a:xfrm>
                <a:off x="8442015" y="1556792"/>
                <a:ext cx="2765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latin typeface="Trebuchet MS" panose="020B0703020202090204" pitchFamily="34" charset="0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81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09A2-B074-83F2-88E6-16B59EA78EDA}"/>
              </a:ext>
            </a:extLst>
          </p:cNvPr>
          <p:cNvSpPr txBox="1">
            <a:spLocks/>
          </p:cNvSpPr>
          <p:nvPr/>
        </p:nvSpPr>
        <p:spPr>
          <a:xfrm>
            <a:off x="2729626" y="368660"/>
            <a:ext cx="6732748" cy="612068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ru-RU" b="0" i="0" dirty="0">
                <a:solidFill>
                  <a:srgbClr val="FFFFFF"/>
                </a:solidFill>
                <a:effectLst/>
                <a:latin typeface="Trebuchet MS" panose="020B0703020202090204" pitchFamily="34" charset="0"/>
              </a:rPr>
              <a:t>Ключевые бизнес-показатели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1F7DA85-505B-8EC8-B5E2-67EFC2FB0E9A}"/>
              </a:ext>
            </a:extLst>
          </p:cNvPr>
          <p:cNvGrpSpPr/>
          <p:nvPr/>
        </p:nvGrpSpPr>
        <p:grpSpPr>
          <a:xfrm>
            <a:off x="1127444" y="1124744"/>
            <a:ext cx="9937110" cy="4716524"/>
            <a:chOff x="1127444" y="1124744"/>
            <a:chExt cx="9937110" cy="4716524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78CD659F-BA15-A786-2A38-D8D0B3EA5085}"/>
                </a:ext>
              </a:extLst>
            </p:cNvPr>
            <p:cNvGrpSpPr/>
            <p:nvPr/>
          </p:nvGrpSpPr>
          <p:grpSpPr>
            <a:xfrm>
              <a:off x="1127448" y="1124744"/>
              <a:ext cx="9937106" cy="612068"/>
              <a:chOff x="1127448" y="944724"/>
              <a:chExt cx="9937106" cy="612068"/>
            </a:xfrm>
          </p:grpSpPr>
          <p:sp>
            <p:nvSpPr>
              <p:cNvPr id="5" name="Скругленный прямоугольник 4">
                <a:extLst>
                  <a:ext uri="{FF2B5EF4-FFF2-40B4-BE49-F238E27FC236}">
                    <a16:creationId xmlns:a16="http://schemas.microsoft.com/office/drawing/2014/main" id="{0B0D6416-908A-AD8D-CBAC-D4F98EE438F7}"/>
                  </a:ext>
                </a:extLst>
              </p:cNvPr>
              <p:cNvSpPr/>
              <p:nvPr/>
            </p:nvSpPr>
            <p:spPr>
              <a:xfrm>
                <a:off x="1127448" y="944724"/>
                <a:ext cx="9937104" cy="612068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7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Ввод и обработка данных</a:t>
                </a:r>
              </a:p>
            </p:txBody>
          </p:sp>
          <p:sp>
            <p:nvSpPr>
              <p:cNvPr id="6" name="Скругленный прямоугольник 5">
                <a:extLst>
                  <a:ext uri="{FF2B5EF4-FFF2-40B4-BE49-F238E27FC236}">
                    <a16:creationId xmlns:a16="http://schemas.microsoft.com/office/drawing/2014/main" id="{52D0140B-0E2D-250E-AA1A-4F1CDD5DFAEB}"/>
                  </a:ext>
                </a:extLst>
              </p:cNvPr>
              <p:cNvSpPr/>
              <p:nvPr/>
            </p:nvSpPr>
            <p:spPr>
              <a:xfrm>
                <a:off x="1127448" y="944724"/>
                <a:ext cx="2340260" cy="612068"/>
              </a:xfrm>
              <a:prstGeom prst="roundRect">
                <a:avLst/>
              </a:prstGeom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5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1 месяц / 30 км трубопровода</a:t>
                </a:r>
              </a:p>
            </p:txBody>
          </p:sp>
          <p:sp>
            <p:nvSpPr>
              <p:cNvPr id="7" name="Скругленный прямоугольник 6">
                <a:extLst>
                  <a:ext uri="{FF2B5EF4-FFF2-40B4-BE49-F238E27FC236}">
                    <a16:creationId xmlns:a16="http://schemas.microsoft.com/office/drawing/2014/main" id="{8AEB5BBA-46B1-6D9C-3E0B-43EB26AA3390}"/>
                  </a:ext>
                </a:extLst>
              </p:cNvPr>
              <p:cNvSpPr/>
              <p:nvPr/>
            </p:nvSpPr>
            <p:spPr>
              <a:xfrm>
                <a:off x="8724294" y="944724"/>
                <a:ext cx="2340260" cy="612068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5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1 клик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A347C28-94BF-5DA3-27D1-E4B3F774A099}"/>
                </a:ext>
              </a:extLst>
            </p:cNvPr>
            <p:cNvGrpSpPr/>
            <p:nvPr/>
          </p:nvGrpSpPr>
          <p:grpSpPr>
            <a:xfrm>
              <a:off x="1127444" y="2060848"/>
              <a:ext cx="9937106" cy="612068"/>
              <a:chOff x="1127448" y="944724"/>
              <a:chExt cx="9937106" cy="612068"/>
            </a:xfrm>
          </p:grpSpPr>
          <p:sp>
            <p:nvSpPr>
              <p:cNvPr id="15" name="Скругленный прямоугольник 14">
                <a:extLst>
                  <a:ext uri="{FF2B5EF4-FFF2-40B4-BE49-F238E27FC236}">
                    <a16:creationId xmlns:a16="http://schemas.microsoft.com/office/drawing/2014/main" id="{206AE4FB-AFC8-776E-863E-F06A1EA9E8CA}"/>
                  </a:ext>
                </a:extLst>
              </p:cNvPr>
              <p:cNvSpPr/>
              <p:nvPr/>
            </p:nvSpPr>
            <p:spPr>
              <a:xfrm>
                <a:off x="1127448" y="944724"/>
                <a:ext cx="9937104" cy="612068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7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План оценки и ремонта</a:t>
                </a:r>
              </a:p>
            </p:txBody>
          </p:sp>
          <p:sp>
            <p:nvSpPr>
              <p:cNvPr id="16" name="Скругленный прямоугольник 15">
                <a:extLst>
                  <a:ext uri="{FF2B5EF4-FFF2-40B4-BE49-F238E27FC236}">
                    <a16:creationId xmlns:a16="http://schemas.microsoft.com/office/drawing/2014/main" id="{166A6F98-0A45-7CA2-176E-C3770372F96A}"/>
                  </a:ext>
                </a:extLst>
              </p:cNvPr>
              <p:cNvSpPr/>
              <p:nvPr/>
            </p:nvSpPr>
            <p:spPr>
              <a:xfrm>
                <a:off x="1127448" y="944724"/>
                <a:ext cx="2340264" cy="612068"/>
              </a:xfrm>
              <a:prstGeom prst="roundRect">
                <a:avLst/>
              </a:prstGeom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5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3 месяца / 3000 км трубопровода</a:t>
                </a:r>
              </a:p>
            </p:txBody>
          </p:sp>
          <p:sp>
            <p:nvSpPr>
              <p:cNvPr id="17" name="Скругленный прямоугольник 16">
                <a:extLst>
                  <a:ext uri="{FF2B5EF4-FFF2-40B4-BE49-F238E27FC236}">
                    <a16:creationId xmlns:a16="http://schemas.microsoft.com/office/drawing/2014/main" id="{A6390BB6-EED5-03E0-3B7A-AD18404BF369}"/>
                  </a:ext>
                </a:extLst>
              </p:cNvPr>
              <p:cNvSpPr/>
              <p:nvPr/>
            </p:nvSpPr>
            <p:spPr>
              <a:xfrm>
                <a:off x="8724290" y="944724"/>
                <a:ext cx="2340264" cy="612068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5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10 минут</a:t>
                </a:r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C012E65D-B0B1-1B0C-4BE4-C8FF8CB41A9F}"/>
                </a:ext>
              </a:extLst>
            </p:cNvPr>
            <p:cNvGrpSpPr/>
            <p:nvPr/>
          </p:nvGrpSpPr>
          <p:grpSpPr>
            <a:xfrm>
              <a:off x="1127447" y="5229200"/>
              <a:ext cx="9937106" cy="612068"/>
              <a:chOff x="1127448" y="944724"/>
              <a:chExt cx="9937106" cy="612068"/>
            </a:xfrm>
          </p:grpSpPr>
          <p:sp>
            <p:nvSpPr>
              <p:cNvPr id="19" name="Скругленный прямоугольник 18">
                <a:extLst>
                  <a:ext uri="{FF2B5EF4-FFF2-40B4-BE49-F238E27FC236}">
                    <a16:creationId xmlns:a16="http://schemas.microsoft.com/office/drawing/2014/main" id="{FE6F6AEE-E140-D55D-9633-A28BF0EC5FD0}"/>
                  </a:ext>
                </a:extLst>
              </p:cNvPr>
              <p:cNvSpPr/>
              <p:nvPr/>
            </p:nvSpPr>
            <p:spPr>
              <a:xfrm>
                <a:off x="1127448" y="944724"/>
                <a:ext cx="9937104" cy="612068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7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Снижение затрат на срок службы трубопровода</a:t>
                </a:r>
              </a:p>
            </p:txBody>
          </p:sp>
          <p:sp>
            <p:nvSpPr>
              <p:cNvPr id="20" name="Скругленный прямоугольник 19">
                <a:extLst>
                  <a:ext uri="{FF2B5EF4-FFF2-40B4-BE49-F238E27FC236}">
                    <a16:creationId xmlns:a16="http://schemas.microsoft.com/office/drawing/2014/main" id="{E01667A3-2189-01A8-A55D-2C10D8364C87}"/>
                  </a:ext>
                </a:extLst>
              </p:cNvPr>
              <p:cNvSpPr/>
              <p:nvPr/>
            </p:nvSpPr>
            <p:spPr>
              <a:xfrm>
                <a:off x="1127448" y="944724"/>
                <a:ext cx="2340261" cy="612068"/>
              </a:xfrm>
              <a:prstGeom prst="roundRect">
                <a:avLst/>
              </a:prstGeom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5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Недоступно</a:t>
                </a:r>
              </a:p>
            </p:txBody>
          </p:sp>
          <p:sp>
            <p:nvSpPr>
              <p:cNvPr id="21" name="Скругленный прямоугольник 20">
                <a:extLst>
                  <a:ext uri="{FF2B5EF4-FFF2-40B4-BE49-F238E27FC236}">
                    <a16:creationId xmlns:a16="http://schemas.microsoft.com/office/drawing/2014/main" id="{AAF292C4-CBDD-E461-7074-28E6E394EBBF}"/>
                  </a:ext>
                </a:extLst>
              </p:cNvPr>
              <p:cNvSpPr/>
              <p:nvPr/>
            </p:nvSpPr>
            <p:spPr>
              <a:xfrm>
                <a:off x="8724286" y="944724"/>
                <a:ext cx="2340268" cy="612068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5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30% в долгосрочной перспективе</a:t>
                </a: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E4590178-DED9-F617-20DB-0200DFAB11AC}"/>
                </a:ext>
              </a:extLst>
            </p:cNvPr>
            <p:cNvGrpSpPr/>
            <p:nvPr/>
          </p:nvGrpSpPr>
          <p:grpSpPr>
            <a:xfrm>
              <a:off x="1127447" y="4293096"/>
              <a:ext cx="9937105" cy="612068"/>
              <a:chOff x="1127448" y="944724"/>
              <a:chExt cx="9937105" cy="612068"/>
            </a:xfrm>
          </p:grpSpPr>
          <p:sp>
            <p:nvSpPr>
              <p:cNvPr id="23" name="Скругленный прямоугольник 22">
                <a:extLst>
                  <a:ext uri="{FF2B5EF4-FFF2-40B4-BE49-F238E27FC236}">
                    <a16:creationId xmlns:a16="http://schemas.microsoft.com/office/drawing/2014/main" id="{E5EADAF3-B2B3-5E9C-DB60-ECBAC247CC08}"/>
                  </a:ext>
                </a:extLst>
              </p:cNvPr>
              <p:cNvSpPr/>
              <p:nvPr/>
            </p:nvSpPr>
            <p:spPr>
              <a:xfrm>
                <a:off x="1127448" y="944724"/>
                <a:ext cx="9937104" cy="612068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7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Точность сравнения данных </a:t>
                </a:r>
                <a:r>
                  <a:rPr lang="en" sz="17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ILI-</a:t>
                </a:r>
                <a:r>
                  <a:rPr lang="ru-RU" sz="17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инспекций</a:t>
                </a:r>
              </a:p>
            </p:txBody>
          </p:sp>
          <p:sp>
            <p:nvSpPr>
              <p:cNvPr id="24" name="Скругленный прямоугольник 23">
                <a:extLst>
                  <a:ext uri="{FF2B5EF4-FFF2-40B4-BE49-F238E27FC236}">
                    <a16:creationId xmlns:a16="http://schemas.microsoft.com/office/drawing/2014/main" id="{1F47692D-81D0-2ED5-2ADA-1DF1B279DF28}"/>
                  </a:ext>
                </a:extLst>
              </p:cNvPr>
              <p:cNvSpPr/>
              <p:nvPr/>
            </p:nvSpPr>
            <p:spPr>
              <a:xfrm>
                <a:off x="1127448" y="944724"/>
                <a:ext cx="2340261" cy="612068"/>
              </a:xfrm>
              <a:prstGeom prst="roundRect">
                <a:avLst/>
              </a:prstGeom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5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Недоступно</a:t>
                </a:r>
              </a:p>
            </p:txBody>
          </p:sp>
          <p:sp>
            <p:nvSpPr>
              <p:cNvPr id="25" name="Скругленный прямоугольник 24">
                <a:extLst>
                  <a:ext uri="{FF2B5EF4-FFF2-40B4-BE49-F238E27FC236}">
                    <a16:creationId xmlns:a16="http://schemas.microsoft.com/office/drawing/2014/main" id="{8BC4757B-B382-7FAC-EF7F-020F08E6A76E}"/>
                  </a:ext>
                </a:extLst>
              </p:cNvPr>
              <p:cNvSpPr/>
              <p:nvPr/>
            </p:nvSpPr>
            <p:spPr>
              <a:xfrm>
                <a:off x="8724286" y="944724"/>
                <a:ext cx="2340267" cy="612068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5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98%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1CE5587-D280-E0D5-C8CD-56E8557F7D1E}"/>
                </a:ext>
              </a:extLst>
            </p:cNvPr>
            <p:cNvGrpSpPr/>
            <p:nvPr/>
          </p:nvGrpSpPr>
          <p:grpSpPr>
            <a:xfrm>
              <a:off x="1127444" y="3140968"/>
              <a:ext cx="9937106" cy="792088"/>
              <a:chOff x="1127444" y="3140968"/>
              <a:chExt cx="9937106" cy="792088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AD5431CC-F0FB-A540-2535-E9DA42044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9073" y="3140968"/>
                <a:ext cx="2633854" cy="792088"/>
              </a:xfrm>
              <a:prstGeom prst="rect">
                <a:avLst/>
              </a:prstGeom>
            </p:spPr>
          </p:pic>
          <p:sp>
            <p:nvSpPr>
              <p:cNvPr id="12" name="Скругленный прямоугольник 11">
                <a:extLst>
                  <a:ext uri="{FF2B5EF4-FFF2-40B4-BE49-F238E27FC236}">
                    <a16:creationId xmlns:a16="http://schemas.microsoft.com/office/drawing/2014/main" id="{BDFD87E1-3C84-B9F7-BF42-F0FC9EE8DBDA}"/>
                  </a:ext>
                </a:extLst>
              </p:cNvPr>
              <p:cNvSpPr/>
              <p:nvPr/>
            </p:nvSpPr>
            <p:spPr>
              <a:xfrm>
                <a:off x="1127444" y="3176972"/>
                <a:ext cx="2340264" cy="612068"/>
              </a:xfrm>
              <a:prstGeom prst="roundRect">
                <a:avLst/>
              </a:prstGeom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До</a:t>
                </a:r>
              </a:p>
            </p:txBody>
          </p:sp>
          <p:sp>
            <p:nvSpPr>
              <p:cNvPr id="13" name="Скругленный прямоугольник 12">
                <a:extLst>
                  <a:ext uri="{FF2B5EF4-FFF2-40B4-BE49-F238E27FC236}">
                    <a16:creationId xmlns:a16="http://schemas.microsoft.com/office/drawing/2014/main" id="{32692B1B-B270-2625-2847-E9E15AD05721}"/>
                  </a:ext>
                </a:extLst>
              </p:cNvPr>
              <p:cNvSpPr/>
              <p:nvPr/>
            </p:nvSpPr>
            <p:spPr>
              <a:xfrm>
                <a:off x="8724286" y="3176972"/>
                <a:ext cx="2340264" cy="612068"/>
              </a:xfrm>
              <a:prstGeom prst="round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После</a:t>
                </a:r>
              </a:p>
            </p:txBody>
          </p:sp>
          <p:sp>
            <p:nvSpPr>
              <p:cNvPr id="26" name="Стрелка вправо 25">
                <a:extLst>
                  <a:ext uri="{FF2B5EF4-FFF2-40B4-BE49-F238E27FC236}">
                    <a16:creationId xmlns:a16="http://schemas.microsoft.com/office/drawing/2014/main" id="{B90BF94D-8F26-B8F8-7182-0277EFC5C447}"/>
                  </a:ext>
                </a:extLst>
              </p:cNvPr>
              <p:cNvSpPr/>
              <p:nvPr/>
            </p:nvSpPr>
            <p:spPr>
              <a:xfrm>
                <a:off x="3781349" y="3248980"/>
                <a:ext cx="684076" cy="468052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Стрелка вправо 28">
                <a:extLst>
                  <a:ext uri="{FF2B5EF4-FFF2-40B4-BE49-F238E27FC236}">
                    <a16:creationId xmlns:a16="http://schemas.microsoft.com/office/drawing/2014/main" id="{44E19391-4D55-C0CD-B93C-EE0DBD80A3CA}"/>
                  </a:ext>
                </a:extLst>
              </p:cNvPr>
              <p:cNvSpPr/>
              <p:nvPr/>
            </p:nvSpPr>
            <p:spPr>
              <a:xfrm>
                <a:off x="7726568" y="3248980"/>
                <a:ext cx="684076" cy="468052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38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2" descr="datastream.png">
            <a:extLst>
              <a:ext uri="{FF2B5EF4-FFF2-40B4-BE49-F238E27FC236}">
                <a16:creationId xmlns:a16="http://schemas.microsoft.com/office/drawing/2014/main" id="{CBC0C8FA-F46F-A04B-81B9-C4D2578FB5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5"/>
          <a:stretch/>
        </p:blipFill>
        <p:spPr bwMode="auto">
          <a:xfrm rot="16200000">
            <a:off x="4066507" y="1987114"/>
            <a:ext cx="4851075" cy="842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D1544-0AA7-A64F-8CA0-272DFA31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084" y="321207"/>
            <a:ext cx="7269832" cy="817561"/>
          </a:xfrm>
        </p:spPr>
        <p:txBody>
          <a:bodyPr/>
          <a:lstStyle/>
          <a:p>
            <a:r>
              <a:rPr lang="ru-RU" dirty="0"/>
              <a:t>Архитектура решения</a:t>
            </a:r>
            <a:endParaRPr lang="en-RU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E205FA-BAF5-CE43-A59C-5FE93476206C}"/>
              </a:ext>
            </a:extLst>
          </p:cNvPr>
          <p:cNvSpPr/>
          <p:nvPr/>
        </p:nvSpPr>
        <p:spPr>
          <a:xfrm>
            <a:off x="5093280" y="2585798"/>
            <a:ext cx="2848563" cy="284856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perspectiveRelaxed" fov="2400000">
              <a:rot lat="19626000" lon="960000" rev="19092000"/>
            </a:camera>
            <a:lightRig rig="threePt" dir="t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EE6929E-76B7-7C43-983C-ED415AA1CE84}"/>
              </a:ext>
            </a:extLst>
          </p:cNvPr>
          <p:cNvSpPr/>
          <p:nvPr/>
        </p:nvSpPr>
        <p:spPr>
          <a:xfrm>
            <a:off x="5093280" y="1927279"/>
            <a:ext cx="2848563" cy="284856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scene3d>
            <a:camera prst="perspectiveRelaxed" fov="2400000">
              <a:rot lat="19626000" lon="960000" rev="19092000"/>
            </a:camera>
            <a:lightRig rig="threePt" dir="t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1598A7-FB93-B34C-AF27-1010132F336A}"/>
              </a:ext>
            </a:extLst>
          </p:cNvPr>
          <p:cNvSpPr/>
          <p:nvPr/>
        </p:nvSpPr>
        <p:spPr>
          <a:xfrm>
            <a:off x="5093280" y="1268760"/>
            <a:ext cx="2848563" cy="284856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perspectiveRelaxed" fov="2400000">
              <a:rot lat="19626000" lon="960000" rev="19092000"/>
            </a:camera>
            <a:lightRig rig="threePt" dir="t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099DC0BA-FAA4-C847-B4D9-4141FD1E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619" y="3019722"/>
            <a:ext cx="791464" cy="791464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9" name="Freeform 33">
            <a:extLst>
              <a:ext uri="{FF2B5EF4-FFF2-40B4-BE49-F238E27FC236}">
                <a16:creationId xmlns:a16="http://schemas.microsoft.com/office/drawing/2014/main" id="{B4732BB5-0A57-2A4D-BB04-D78B2BB678F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833153" y="3183940"/>
            <a:ext cx="476669" cy="463027"/>
          </a:xfrm>
          <a:custGeom>
            <a:avLst/>
            <a:gdLst>
              <a:gd name="T0" fmla="*/ 637 w 826"/>
              <a:gd name="T1" fmla="*/ 523 h 802"/>
              <a:gd name="T2" fmla="*/ 663 w 826"/>
              <a:gd name="T3" fmla="*/ 472 h 802"/>
              <a:gd name="T4" fmla="*/ 573 w 826"/>
              <a:gd name="T5" fmla="*/ 536 h 802"/>
              <a:gd name="T6" fmla="*/ 597 w 826"/>
              <a:gd name="T7" fmla="*/ 320 h 802"/>
              <a:gd name="T8" fmla="*/ 765 w 826"/>
              <a:gd name="T9" fmla="*/ 281 h 802"/>
              <a:gd name="T10" fmla="*/ 786 w 826"/>
              <a:gd name="T11" fmla="*/ 91 h 802"/>
              <a:gd name="T12" fmla="*/ 706 w 826"/>
              <a:gd name="T13" fmla="*/ 160 h 802"/>
              <a:gd name="T14" fmla="*/ 654 w 826"/>
              <a:gd name="T15" fmla="*/ 109 h 802"/>
              <a:gd name="T16" fmla="*/ 724 w 826"/>
              <a:gd name="T17" fmla="*/ 28 h 802"/>
              <a:gd name="T18" fmla="*/ 649 w 826"/>
              <a:gd name="T19" fmla="*/ 2 h 802"/>
              <a:gd name="T20" fmla="*/ 494 w 826"/>
              <a:gd name="T21" fmla="*/ 218 h 802"/>
              <a:gd name="T22" fmla="*/ 185 w 826"/>
              <a:gd name="T23" fmla="*/ 148 h 802"/>
              <a:gd name="T24" fmla="*/ 203 w 826"/>
              <a:gd name="T25" fmla="*/ 123 h 802"/>
              <a:gd name="T26" fmla="*/ 95 w 826"/>
              <a:gd name="T27" fmla="*/ 7 h 802"/>
              <a:gd name="T28" fmla="*/ 18 w 826"/>
              <a:gd name="T29" fmla="*/ 58 h 802"/>
              <a:gd name="T30" fmla="*/ 18 w 826"/>
              <a:gd name="T31" fmla="*/ 84 h 802"/>
              <a:gd name="T32" fmla="*/ 134 w 826"/>
              <a:gd name="T33" fmla="*/ 192 h 802"/>
              <a:gd name="T34" fmla="*/ 160 w 826"/>
              <a:gd name="T35" fmla="*/ 174 h 802"/>
              <a:gd name="T36" fmla="*/ 228 w 826"/>
              <a:gd name="T37" fmla="*/ 483 h 802"/>
              <a:gd name="T38" fmla="*/ 61 w 826"/>
              <a:gd name="T39" fmla="*/ 522 h 802"/>
              <a:gd name="T40" fmla="*/ 39 w 826"/>
              <a:gd name="T41" fmla="*/ 713 h 802"/>
              <a:gd name="T42" fmla="*/ 120 w 826"/>
              <a:gd name="T43" fmla="*/ 643 h 802"/>
              <a:gd name="T44" fmla="*/ 171 w 826"/>
              <a:gd name="T45" fmla="*/ 695 h 802"/>
              <a:gd name="T46" fmla="*/ 102 w 826"/>
              <a:gd name="T47" fmla="*/ 775 h 802"/>
              <a:gd name="T48" fmla="*/ 176 w 826"/>
              <a:gd name="T49" fmla="*/ 802 h 802"/>
              <a:gd name="T50" fmla="*/ 331 w 826"/>
              <a:gd name="T51" fmla="*/ 586 h 802"/>
              <a:gd name="T52" fmla="*/ 547 w 826"/>
              <a:gd name="T53" fmla="*/ 562 h 802"/>
              <a:gd name="T54" fmla="*/ 483 w 826"/>
              <a:gd name="T55" fmla="*/ 652 h 802"/>
              <a:gd name="T56" fmla="*/ 509 w 826"/>
              <a:gd name="T57" fmla="*/ 652 h 802"/>
              <a:gd name="T58" fmla="*/ 689 w 826"/>
              <a:gd name="T59" fmla="*/ 780 h 802"/>
              <a:gd name="T60" fmla="*/ 791 w 826"/>
              <a:gd name="T61" fmla="*/ 780 h 802"/>
              <a:gd name="T62" fmla="*/ 791 w 826"/>
              <a:gd name="T63" fmla="*/ 677 h 802"/>
              <a:gd name="T64" fmla="*/ 57 w 826"/>
              <a:gd name="T65" fmla="*/ 71 h 802"/>
              <a:gd name="T66" fmla="*/ 160 w 826"/>
              <a:gd name="T67" fmla="*/ 123 h 802"/>
              <a:gd name="T68" fmla="*/ 297 w 826"/>
              <a:gd name="T69" fmla="*/ 568 h 802"/>
              <a:gd name="T70" fmla="*/ 266 w 826"/>
              <a:gd name="T71" fmla="*/ 728 h 802"/>
              <a:gd name="T72" fmla="*/ 154 w 826"/>
              <a:gd name="T73" fmla="*/ 763 h 802"/>
              <a:gd name="T74" fmla="*/ 207 w 826"/>
              <a:gd name="T75" fmla="*/ 702 h 802"/>
              <a:gd name="T76" fmla="*/ 189 w 826"/>
              <a:gd name="T77" fmla="*/ 607 h 802"/>
              <a:gd name="T78" fmla="*/ 99 w 826"/>
              <a:gd name="T79" fmla="*/ 612 h 802"/>
              <a:gd name="T80" fmla="*/ 86 w 826"/>
              <a:gd name="T81" fmla="*/ 548 h 802"/>
              <a:gd name="T82" fmla="*/ 226 w 826"/>
              <a:gd name="T83" fmla="*/ 521 h 802"/>
              <a:gd name="T84" fmla="*/ 528 w 826"/>
              <a:gd name="T85" fmla="*/ 235 h 802"/>
              <a:gd name="T86" fmla="*/ 559 w 826"/>
              <a:gd name="T87" fmla="*/ 75 h 802"/>
              <a:gd name="T88" fmla="*/ 671 w 826"/>
              <a:gd name="T89" fmla="*/ 40 h 802"/>
              <a:gd name="T90" fmla="*/ 618 w 826"/>
              <a:gd name="T91" fmla="*/ 101 h 802"/>
              <a:gd name="T92" fmla="*/ 636 w 826"/>
              <a:gd name="T93" fmla="*/ 196 h 802"/>
              <a:gd name="T94" fmla="*/ 726 w 826"/>
              <a:gd name="T95" fmla="*/ 191 h 802"/>
              <a:gd name="T96" fmla="*/ 739 w 826"/>
              <a:gd name="T97" fmla="*/ 255 h 802"/>
              <a:gd name="T98" fmla="*/ 599 w 826"/>
              <a:gd name="T99" fmla="*/ 283 h 802"/>
              <a:gd name="T100" fmla="*/ 297 w 826"/>
              <a:gd name="T101" fmla="*/ 568 h 802"/>
              <a:gd name="T102" fmla="*/ 714 w 826"/>
              <a:gd name="T103" fmla="*/ 755 h 802"/>
              <a:gd name="T104" fmla="*/ 611 w 826"/>
              <a:gd name="T105" fmla="*/ 549 h 802"/>
              <a:gd name="T106" fmla="*/ 776 w 826"/>
              <a:gd name="T107" fmla="*/ 729 h 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26" h="802">
                <a:moveTo>
                  <a:pt x="791" y="677"/>
                </a:moveTo>
                <a:cubicBezTo>
                  <a:pt x="637" y="523"/>
                  <a:pt x="637" y="523"/>
                  <a:pt x="637" y="523"/>
                </a:cubicBezTo>
                <a:cubicBezTo>
                  <a:pt x="663" y="498"/>
                  <a:pt x="663" y="498"/>
                  <a:pt x="663" y="498"/>
                </a:cubicBezTo>
                <a:cubicBezTo>
                  <a:pt x="670" y="490"/>
                  <a:pt x="670" y="479"/>
                  <a:pt x="663" y="472"/>
                </a:cubicBezTo>
                <a:cubicBezTo>
                  <a:pt x="656" y="465"/>
                  <a:pt x="644" y="465"/>
                  <a:pt x="637" y="472"/>
                </a:cubicBezTo>
                <a:cubicBezTo>
                  <a:pt x="573" y="536"/>
                  <a:pt x="573" y="536"/>
                  <a:pt x="573" y="536"/>
                </a:cubicBezTo>
                <a:cubicBezTo>
                  <a:pt x="477" y="440"/>
                  <a:pt x="477" y="440"/>
                  <a:pt x="477" y="440"/>
                </a:cubicBezTo>
                <a:cubicBezTo>
                  <a:pt x="597" y="320"/>
                  <a:pt x="597" y="320"/>
                  <a:pt x="597" y="320"/>
                </a:cubicBezTo>
                <a:cubicBezTo>
                  <a:pt x="614" y="326"/>
                  <a:pt x="631" y="329"/>
                  <a:pt x="649" y="329"/>
                </a:cubicBezTo>
                <a:cubicBezTo>
                  <a:pt x="693" y="329"/>
                  <a:pt x="734" y="312"/>
                  <a:pt x="765" y="281"/>
                </a:cubicBezTo>
                <a:cubicBezTo>
                  <a:pt x="812" y="234"/>
                  <a:pt x="826" y="163"/>
                  <a:pt x="800" y="102"/>
                </a:cubicBezTo>
                <a:cubicBezTo>
                  <a:pt x="797" y="96"/>
                  <a:pt x="792" y="92"/>
                  <a:pt x="786" y="91"/>
                </a:cubicBezTo>
                <a:cubicBezTo>
                  <a:pt x="780" y="90"/>
                  <a:pt x="774" y="92"/>
                  <a:pt x="770" y="96"/>
                </a:cubicBezTo>
                <a:cubicBezTo>
                  <a:pt x="706" y="160"/>
                  <a:pt x="706" y="160"/>
                  <a:pt x="706" y="160"/>
                </a:cubicBezTo>
                <a:cubicBezTo>
                  <a:pt x="654" y="160"/>
                  <a:pt x="654" y="160"/>
                  <a:pt x="654" y="160"/>
                </a:cubicBezTo>
                <a:cubicBezTo>
                  <a:pt x="654" y="109"/>
                  <a:pt x="654" y="109"/>
                  <a:pt x="654" y="109"/>
                </a:cubicBezTo>
                <a:cubicBezTo>
                  <a:pt x="719" y="44"/>
                  <a:pt x="719" y="44"/>
                  <a:pt x="719" y="44"/>
                </a:cubicBezTo>
                <a:cubicBezTo>
                  <a:pt x="723" y="40"/>
                  <a:pt x="725" y="34"/>
                  <a:pt x="724" y="28"/>
                </a:cubicBezTo>
                <a:cubicBezTo>
                  <a:pt x="722" y="22"/>
                  <a:pt x="718" y="17"/>
                  <a:pt x="713" y="15"/>
                </a:cubicBezTo>
                <a:cubicBezTo>
                  <a:pt x="692" y="6"/>
                  <a:pt x="671" y="2"/>
                  <a:pt x="649" y="2"/>
                </a:cubicBezTo>
                <a:cubicBezTo>
                  <a:pt x="605" y="2"/>
                  <a:pt x="564" y="19"/>
                  <a:pt x="533" y="50"/>
                </a:cubicBezTo>
                <a:cubicBezTo>
                  <a:pt x="489" y="94"/>
                  <a:pt x="474" y="159"/>
                  <a:pt x="494" y="218"/>
                </a:cubicBezTo>
                <a:cubicBezTo>
                  <a:pt x="374" y="337"/>
                  <a:pt x="374" y="337"/>
                  <a:pt x="374" y="337"/>
                </a:cubicBezTo>
                <a:cubicBezTo>
                  <a:pt x="185" y="148"/>
                  <a:pt x="185" y="148"/>
                  <a:pt x="185" y="148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201" y="132"/>
                  <a:pt x="203" y="128"/>
                  <a:pt x="203" y="123"/>
                </a:cubicBezTo>
                <a:cubicBezTo>
                  <a:pt x="203" y="118"/>
                  <a:pt x="201" y="113"/>
                  <a:pt x="198" y="110"/>
                </a:cubicBezTo>
                <a:cubicBezTo>
                  <a:pt x="95" y="7"/>
                  <a:pt x="95" y="7"/>
                  <a:pt x="95" y="7"/>
                </a:cubicBezTo>
                <a:cubicBezTo>
                  <a:pt x="88" y="0"/>
                  <a:pt x="77" y="0"/>
                  <a:pt x="70" y="7"/>
                </a:cubicBezTo>
                <a:cubicBezTo>
                  <a:pt x="18" y="58"/>
                  <a:pt x="18" y="58"/>
                  <a:pt x="18" y="58"/>
                </a:cubicBezTo>
                <a:cubicBezTo>
                  <a:pt x="15" y="62"/>
                  <a:pt x="13" y="66"/>
                  <a:pt x="13" y="71"/>
                </a:cubicBezTo>
                <a:cubicBezTo>
                  <a:pt x="13" y="76"/>
                  <a:pt x="15" y="81"/>
                  <a:pt x="18" y="84"/>
                </a:cubicBezTo>
                <a:cubicBezTo>
                  <a:pt x="121" y="187"/>
                  <a:pt x="121" y="187"/>
                  <a:pt x="121" y="187"/>
                </a:cubicBezTo>
                <a:cubicBezTo>
                  <a:pt x="124" y="191"/>
                  <a:pt x="129" y="192"/>
                  <a:pt x="134" y="192"/>
                </a:cubicBezTo>
                <a:cubicBezTo>
                  <a:pt x="138" y="192"/>
                  <a:pt x="143" y="191"/>
                  <a:pt x="147" y="187"/>
                </a:cubicBezTo>
                <a:cubicBezTo>
                  <a:pt x="160" y="174"/>
                  <a:pt x="160" y="174"/>
                  <a:pt x="160" y="174"/>
                </a:cubicBezTo>
                <a:cubicBezTo>
                  <a:pt x="348" y="363"/>
                  <a:pt x="348" y="363"/>
                  <a:pt x="348" y="363"/>
                </a:cubicBezTo>
                <a:cubicBezTo>
                  <a:pt x="228" y="483"/>
                  <a:pt x="228" y="483"/>
                  <a:pt x="228" y="483"/>
                </a:cubicBezTo>
                <a:cubicBezTo>
                  <a:pt x="212" y="477"/>
                  <a:pt x="194" y="475"/>
                  <a:pt x="176" y="475"/>
                </a:cubicBezTo>
                <a:cubicBezTo>
                  <a:pt x="133" y="475"/>
                  <a:pt x="91" y="492"/>
                  <a:pt x="61" y="522"/>
                </a:cubicBezTo>
                <a:cubicBezTo>
                  <a:pt x="13" y="570"/>
                  <a:pt x="0" y="640"/>
                  <a:pt x="26" y="702"/>
                </a:cubicBezTo>
                <a:cubicBezTo>
                  <a:pt x="28" y="707"/>
                  <a:pt x="33" y="711"/>
                  <a:pt x="39" y="713"/>
                </a:cubicBezTo>
                <a:cubicBezTo>
                  <a:pt x="45" y="714"/>
                  <a:pt x="51" y="712"/>
                  <a:pt x="55" y="708"/>
                </a:cubicBezTo>
                <a:cubicBezTo>
                  <a:pt x="120" y="643"/>
                  <a:pt x="120" y="643"/>
                  <a:pt x="120" y="643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95"/>
                  <a:pt x="171" y="695"/>
                  <a:pt x="171" y="695"/>
                </a:cubicBezTo>
                <a:cubicBezTo>
                  <a:pt x="107" y="759"/>
                  <a:pt x="107" y="759"/>
                  <a:pt x="107" y="759"/>
                </a:cubicBezTo>
                <a:cubicBezTo>
                  <a:pt x="102" y="763"/>
                  <a:pt x="101" y="769"/>
                  <a:pt x="102" y="775"/>
                </a:cubicBezTo>
                <a:cubicBezTo>
                  <a:pt x="103" y="781"/>
                  <a:pt x="107" y="786"/>
                  <a:pt x="113" y="789"/>
                </a:cubicBezTo>
                <a:cubicBezTo>
                  <a:pt x="133" y="797"/>
                  <a:pt x="154" y="802"/>
                  <a:pt x="176" y="802"/>
                </a:cubicBezTo>
                <a:cubicBezTo>
                  <a:pt x="220" y="802"/>
                  <a:pt x="261" y="785"/>
                  <a:pt x="292" y="754"/>
                </a:cubicBezTo>
                <a:cubicBezTo>
                  <a:pt x="336" y="709"/>
                  <a:pt x="351" y="645"/>
                  <a:pt x="331" y="586"/>
                </a:cubicBezTo>
                <a:cubicBezTo>
                  <a:pt x="451" y="466"/>
                  <a:pt x="451" y="466"/>
                  <a:pt x="451" y="466"/>
                </a:cubicBezTo>
                <a:cubicBezTo>
                  <a:pt x="547" y="562"/>
                  <a:pt x="547" y="562"/>
                  <a:pt x="547" y="562"/>
                </a:cubicBezTo>
                <a:cubicBezTo>
                  <a:pt x="483" y="626"/>
                  <a:pt x="483" y="626"/>
                  <a:pt x="483" y="626"/>
                </a:cubicBezTo>
                <a:cubicBezTo>
                  <a:pt x="476" y="633"/>
                  <a:pt x="476" y="645"/>
                  <a:pt x="483" y="652"/>
                </a:cubicBezTo>
                <a:cubicBezTo>
                  <a:pt x="486" y="655"/>
                  <a:pt x="491" y="657"/>
                  <a:pt x="496" y="657"/>
                </a:cubicBezTo>
                <a:cubicBezTo>
                  <a:pt x="500" y="657"/>
                  <a:pt x="505" y="655"/>
                  <a:pt x="509" y="652"/>
                </a:cubicBezTo>
                <a:cubicBezTo>
                  <a:pt x="534" y="626"/>
                  <a:pt x="534" y="626"/>
                  <a:pt x="534" y="626"/>
                </a:cubicBezTo>
                <a:cubicBezTo>
                  <a:pt x="689" y="780"/>
                  <a:pt x="689" y="780"/>
                  <a:pt x="689" y="780"/>
                </a:cubicBezTo>
                <a:cubicBezTo>
                  <a:pt x="702" y="794"/>
                  <a:pt x="721" y="802"/>
                  <a:pt x="740" y="802"/>
                </a:cubicBezTo>
                <a:cubicBezTo>
                  <a:pt x="759" y="802"/>
                  <a:pt x="778" y="794"/>
                  <a:pt x="791" y="780"/>
                </a:cubicBezTo>
                <a:cubicBezTo>
                  <a:pt x="805" y="767"/>
                  <a:pt x="813" y="748"/>
                  <a:pt x="813" y="729"/>
                </a:cubicBezTo>
                <a:cubicBezTo>
                  <a:pt x="813" y="709"/>
                  <a:pt x="805" y="691"/>
                  <a:pt x="791" y="677"/>
                </a:cubicBezTo>
                <a:close/>
                <a:moveTo>
                  <a:pt x="134" y="148"/>
                </a:moveTo>
                <a:cubicBezTo>
                  <a:pt x="57" y="71"/>
                  <a:pt x="57" y="71"/>
                  <a:pt x="57" y="71"/>
                </a:cubicBezTo>
                <a:cubicBezTo>
                  <a:pt x="82" y="46"/>
                  <a:pt x="82" y="46"/>
                  <a:pt x="82" y="46"/>
                </a:cubicBezTo>
                <a:cubicBezTo>
                  <a:pt x="160" y="123"/>
                  <a:pt x="160" y="123"/>
                  <a:pt x="160" y="123"/>
                </a:cubicBezTo>
                <a:lnTo>
                  <a:pt x="134" y="148"/>
                </a:lnTo>
                <a:close/>
                <a:moveTo>
                  <a:pt x="297" y="568"/>
                </a:moveTo>
                <a:cubicBezTo>
                  <a:pt x="292" y="574"/>
                  <a:pt x="291" y="582"/>
                  <a:pt x="293" y="588"/>
                </a:cubicBezTo>
                <a:cubicBezTo>
                  <a:pt x="314" y="636"/>
                  <a:pt x="303" y="691"/>
                  <a:pt x="266" y="728"/>
                </a:cubicBezTo>
                <a:cubicBezTo>
                  <a:pt x="242" y="752"/>
                  <a:pt x="210" y="765"/>
                  <a:pt x="176" y="765"/>
                </a:cubicBezTo>
                <a:cubicBezTo>
                  <a:pt x="169" y="765"/>
                  <a:pt x="161" y="765"/>
                  <a:pt x="154" y="763"/>
                </a:cubicBezTo>
                <a:cubicBezTo>
                  <a:pt x="202" y="715"/>
                  <a:pt x="202" y="715"/>
                  <a:pt x="202" y="715"/>
                </a:cubicBezTo>
                <a:cubicBezTo>
                  <a:pt x="205" y="712"/>
                  <a:pt x="207" y="707"/>
                  <a:pt x="207" y="702"/>
                </a:cubicBezTo>
                <a:cubicBezTo>
                  <a:pt x="207" y="625"/>
                  <a:pt x="207" y="625"/>
                  <a:pt x="207" y="625"/>
                </a:cubicBezTo>
                <a:cubicBezTo>
                  <a:pt x="207" y="615"/>
                  <a:pt x="199" y="607"/>
                  <a:pt x="189" y="607"/>
                </a:cubicBezTo>
                <a:cubicBezTo>
                  <a:pt x="112" y="607"/>
                  <a:pt x="112" y="607"/>
                  <a:pt x="112" y="607"/>
                </a:cubicBezTo>
                <a:cubicBezTo>
                  <a:pt x="107" y="607"/>
                  <a:pt x="103" y="609"/>
                  <a:pt x="99" y="612"/>
                </a:cubicBezTo>
                <a:cubicBezTo>
                  <a:pt x="51" y="661"/>
                  <a:pt x="51" y="661"/>
                  <a:pt x="51" y="661"/>
                </a:cubicBezTo>
                <a:cubicBezTo>
                  <a:pt x="44" y="620"/>
                  <a:pt x="56" y="578"/>
                  <a:pt x="86" y="548"/>
                </a:cubicBezTo>
                <a:cubicBezTo>
                  <a:pt x="110" y="524"/>
                  <a:pt x="142" y="511"/>
                  <a:pt x="176" y="511"/>
                </a:cubicBezTo>
                <a:cubicBezTo>
                  <a:pt x="193" y="511"/>
                  <a:pt x="210" y="514"/>
                  <a:pt x="226" y="521"/>
                </a:cubicBezTo>
                <a:cubicBezTo>
                  <a:pt x="233" y="524"/>
                  <a:pt x="241" y="522"/>
                  <a:pt x="246" y="517"/>
                </a:cubicBezTo>
                <a:cubicBezTo>
                  <a:pt x="528" y="235"/>
                  <a:pt x="528" y="235"/>
                  <a:pt x="528" y="235"/>
                </a:cubicBezTo>
                <a:cubicBezTo>
                  <a:pt x="533" y="230"/>
                  <a:pt x="535" y="222"/>
                  <a:pt x="532" y="215"/>
                </a:cubicBezTo>
                <a:cubicBezTo>
                  <a:pt x="512" y="167"/>
                  <a:pt x="522" y="112"/>
                  <a:pt x="559" y="75"/>
                </a:cubicBezTo>
                <a:cubicBezTo>
                  <a:pt x="583" y="51"/>
                  <a:pt x="615" y="38"/>
                  <a:pt x="649" y="38"/>
                </a:cubicBezTo>
                <a:cubicBezTo>
                  <a:pt x="657" y="38"/>
                  <a:pt x="664" y="39"/>
                  <a:pt x="671" y="40"/>
                </a:cubicBezTo>
                <a:cubicBezTo>
                  <a:pt x="623" y="88"/>
                  <a:pt x="623" y="88"/>
                  <a:pt x="623" y="88"/>
                </a:cubicBezTo>
                <a:cubicBezTo>
                  <a:pt x="620" y="92"/>
                  <a:pt x="618" y="96"/>
                  <a:pt x="618" y="101"/>
                </a:cubicBezTo>
                <a:cubicBezTo>
                  <a:pt x="618" y="178"/>
                  <a:pt x="618" y="178"/>
                  <a:pt x="618" y="178"/>
                </a:cubicBezTo>
                <a:cubicBezTo>
                  <a:pt x="618" y="188"/>
                  <a:pt x="626" y="196"/>
                  <a:pt x="636" y="196"/>
                </a:cubicBezTo>
                <a:cubicBezTo>
                  <a:pt x="713" y="196"/>
                  <a:pt x="713" y="196"/>
                  <a:pt x="713" y="196"/>
                </a:cubicBezTo>
                <a:cubicBezTo>
                  <a:pt x="718" y="196"/>
                  <a:pt x="723" y="195"/>
                  <a:pt x="726" y="191"/>
                </a:cubicBezTo>
                <a:cubicBezTo>
                  <a:pt x="774" y="143"/>
                  <a:pt x="774" y="143"/>
                  <a:pt x="774" y="143"/>
                </a:cubicBezTo>
                <a:cubicBezTo>
                  <a:pt x="782" y="183"/>
                  <a:pt x="769" y="225"/>
                  <a:pt x="739" y="255"/>
                </a:cubicBezTo>
                <a:cubicBezTo>
                  <a:pt x="715" y="279"/>
                  <a:pt x="683" y="293"/>
                  <a:pt x="649" y="293"/>
                </a:cubicBezTo>
                <a:cubicBezTo>
                  <a:pt x="632" y="293"/>
                  <a:pt x="615" y="289"/>
                  <a:pt x="599" y="283"/>
                </a:cubicBezTo>
                <a:cubicBezTo>
                  <a:pt x="593" y="280"/>
                  <a:pt x="585" y="281"/>
                  <a:pt x="579" y="286"/>
                </a:cubicBezTo>
                <a:lnTo>
                  <a:pt x="297" y="568"/>
                </a:lnTo>
                <a:close/>
                <a:moveTo>
                  <a:pt x="766" y="755"/>
                </a:moveTo>
                <a:cubicBezTo>
                  <a:pt x="752" y="768"/>
                  <a:pt x="728" y="768"/>
                  <a:pt x="714" y="755"/>
                </a:cubicBezTo>
                <a:cubicBezTo>
                  <a:pt x="560" y="600"/>
                  <a:pt x="560" y="600"/>
                  <a:pt x="560" y="600"/>
                </a:cubicBezTo>
                <a:cubicBezTo>
                  <a:pt x="611" y="549"/>
                  <a:pt x="611" y="549"/>
                  <a:pt x="611" y="549"/>
                </a:cubicBezTo>
                <a:cubicBezTo>
                  <a:pt x="766" y="703"/>
                  <a:pt x="766" y="703"/>
                  <a:pt x="766" y="703"/>
                </a:cubicBezTo>
                <a:cubicBezTo>
                  <a:pt x="773" y="710"/>
                  <a:pt x="776" y="719"/>
                  <a:pt x="776" y="729"/>
                </a:cubicBezTo>
                <a:cubicBezTo>
                  <a:pt x="776" y="739"/>
                  <a:pt x="773" y="748"/>
                  <a:pt x="766" y="7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1856DC-4C41-B540-83D6-193C90FA6245}"/>
              </a:ext>
            </a:extLst>
          </p:cNvPr>
          <p:cNvCxnSpPr/>
          <p:nvPr/>
        </p:nvCxnSpPr>
        <p:spPr>
          <a:xfrm flipH="1">
            <a:off x="7397707" y="1928363"/>
            <a:ext cx="1475859" cy="0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593739-F0D0-7C44-90C7-1EC868607907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4467083" y="3415454"/>
            <a:ext cx="301604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34B33AB-2ECB-1C46-B346-087200D4F9D1}"/>
              </a:ext>
            </a:extLst>
          </p:cNvPr>
          <p:cNvSpPr/>
          <p:nvPr/>
        </p:nvSpPr>
        <p:spPr>
          <a:xfrm>
            <a:off x="-276708" y="2923556"/>
            <a:ext cx="4110446" cy="2842958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 algn="r">
              <a:lnSpc>
                <a:spcPct val="89000"/>
              </a:lnSpc>
              <a:spcAft>
                <a:spcPts val="600"/>
              </a:spcAft>
            </a:pPr>
            <a:r>
              <a:rPr lang="en-US" sz="3000" b="1" dirty="0">
                <a:latin typeface="Trebuchet MS" panose="020B0703020202090204" pitchFamily="34" charset="0"/>
              </a:rPr>
              <a:t>Smart Monitor Core</a:t>
            </a:r>
          </a:p>
          <a:p>
            <a:pPr algn="r"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Базовый модуль, осуществляющий хранение и аналитику по данным. Возможность одновременной</a:t>
            </a:r>
            <a:endParaRPr lang="en-US" sz="1467" dirty="0">
              <a:latin typeface="Trebuchet MS" panose="020B070302020209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 работы с несколькими </a:t>
            </a:r>
            <a:endParaRPr lang="en-US" sz="1467" dirty="0">
              <a:latin typeface="Trebuchet MS" panose="020B070302020209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хранилищами данных:</a:t>
            </a:r>
            <a:br>
              <a:rPr lang="en-US" sz="1467" dirty="0">
                <a:latin typeface="Trebuchet MS" panose="020B0703020202090204" pitchFamily="34" charset="0"/>
              </a:rPr>
            </a:br>
            <a:r>
              <a:rPr lang="en-US" sz="1467" dirty="0">
                <a:latin typeface="Trebuchet MS" panose="020B0703020202090204" pitchFamily="34" charset="0"/>
              </a:rPr>
              <a:t>Elasticsearch</a:t>
            </a:r>
            <a:endParaRPr lang="ru-RU" sz="1467" dirty="0">
              <a:latin typeface="Trebuchet MS" panose="020B070302020209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en-US" sz="1467" b="1" dirty="0">
                <a:latin typeface="Trebuchet MS" panose="020B0703020202090204" pitchFamily="34" charset="0"/>
              </a:rPr>
              <a:t>OpenSearch</a:t>
            </a:r>
          </a:p>
          <a:p>
            <a:pPr algn="r">
              <a:lnSpc>
                <a:spcPct val="89000"/>
              </a:lnSpc>
            </a:pPr>
            <a:r>
              <a:rPr lang="en-US" sz="1467" b="1" dirty="0" err="1">
                <a:latin typeface="Trebuchet MS" panose="020B0703020202090204" pitchFamily="34" charset="0"/>
              </a:rPr>
              <a:t>ClickHouse</a:t>
            </a:r>
            <a:endParaRPr lang="en-US" sz="1467" b="1" dirty="0">
              <a:latin typeface="Trebuchet MS" panose="020B070302020209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en-US" sz="1467" b="1" dirty="0">
                <a:latin typeface="Trebuchet MS" panose="020B0703020202090204" pitchFamily="34" charset="0"/>
              </a:rPr>
              <a:t>Hadoop</a:t>
            </a:r>
            <a:endParaRPr lang="ru-RU" sz="1467" b="1" dirty="0">
              <a:latin typeface="Trebuchet MS" panose="020B070302020209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ru-RU" sz="1467" b="1" dirty="0">
                <a:latin typeface="Trebuchet MS" panose="020B0703020202090204" pitchFamily="34" charset="0"/>
              </a:rPr>
              <a:t>…</a:t>
            </a:r>
          </a:p>
          <a:p>
            <a:pPr algn="r"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 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E2A3D8-C592-0B4B-8A54-989385EA6236}"/>
              </a:ext>
            </a:extLst>
          </p:cNvPr>
          <p:cNvCxnSpPr/>
          <p:nvPr/>
        </p:nvCxnSpPr>
        <p:spPr>
          <a:xfrm flipH="1">
            <a:off x="8108907" y="4216103"/>
            <a:ext cx="764659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2763616-AAF7-3D48-89B1-95998D6451F9}"/>
              </a:ext>
            </a:extLst>
          </p:cNvPr>
          <p:cNvSpPr/>
          <p:nvPr/>
        </p:nvSpPr>
        <p:spPr>
          <a:xfrm>
            <a:off x="9298004" y="1423043"/>
            <a:ext cx="2990684" cy="2245358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en-US" sz="2133" b="1" dirty="0">
                <a:latin typeface="Trebuchet MS" panose="020B0703020202090204" pitchFamily="34" charset="0"/>
              </a:rPr>
              <a:t>Modules</a:t>
            </a:r>
          </a:p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Набор прикладных модулей, которые реализуют клиентские </a:t>
            </a:r>
            <a:r>
              <a:rPr lang="en-US" sz="1467" dirty="0">
                <a:latin typeface="Trebuchet MS" panose="020B0703020202090204" pitchFamily="34" charset="0"/>
              </a:rPr>
              <a:t>use cases:</a:t>
            </a:r>
          </a:p>
          <a:p>
            <a:pPr>
              <a:lnSpc>
                <a:spcPct val="89000"/>
              </a:lnSpc>
            </a:pPr>
            <a:r>
              <a:rPr lang="en-US" sz="1467" dirty="0">
                <a:latin typeface="Trebuchet MS" panose="020B0703020202090204" pitchFamily="34" charset="0"/>
              </a:rPr>
              <a:t>Incident Manager</a:t>
            </a:r>
          </a:p>
          <a:p>
            <a:pPr>
              <a:lnSpc>
                <a:spcPct val="89000"/>
              </a:lnSpc>
            </a:pPr>
            <a:r>
              <a:rPr lang="en-US" sz="1467" dirty="0">
                <a:latin typeface="Trebuchet MS" panose="020B0703020202090204" pitchFamily="34" charset="0"/>
              </a:rPr>
              <a:t>Cyber Security</a:t>
            </a:r>
          </a:p>
          <a:p>
            <a:pPr>
              <a:lnSpc>
                <a:spcPct val="89000"/>
              </a:lnSpc>
            </a:pPr>
            <a:r>
              <a:rPr lang="en-US" sz="1467" dirty="0">
                <a:latin typeface="Trebuchet MS" panose="020B0703020202090204" pitchFamily="34" charset="0"/>
              </a:rPr>
              <a:t>Network</a:t>
            </a:r>
          </a:p>
          <a:p>
            <a:pPr>
              <a:lnSpc>
                <a:spcPct val="89000"/>
              </a:lnSpc>
            </a:pPr>
            <a:r>
              <a:rPr lang="en-US" sz="1467" dirty="0">
                <a:latin typeface="Trebuchet MS" panose="020B0703020202090204" pitchFamily="34" charset="0"/>
              </a:rPr>
              <a:t>Servers</a:t>
            </a:r>
          </a:p>
          <a:p>
            <a:pPr>
              <a:lnSpc>
                <a:spcPct val="89000"/>
              </a:lnSpc>
            </a:pPr>
            <a:r>
              <a:rPr lang="en-US" sz="1467" dirty="0">
                <a:latin typeface="Trebuchet MS" panose="020B0703020202090204" pitchFamily="34" charset="0"/>
              </a:rPr>
              <a:t>UBA</a:t>
            </a:r>
          </a:p>
          <a:p>
            <a:pPr>
              <a:lnSpc>
                <a:spcPct val="89000"/>
              </a:lnSpc>
            </a:pPr>
            <a:r>
              <a:rPr lang="en-US" sz="1467" dirty="0">
                <a:latin typeface="Trebuchet MS" panose="020B0703020202090204" pitchFamily="34" charset="0"/>
              </a:rPr>
              <a:t>…</a:t>
            </a:r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27920C53-92F2-3847-862A-7905D321C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7578" y="1532631"/>
            <a:ext cx="791464" cy="79146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16" name="Oval 12">
            <a:extLst>
              <a:ext uri="{FF2B5EF4-FFF2-40B4-BE49-F238E27FC236}">
                <a16:creationId xmlns:a16="http://schemas.microsoft.com/office/drawing/2014/main" id="{336A5534-BCEA-BC4C-81D8-1909CB4DC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7578" y="3820371"/>
            <a:ext cx="791464" cy="791464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A425C4-1C84-8F42-A94A-3C4A777D6267}"/>
              </a:ext>
            </a:extLst>
          </p:cNvPr>
          <p:cNvSpPr/>
          <p:nvPr/>
        </p:nvSpPr>
        <p:spPr>
          <a:xfrm>
            <a:off x="9298004" y="3707161"/>
            <a:ext cx="2438400" cy="1039644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en-US" sz="2133" b="1" dirty="0">
                <a:latin typeface="Trebuchet MS" panose="020B0703020202090204" pitchFamily="34" charset="0"/>
              </a:rPr>
              <a:t>Smart Beat</a:t>
            </a:r>
          </a:p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Универсальный агент по сбору данных, использует </a:t>
            </a:r>
            <a:r>
              <a:rPr lang="en-US" sz="1467" b="1" dirty="0">
                <a:latin typeface="Trebuchet MS" panose="020B0703020202090204" pitchFamily="34" charset="0"/>
              </a:rPr>
              <a:t>Beats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19C2D8-E191-3E4E-AC4E-75A61EEE1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2049" y="1978794"/>
            <a:ext cx="1774566" cy="13696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1BC975-FF50-9344-8866-D069FECE27EF}"/>
              </a:ext>
            </a:extLst>
          </p:cNvPr>
          <p:cNvSpPr/>
          <p:nvPr/>
        </p:nvSpPr>
        <p:spPr>
          <a:xfrm>
            <a:off x="9309041" y="4947757"/>
            <a:ext cx="2979647" cy="1039644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ru-RU" sz="2133" b="1" dirty="0">
                <a:latin typeface="Trebuchet MS" panose="020B0703020202090204" pitchFamily="34" charset="0"/>
              </a:rPr>
              <a:t>Безагентный сбор</a:t>
            </a:r>
            <a:endParaRPr lang="en-US" sz="2133" b="1" dirty="0">
              <a:latin typeface="Trebuchet MS" panose="020B070302020209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Возможность сбора данных без установки агента с применением </a:t>
            </a:r>
            <a:r>
              <a:rPr lang="en-GB" sz="1467" b="1" dirty="0">
                <a:latin typeface="Trebuchet MS" panose="020B0703020202090204" pitchFamily="34" charset="0"/>
              </a:rPr>
              <a:t>Logstash</a:t>
            </a:r>
            <a:endParaRPr lang="en-US" sz="1467" b="1" dirty="0">
              <a:latin typeface="Trebuchet MS" panose="020B070302020209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8C7278-4FB3-504C-8F9D-E0BF2D0FE536}"/>
              </a:ext>
            </a:extLst>
          </p:cNvPr>
          <p:cNvSpPr/>
          <p:nvPr/>
        </p:nvSpPr>
        <p:spPr>
          <a:xfrm>
            <a:off x="-312712" y="1952836"/>
            <a:ext cx="4110446" cy="1039644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 algn="r">
              <a:lnSpc>
                <a:spcPct val="89000"/>
              </a:lnSpc>
            </a:pPr>
            <a:endParaRPr lang="en-US" sz="2133" b="1" dirty="0">
              <a:latin typeface="Trebuchet MS" panose="020B070302020209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ru-RU" sz="1467" dirty="0">
                <a:latin typeface="Trebuchet MS" panose="020B0703020202090204" pitchFamily="34" charset="0"/>
              </a:rPr>
              <a:t>Ресурсно-сервисная модель</a:t>
            </a:r>
            <a:endParaRPr lang="en-US" sz="1467" dirty="0">
              <a:latin typeface="Trebuchet MS" panose="020B070302020209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en-US" sz="1467" dirty="0">
                <a:latin typeface="Trebuchet MS" panose="020B0703020202090204" pitchFamily="34" charset="0"/>
              </a:rPr>
              <a:t>Visualization Framework</a:t>
            </a:r>
            <a:endParaRPr lang="ru-RU" sz="1467" b="1" dirty="0">
              <a:latin typeface="Trebuchet MS" panose="020B070302020209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en-US" sz="1467" dirty="0">
                <a:latin typeface="Trebuchet MS" panose="020B0703020202090204" pitchFamily="34" charset="0"/>
              </a:rPr>
              <a:t>Job Scheduler</a:t>
            </a:r>
            <a:r>
              <a:rPr lang="ru-RU" sz="1467" dirty="0">
                <a:latin typeface="Trebuchet MS" panose="020B0703020202090204" pitchFamily="34" charset="0"/>
              </a:rPr>
              <a:t> для планировки запросов</a:t>
            </a:r>
          </a:p>
        </p:txBody>
      </p:sp>
      <p:sp>
        <p:nvSpPr>
          <p:cNvPr id="26" name="Freeform 115">
            <a:extLst>
              <a:ext uri="{FF2B5EF4-FFF2-40B4-BE49-F238E27FC236}">
                <a16:creationId xmlns:a16="http://schemas.microsoft.com/office/drawing/2014/main" id="{2432937D-41E3-1749-B38E-BE8CB0414BA1}"/>
              </a:ext>
            </a:extLst>
          </p:cNvPr>
          <p:cNvSpPr>
            <a:spLocks noEditPoints="1"/>
          </p:cNvSpPr>
          <p:nvPr/>
        </p:nvSpPr>
        <p:spPr bwMode="auto">
          <a:xfrm>
            <a:off x="8652284" y="1700316"/>
            <a:ext cx="498887" cy="504548"/>
          </a:xfrm>
          <a:custGeom>
            <a:avLst/>
            <a:gdLst>
              <a:gd name="T0" fmla="*/ 321 w 557"/>
              <a:gd name="T1" fmla="*/ 196 h 564"/>
              <a:gd name="T2" fmla="*/ 303 w 557"/>
              <a:gd name="T3" fmla="*/ 182 h 564"/>
              <a:gd name="T4" fmla="*/ 319 w 557"/>
              <a:gd name="T5" fmla="*/ 159 h 564"/>
              <a:gd name="T6" fmla="*/ 303 w 557"/>
              <a:gd name="T7" fmla="*/ 145 h 564"/>
              <a:gd name="T8" fmla="*/ 386 w 557"/>
              <a:gd name="T9" fmla="*/ 81 h 564"/>
              <a:gd name="T10" fmla="*/ 425 w 557"/>
              <a:gd name="T11" fmla="*/ 118 h 564"/>
              <a:gd name="T12" fmla="*/ 335 w 557"/>
              <a:gd name="T13" fmla="*/ 145 h 564"/>
              <a:gd name="T14" fmla="*/ 387 w 557"/>
              <a:gd name="T15" fmla="*/ 159 h 564"/>
              <a:gd name="T16" fmla="*/ 334 w 557"/>
              <a:gd name="T17" fmla="*/ 182 h 564"/>
              <a:gd name="T18" fmla="*/ 387 w 557"/>
              <a:gd name="T19" fmla="*/ 196 h 564"/>
              <a:gd name="T20" fmla="*/ 425 w 557"/>
              <a:gd name="T21" fmla="*/ 222 h 564"/>
              <a:gd name="T22" fmla="*/ 238 w 557"/>
              <a:gd name="T23" fmla="*/ 315 h 564"/>
              <a:gd name="T24" fmla="*/ 194 w 557"/>
              <a:gd name="T25" fmla="*/ 355 h 564"/>
              <a:gd name="T26" fmla="*/ 194 w 557"/>
              <a:gd name="T27" fmla="*/ 435 h 564"/>
              <a:gd name="T28" fmla="*/ 180 w 557"/>
              <a:gd name="T29" fmla="*/ 461 h 564"/>
              <a:gd name="T30" fmla="*/ 126 w 557"/>
              <a:gd name="T31" fmla="*/ 402 h 564"/>
              <a:gd name="T32" fmla="*/ 180 w 557"/>
              <a:gd name="T33" fmla="*/ 366 h 564"/>
              <a:gd name="T34" fmla="*/ 180 w 557"/>
              <a:gd name="T35" fmla="*/ 270 h 564"/>
              <a:gd name="T36" fmla="*/ 194 w 557"/>
              <a:gd name="T37" fmla="*/ 288 h 564"/>
              <a:gd name="T38" fmla="*/ 180 w 557"/>
              <a:gd name="T39" fmla="*/ 352 h 564"/>
              <a:gd name="T40" fmla="*/ 180 w 557"/>
              <a:gd name="T41" fmla="*/ 352 h 564"/>
              <a:gd name="T42" fmla="*/ 224 w 557"/>
              <a:gd name="T43" fmla="*/ 398 h 564"/>
              <a:gd name="T44" fmla="*/ 535 w 557"/>
              <a:gd name="T45" fmla="*/ 425 h 564"/>
              <a:gd name="T46" fmla="*/ 365 w 557"/>
              <a:gd name="T47" fmla="*/ 510 h 564"/>
              <a:gd name="T48" fmla="*/ 394 w 557"/>
              <a:gd name="T49" fmla="*/ 564 h 564"/>
              <a:gd name="T50" fmla="*/ 339 w 557"/>
              <a:gd name="T51" fmla="*/ 500 h 564"/>
              <a:gd name="T52" fmla="*/ 338 w 557"/>
              <a:gd name="T53" fmla="*/ 497 h 564"/>
              <a:gd name="T54" fmla="*/ 338 w 557"/>
              <a:gd name="T55" fmla="*/ 494 h 564"/>
              <a:gd name="T56" fmla="*/ 339 w 557"/>
              <a:gd name="T57" fmla="*/ 492 h 564"/>
              <a:gd name="T58" fmla="*/ 340 w 557"/>
              <a:gd name="T59" fmla="*/ 491 h 564"/>
              <a:gd name="T60" fmla="*/ 342 w 557"/>
              <a:gd name="T61" fmla="*/ 489 h 564"/>
              <a:gd name="T62" fmla="*/ 423 w 557"/>
              <a:gd name="T63" fmla="*/ 459 h 564"/>
              <a:gd name="T64" fmla="*/ 450 w 557"/>
              <a:gd name="T65" fmla="*/ 490 h 564"/>
              <a:gd name="T66" fmla="*/ 387 w 557"/>
              <a:gd name="T67" fmla="*/ 339 h 564"/>
              <a:gd name="T68" fmla="*/ 190 w 557"/>
              <a:gd name="T69" fmla="*/ 539 h 564"/>
              <a:gd name="T70" fmla="*/ 22 w 557"/>
              <a:gd name="T71" fmla="*/ 140 h 564"/>
              <a:gd name="T72" fmla="*/ 158 w 557"/>
              <a:gd name="T73" fmla="*/ 12 h 564"/>
              <a:gd name="T74" fmla="*/ 218 w 557"/>
              <a:gd name="T75" fmla="*/ 65 h 564"/>
              <a:gd name="T76" fmla="*/ 219 w 557"/>
              <a:gd name="T77" fmla="*/ 67 h 564"/>
              <a:gd name="T78" fmla="*/ 219 w 557"/>
              <a:gd name="T79" fmla="*/ 71 h 564"/>
              <a:gd name="T80" fmla="*/ 219 w 557"/>
              <a:gd name="T81" fmla="*/ 72 h 564"/>
              <a:gd name="T82" fmla="*/ 218 w 557"/>
              <a:gd name="T83" fmla="*/ 74 h 564"/>
              <a:gd name="T84" fmla="*/ 216 w 557"/>
              <a:gd name="T85" fmla="*/ 75 h 564"/>
              <a:gd name="T86" fmla="*/ 143 w 557"/>
              <a:gd name="T87" fmla="*/ 109 h 564"/>
              <a:gd name="T88" fmla="*/ 137 w 557"/>
              <a:gd name="T89" fmla="*/ 97 h 564"/>
              <a:gd name="T90" fmla="*/ 35 w 557"/>
              <a:gd name="T91" fmla="*/ 145 h 564"/>
              <a:gd name="T92" fmla="*/ 220 w 557"/>
              <a:gd name="T93" fmla="*/ 202 h 564"/>
              <a:gd name="T94" fmla="*/ 556 w 557"/>
              <a:gd name="T95" fmla="*/ 170 h 564"/>
              <a:gd name="T96" fmla="*/ 224 w 557"/>
              <a:gd name="T97" fmla="*/ 217 h 564"/>
              <a:gd name="T98" fmla="*/ 190 w 557"/>
              <a:gd name="T99" fmla="*/ 525 h 564"/>
              <a:gd name="T100" fmla="*/ 501 w 557"/>
              <a:gd name="T101" fmla="*/ 275 h 564"/>
              <a:gd name="T102" fmla="*/ 542 w 557"/>
              <a:gd name="T103" fmla="*/ 170 h 564"/>
              <a:gd name="T104" fmla="*/ 387 w 557"/>
              <a:gd name="T105" fmla="*/ 325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57" h="564">
                <a:moveTo>
                  <a:pt x="436" y="230"/>
                </a:moveTo>
                <a:cubicBezTo>
                  <a:pt x="423" y="249"/>
                  <a:pt x="406" y="259"/>
                  <a:pt x="386" y="259"/>
                </a:cubicBezTo>
                <a:cubicBezTo>
                  <a:pt x="352" y="259"/>
                  <a:pt x="329" y="235"/>
                  <a:pt x="321" y="196"/>
                </a:cubicBezTo>
                <a:cubicBezTo>
                  <a:pt x="303" y="196"/>
                  <a:pt x="303" y="196"/>
                  <a:pt x="303" y="196"/>
                </a:cubicBezTo>
                <a:cubicBezTo>
                  <a:pt x="300" y="196"/>
                  <a:pt x="296" y="193"/>
                  <a:pt x="296" y="189"/>
                </a:cubicBezTo>
                <a:cubicBezTo>
                  <a:pt x="296" y="185"/>
                  <a:pt x="300" y="182"/>
                  <a:pt x="303" y="182"/>
                </a:cubicBezTo>
                <a:cubicBezTo>
                  <a:pt x="320" y="182"/>
                  <a:pt x="320" y="182"/>
                  <a:pt x="320" y="182"/>
                </a:cubicBezTo>
                <a:cubicBezTo>
                  <a:pt x="319" y="178"/>
                  <a:pt x="319" y="174"/>
                  <a:pt x="319" y="170"/>
                </a:cubicBezTo>
                <a:cubicBezTo>
                  <a:pt x="319" y="166"/>
                  <a:pt x="319" y="163"/>
                  <a:pt x="319" y="159"/>
                </a:cubicBezTo>
                <a:cubicBezTo>
                  <a:pt x="303" y="159"/>
                  <a:pt x="303" y="159"/>
                  <a:pt x="303" y="159"/>
                </a:cubicBezTo>
                <a:cubicBezTo>
                  <a:pt x="300" y="159"/>
                  <a:pt x="296" y="156"/>
                  <a:pt x="296" y="152"/>
                </a:cubicBezTo>
                <a:cubicBezTo>
                  <a:pt x="296" y="148"/>
                  <a:pt x="300" y="145"/>
                  <a:pt x="303" y="145"/>
                </a:cubicBezTo>
                <a:cubicBezTo>
                  <a:pt x="321" y="145"/>
                  <a:pt x="321" y="145"/>
                  <a:pt x="321" y="145"/>
                </a:cubicBezTo>
                <a:cubicBezTo>
                  <a:pt x="324" y="130"/>
                  <a:pt x="329" y="117"/>
                  <a:pt x="337" y="106"/>
                </a:cubicBezTo>
                <a:cubicBezTo>
                  <a:pt x="349" y="90"/>
                  <a:pt x="366" y="81"/>
                  <a:pt x="386" y="81"/>
                </a:cubicBezTo>
                <a:cubicBezTo>
                  <a:pt x="406" y="81"/>
                  <a:pt x="423" y="90"/>
                  <a:pt x="436" y="110"/>
                </a:cubicBezTo>
                <a:cubicBezTo>
                  <a:pt x="438" y="113"/>
                  <a:pt x="438" y="117"/>
                  <a:pt x="434" y="120"/>
                </a:cubicBezTo>
                <a:cubicBezTo>
                  <a:pt x="431" y="122"/>
                  <a:pt x="427" y="121"/>
                  <a:pt x="425" y="118"/>
                </a:cubicBezTo>
                <a:cubicBezTo>
                  <a:pt x="414" y="102"/>
                  <a:pt x="402" y="95"/>
                  <a:pt x="386" y="95"/>
                </a:cubicBezTo>
                <a:cubicBezTo>
                  <a:pt x="371" y="95"/>
                  <a:pt x="357" y="102"/>
                  <a:pt x="348" y="115"/>
                </a:cubicBezTo>
                <a:cubicBezTo>
                  <a:pt x="342" y="123"/>
                  <a:pt x="338" y="133"/>
                  <a:pt x="335" y="145"/>
                </a:cubicBezTo>
                <a:cubicBezTo>
                  <a:pt x="387" y="145"/>
                  <a:pt x="387" y="145"/>
                  <a:pt x="387" y="145"/>
                </a:cubicBezTo>
                <a:cubicBezTo>
                  <a:pt x="390" y="145"/>
                  <a:pt x="394" y="148"/>
                  <a:pt x="394" y="152"/>
                </a:cubicBezTo>
                <a:cubicBezTo>
                  <a:pt x="394" y="156"/>
                  <a:pt x="391" y="159"/>
                  <a:pt x="387" y="159"/>
                </a:cubicBezTo>
                <a:cubicBezTo>
                  <a:pt x="333" y="159"/>
                  <a:pt x="333" y="159"/>
                  <a:pt x="333" y="159"/>
                </a:cubicBezTo>
                <a:cubicBezTo>
                  <a:pt x="333" y="163"/>
                  <a:pt x="333" y="166"/>
                  <a:pt x="333" y="170"/>
                </a:cubicBezTo>
                <a:cubicBezTo>
                  <a:pt x="333" y="174"/>
                  <a:pt x="333" y="178"/>
                  <a:pt x="334" y="182"/>
                </a:cubicBezTo>
                <a:cubicBezTo>
                  <a:pt x="387" y="182"/>
                  <a:pt x="387" y="182"/>
                  <a:pt x="387" y="182"/>
                </a:cubicBezTo>
                <a:cubicBezTo>
                  <a:pt x="391" y="182"/>
                  <a:pt x="394" y="185"/>
                  <a:pt x="394" y="189"/>
                </a:cubicBezTo>
                <a:cubicBezTo>
                  <a:pt x="394" y="193"/>
                  <a:pt x="391" y="196"/>
                  <a:pt x="387" y="196"/>
                </a:cubicBezTo>
                <a:cubicBezTo>
                  <a:pt x="336" y="196"/>
                  <a:pt x="336" y="196"/>
                  <a:pt x="336" y="196"/>
                </a:cubicBezTo>
                <a:cubicBezTo>
                  <a:pt x="342" y="227"/>
                  <a:pt x="360" y="245"/>
                  <a:pt x="386" y="245"/>
                </a:cubicBezTo>
                <a:cubicBezTo>
                  <a:pt x="402" y="245"/>
                  <a:pt x="414" y="238"/>
                  <a:pt x="425" y="222"/>
                </a:cubicBezTo>
                <a:cubicBezTo>
                  <a:pt x="427" y="219"/>
                  <a:pt x="431" y="218"/>
                  <a:pt x="434" y="220"/>
                </a:cubicBezTo>
                <a:cubicBezTo>
                  <a:pt x="438" y="222"/>
                  <a:pt x="438" y="227"/>
                  <a:pt x="436" y="230"/>
                </a:cubicBezTo>
                <a:close/>
                <a:moveTo>
                  <a:pt x="238" y="315"/>
                </a:moveTo>
                <a:cubicBezTo>
                  <a:pt x="236" y="318"/>
                  <a:pt x="232" y="319"/>
                  <a:pt x="229" y="317"/>
                </a:cubicBezTo>
                <a:cubicBezTo>
                  <a:pt x="217" y="309"/>
                  <a:pt x="205" y="304"/>
                  <a:pt x="194" y="302"/>
                </a:cubicBezTo>
                <a:cubicBezTo>
                  <a:pt x="194" y="355"/>
                  <a:pt x="194" y="355"/>
                  <a:pt x="194" y="355"/>
                </a:cubicBezTo>
                <a:cubicBezTo>
                  <a:pt x="194" y="355"/>
                  <a:pt x="194" y="355"/>
                  <a:pt x="195" y="355"/>
                </a:cubicBezTo>
                <a:cubicBezTo>
                  <a:pt x="209" y="358"/>
                  <a:pt x="238" y="365"/>
                  <a:pt x="238" y="398"/>
                </a:cubicBezTo>
                <a:cubicBezTo>
                  <a:pt x="238" y="424"/>
                  <a:pt x="216" y="434"/>
                  <a:pt x="194" y="435"/>
                </a:cubicBezTo>
                <a:cubicBezTo>
                  <a:pt x="194" y="461"/>
                  <a:pt x="194" y="461"/>
                  <a:pt x="194" y="461"/>
                </a:cubicBezTo>
                <a:cubicBezTo>
                  <a:pt x="194" y="465"/>
                  <a:pt x="191" y="468"/>
                  <a:pt x="187" y="468"/>
                </a:cubicBezTo>
                <a:cubicBezTo>
                  <a:pt x="183" y="468"/>
                  <a:pt x="180" y="465"/>
                  <a:pt x="180" y="461"/>
                </a:cubicBezTo>
                <a:cubicBezTo>
                  <a:pt x="180" y="435"/>
                  <a:pt x="180" y="435"/>
                  <a:pt x="180" y="435"/>
                </a:cubicBezTo>
                <a:cubicBezTo>
                  <a:pt x="163" y="433"/>
                  <a:pt x="141" y="423"/>
                  <a:pt x="127" y="412"/>
                </a:cubicBezTo>
                <a:cubicBezTo>
                  <a:pt x="124" y="410"/>
                  <a:pt x="124" y="405"/>
                  <a:pt x="126" y="402"/>
                </a:cubicBezTo>
                <a:cubicBezTo>
                  <a:pt x="129" y="399"/>
                  <a:pt x="133" y="399"/>
                  <a:pt x="136" y="401"/>
                </a:cubicBezTo>
                <a:cubicBezTo>
                  <a:pt x="148" y="411"/>
                  <a:pt x="166" y="418"/>
                  <a:pt x="180" y="421"/>
                </a:cubicBezTo>
                <a:cubicBezTo>
                  <a:pt x="180" y="366"/>
                  <a:pt x="180" y="366"/>
                  <a:pt x="180" y="366"/>
                </a:cubicBezTo>
                <a:cubicBezTo>
                  <a:pt x="164" y="362"/>
                  <a:pt x="135" y="355"/>
                  <a:pt x="135" y="327"/>
                </a:cubicBezTo>
                <a:cubicBezTo>
                  <a:pt x="135" y="301"/>
                  <a:pt x="158" y="290"/>
                  <a:pt x="180" y="288"/>
                </a:cubicBezTo>
                <a:cubicBezTo>
                  <a:pt x="180" y="270"/>
                  <a:pt x="180" y="270"/>
                  <a:pt x="180" y="270"/>
                </a:cubicBezTo>
                <a:cubicBezTo>
                  <a:pt x="180" y="267"/>
                  <a:pt x="183" y="263"/>
                  <a:pt x="187" y="263"/>
                </a:cubicBezTo>
                <a:cubicBezTo>
                  <a:pt x="191" y="263"/>
                  <a:pt x="194" y="267"/>
                  <a:pt x="194" y="270"/>
                </a:cubicBezTo>
                <a:cubicBezTo>
                  <a:pt x="194" y="288"/>
                  <a:pt x="194" y="288"/>
                  <a:pt x="194" y="288"/>
                </a:cubicBezTo>
                <a:cubicBezTo>
                  <a:pt x="207" y="290"/>
                  <a:pt x="223" y="296"/>
                  <a:pt x="236" y="305"/>
                </a:cubicBezTo>
                <a:cubicBezTo>
                  <a:pt x="240" y="307"/>
                  <a:pt x="241" y="311"/>
                  <a:pt x="238" y="315"/>
                </a:cubicBezTo>
                <a:close/>
                <a:moveTo>
                  <a:pt x="180" y="352"/>
                </a:moveTo>
                <a:cubicBezTo>
                  <a:pt x="180" y="302"/>
                  <a:pt x="180" y="302"/>
                  <a:pt x="180" y="302"/>
                </a:cubicBezTo>
                <a:cubicBezTo>
                  <a:pt x="168" y="303"/>
                  <a:pt x="149" y="308"/>
                  <a:pt x="149" y="327"/>
                </a:cubicBezTo>
                <a:cubicBezTo>
                  <a:pt x="149" y="342"/>
                  <a:pt x="164" y="348"/>
                  <a:pt x="180" y="352"/>
                </a:cubicBezTo>
                <a:close/>
                <a:moveTo>
                  <a:pt x="194" y="369"/>
                </a:moveTo>
                <a:cubicBezTo>
                  <a:pt x="194" y="421"/>
                  <a:pt x="194" y="421"/>
                  <a:pt x="194" y="421"/>
                </a:cubicBezTo>
                <a:cubicBezTo>
                  <a:pt x="206" y="421"/>
                  <a:pt x="224" y="416"/>
                  <a:pt x="224" y="398"/>
                </a:cubicBezTo>
                <a:cubicBezTo>
                  <a:pt x="224" y="379"/>
                  <a:pt x="210" y="373"/>
                  <a:pt x="194" y="369"/>
                </a:cubicBezTo>
                <a:close/>
                <a:moveTo>
                  <a:pt x="517" y="278"/>
                </a:moveTo>
                <a:cubicBezTo>
                  <a:pt x="550" y="320"/>
                  <a:pt x="557" y="376"/>
                  <a:pt x="535" y="425"/>
                </a:cubicBezTo>
                <a:cubicBezTo>
                  <a:pt x="520" y="461"/>
                  <a:pt x="491" y="489"/>
                  <a:pt x="455" y="503"/>
                </a:cubicBezTo>
                <a:cubicBezTo>
                  <a:pt x="437" y="510"/>
                  <a:pt x="419" y="514"/>
                  <a:pt x="400" y="514"/>
                </a:cubicBezTo>
                <a:cubicBezTo>
                  <a:pt x="389" y="514"/>
                  <a:pt x="377" y="512"/>
                  <a:pt x="365" y="510"/>
                </a:cubicBezTo>
                <a:cubicBezTo>
                  <a:pt x="399" y="553"/>
                  <a:pt x="399" y="553"/>
                  <a:pt x="399" y="553"/>
                </a:cubicBezTo>
                <a:cubicBezTo>
                  <a:pt x="402" y="556"/>
                  <a:pt x="401" y="560"/>
                  <a:pt x="398" y="563"/>
                </a:cubicBezTo>
                <a:cubicBezTo>
                  <a:pt x="397" y="564"/>
                  <a:pt x="395" y="564"/>
                  <a:pt x="394" y="564"/>
                </a:cubicBezTo>
                <a:cubicBezTo>
                  <a:pt x="392" y="564"/>
                  <a:pt x="390" y="563"/>
                  <a:pt x="388" y="562"/>
                </a:cubicBezTo>
                <a:cubicBezTo>
                  <a:pt x="340" y="500"/>
                  <a:pt x="340" y="500"/>
                  <a:pt x="340" y="500"/>
                </a:cubicBezTo>
                <a:cubicBezTo>
                  <a:pt x="339" y="500"/>
                  <a:pt x="339" y="500"/>
                  <a:pt x="339" y="500"/>
                </a:cubicBezTo>
                <a:cubicBezTo>
                  <a:pt x="339" y="499"/>
                  <a:pt x="339" y="499"/>
                  <a:pt x="339" y="499"/>
                </a:cubicBezTo>
                <a:cubicBezTo>
                  <a:pt x="339" y="499"/>
                  <a:pt x="339" y="498"/>
                  <a:pt x="339" y="498"/>
                </a:cubicBezTo>
                <a:cubicBezTo>
                  <a:pt x="338" y="498"/>
                  <a:pt x="338" y="498"/>
                  <a:pt x="338" y="497"/>
                </a:cubicBezTo>
                <a:cubicBezTo>
                  <a:pt x="338" y="497"/>
                  <a:pt x="338" y="497"/>
                  <a:pt x="338" y="497"/>
                </a:cubicBezTo>
                <a:cubicBezTo>
                  <a:pt x="338" y="496"/>
                  <a:pt x="338" y="495"/>
                  <a:pt x="338" y="494"/>
                </a:cubicBezTo>
                <a:cubicBezTo>
                  <a:pt x="338" y="494"/>
                  <a:pt x="338" y="494"/>
                  <a:pt x="338" y="494"/>
                </a:cubicBezTo>
                <a:cubicBezTo>
                  <a:pt x="338" y="494"/>
                  <a:pt x="338" y="494"/>
                  <a:pt x="338" y="493"/>
                </a:cubicBezTo>
                <a:cubicBezTo>
                  <a:pt x="338" y="493"/>
                  <a:pt x="338" y="493"/>
                  <a:pt x="339" y="493"/>
                </a:cubicBezTo>
                <a:cubicBezTo>
                  <a:pt x="339" y="493"/>
                  <a:pt x="339" y="493"/>
                  <a:pt x="339" y="492"/>
                </a:cubicBezTo>
                <a:cubicBezTo>
                  <a:pt x="339" y="492"/>
                  <a:pt x="339" y="492"/>
                  <a:pt x="339" y="492"/>
                </a:cubicBezTo>
                <a:cubicBezTo>
                  <a:pt x="339" y="492"/>
                  <a:pt x="339" y="491"/>
                  <a:pt x="339" y="491"/>
                </a:cubicBezTo>
                <a:cubicBezTo>
                  <a:pt x="340" y="491"/>
                  <a:pt x="340" y="491"/>
                  <a:pt x="340" y="491"/>
                </a:cubicBezTo>
                <a:cubicBezTo>
                  <a:pt x="340" y="491"/>
                  <a:pt x="340" y="490"/>
                  <a:pt x="341" y="490"/>
                </a:cubicBezTo>
                <a:cubicBezTo>
                  <a:pt x="341" y="490"/>
                  <a:pt x="341" y="490"/>
                  <a:pt x="341" y="490"/>
                </a:cubicBezTo>
                <a:cubicBezTo>
                  <a:pt x="341" y="490"/>
                  <a:pt x="341" y="489"/>
                  <a:pt x="342" y="489"/>
                </a:cubicBezTo>
                <a:cubicBezTo>
                  <a:pt x="342" y="489"/>
                  <a:pt x="342" y="489"/>
                  <a:pt x="342" y="489"/>
                </a:cubicBezTo>
                <a:cubicBezTo>
                  <a:pt x="414" y="456"/>
                  <a:pt x="414" y="456"/>
                  <a:pt x="414" y="456"/>
                </a:cubicBezTo>
                <a:cubicBezTo>
                  <a:pt x="418" y="454"/>
                  <a:pt x="422" y="456"/>
                  <a:pt x="423" y="459"/>
                </a:cubicBezTo>
                <a:cubicBezTo>
                  <a:pt x="425" y="463"/>
                  <a:pt x="423" y="467"/>
                  <a:pt x="420" y="468"/>
                </a:cubicBezTo>
                <a:cubicBezTo>
                  <a:pt x="363" y="495"/>
                  <a:pt x="363" y="495"/>
                  <a:pt x="363" y="495"/>
                </a:cubicBezTo>
                <a:cubicBezTo>
                  <a:pt x="392" y="503"/>
                  <a:pt x="422" y="501"/>
                  <a:pt x="450" y="490"/>
                </a:cubicBezTo>
                <a:cubicBezTo>
                  <a:pt x="483" y="477"/>
                  <a:pt x="509" y="452"/>
                  <a:pt x="523" y="419"/>
                </a:cubicBezTo>
                <a:cubicBezTo>
                  <a:pt x="541" y="376"/>
                  <a:pt x="536" y="326"/>
                  <a:pt x="508" y="288"/>
                </a:cubicBezTo>
                <a:cubicBezTo>
                  <a:pt x="477" y="320"/>
                  <a:pt x="434" y="339"/>
                  <a:pt x="387" y="339"/>
                </a:cubicBezTo>
                <a:cubicBezTo>
                  <a:pt x="376" y="339"/>
                  <a:pt x="366" y="338"/>
                  <a:pt x="356" y="337"/>
                </a:cubicBezTo>
                <a:cubicBezTo>
                  <a:pt x="358" y="347"/>
                  <a:pt x="359" y="358"/>
                  <a:pt x="359" y="369"/>
                </a:cubicBezTo>
                <a:cubicBezTo>
                  <a:pt x="359" y="462"/>
                  <a:pt x="283" y="539"/>
                  <a:pt x="190" y="539"/>
                </a:cubicBezTo>
                <a:cubicBezTo>
                  <a:pt x="97" y="539"/>
                  <a:pt x="21" y="462"/>
                  <a:pt x="21" y="369"/>
                </a:cubicBezTo>
                <a:cubicBezTo>
                  <a:pt x="21" y="340"/>
                  <a:pt x="28" y="313"/>
                  <a:pt x="41" y="289"/>
                </a:cubicBezTo>
                <a:cubicBezTo>
                  <a:pt x="8" y="246"/>
                  <a:pt x="0" y="190"/>
                  <a:pt x="22" y="140"/>
                </a:cubicBezTo>
                <a:cubicBezTo>
                  <a:pt x="37" y="104"/>
                  <a:pt x="66" y="76"/>
                  <a:pt x="102" y="61"/>
                </a:cubicBezTo>
                <a:cubicBezTo>
                  <a:pt x="131" y="50"/>
                  <a:pt x="163" y="48"/>
                  <a:pt x="192" y="55"/>
                </a:cubicBezTo>
                <a:cubicBezTo>
                  <a:pt x="158" y="12"/>
                  <a:pt x="158" y="12"/>
                  <a:pt x="158" y="12"/>
                </a:cubicBezTo>
                <a:cubicBezTo>
                  <a:pt x="156" y="9"/>
                  <a:pt x="156" y="4"/>
                  <a:pt x="159" y="2"/>
                </a:cubicBezTo>
                <a:cubicBezTo>
                  <a:pt x="162" y="0"/>
                  <a:pt x="167" y="0"/>
                  <a:pt x="169" y="3"/>
                </a:cubicBezTo>
                <a:cubicBezTo>
                  <a:pt x="218" y="65"/>
                  <a:pt x="218" y="65"/>
                  <a:pt x="218" y="65"/>
                </a:cubicBezTo>
                <a:cubicBezTo>
                  <a:pt x="218" y="65"/>
                  <a:pt x="218" y="65"/>
                  <a:pt x="218" y="65"/>
                </a:cubicBezTo>
                <a:cubicBezTo>
                  <a:pt x="218" y="66"/>
                  <a:pt x="218" y="66"/>
                  <a:pt x="218" y="66"/>
                </a:cubicBezTo>
                <a:cubicBezTo>
                  <a:pt x="218" y="66"/>
                  <a:pt x="219" y="66"/>
                  <a:pt x="219" y="67"/>
                </a:cubicBezTo>
                <a:cubicBezTo>
                  <a:pt x="219" y="67"/>
                  <a:pt x="219" y="67"/>
                  <a:pt x="219" y="68"/>
                </a:cubicBezTo>
                <a:cubicBezTo>
                  <a:pt x="219" y="68"/>
                  <a:pt x="219" y="68"/>
                  <a:pt x="219" y="68"/>
                </a:cubicBezTo>
                <a:cubicBezTo>
                  <a:pt x="219" y="69"/>
                  <a:pt x="219" y="70"/>
                  <a:pt x="219" y="71"/>
                </a:cubicBezTo>
                <a:cubicBezTo>
                  <a:pt x="219" y="71"/>
                  <a:pt x="219" y="71"/>
                  <a:pt x="219" y="71"/>
                </a:cubicBezTo>
                <a:cubicBezTo>
                  <a:pt x="219" y="71"/>
                  <a:pt x="219" y="71"/>
                  <a:pt x="219" y="71"/>
                </a:cubicBezTo>
                <a:cubicBezTo>
                  <a:pt x="219" y="72"/>
                  <a:pt x="219" y="72"/>
                  <a:pt x="219" y="72"/>
                </a:cubicBezTo>
                <a:cubicBezTo>
                  <a:pt x="219" y="72"/>
                  <a:pt x="219" y="72"/>
                  <a:pt x="219" y="72"/>
                </a:cubicBezTo>
                <a:cubicBezTo>
                  <a:pt x="218" y="73"/>
                  <a:pt x="218" y="73"/>
                  <a:pt x="218" y="73"/>
                </a:cubicBezTo>
                <a:cubicBezTo>
                  <a:pt x="218" y="73"/>
                  <a:pt x="218" y="73"/>
                  <a:pt x="218" y="74"/>
                </a:cubicBezTo>
                <a:cubicBezTo>
                  <a:pt x="218" y="74"/>
                  <a:pt x="218" y="74"/>
                  <a:pt x="217" y="74"/>
                </a:cubicBezTo>
                <a:cubicBezTo>
                  <a:pt x="217" y="74"/>
                  <a:pt x="217" y="75"/>
                  <a:pt x="217" y="75"/>
                </a:cubicBezTo>
                <a:cubicBezTo>
                  <a:pt x="217" y="75"/>
                  <a:pt x="216" y="75"/>
                  <a:pt x="216" y="75"/>
                </a:cubicBezTo>
                <a:cubicBezTo>
                  <a:pt x="216" y="75"/>
                  <a:pt x="216" y="75"/>
                  <a:pt x="216" y="76"/>
                </a:cubicBezTo>
                <a:cubicBezTo>
                  <a:pt x="215" y="76"/>
                  <a:pt x="215" y="76"/>
                  <a:pt x="215" y="76"/>
                </a:cubicBezTo>
                <a:cubicBezTo>
                  <a:pt x="143" y="109"/>
                  <a:pt x="143" y="109"/>
                  <a:pt x="143" y="109"/>
                </a:cubicBezTo>
                <a:cubicBezTo>
                  <a:pt x="142" y="110"/>
                  <a:pt x="141" y="110"/>
                  <a:pt x="140" y="110"/>
                </a:cubicBezTo>
                <a:cubicBezTo>
                  <a:pt x="138" y="110"/>
                  <a:pt x="135" y="108"/>
                  <a:pt x="134" y="106"/>
                </a:cubicBezTo>
                <a:cubicBezTo>
                  <a:pt x="132" y="102"/>
                  <a:pt x="134" y="98"/>
                  <a:pt x="137" y="97"/>
                </a:cubicBezTo>
                <a:cubicBezTo>
                  <a:pt x="194" y="70"/>
                  <a:pt x="194" y="70"/>
                  <a:pt x="194" y="70"/>
                </a:cubicBezTo>
                <a:cubicBezTo>
                  <a:pt x="166" y="62"/>
                  <a:pt x="135" y="63"/>
                  <a:pt x="108" y="74"/>
                </a:cubicBezTo>
                <a:cubicBezTo>
                  <a:pt x="75" y="88"/>
                  <a:pt x="49" y="113"/>
                  <a:pt x="35" y="145"/>
                </a:cubicBezTo>
                <a:cubicBezTo>
                  <a:pt x="16" y="189"/>
                  <a:pt x="21" y="238"/>
                  <a:pt x="49" y="276"/>
                </a:cubicBezTo>
                <a:cubicBezTo>
                  <a:pt x="79" y="230"/>
                  <a:pt x="131" y="200"/>
                  <a:pt x="190" y="200"/>
                </a:cubicBezTo>
                <a:cubicBezTo>
                  <a:pt x="200" y="200"/>
                  <a:pt x="210" y="201"/>
                  <a:pt x="220" y="202"/>
                </a:cubicBezTo>
                <a:cubicBezTo>
                  <a:pt x="218" y="192"/>
                  <a:pt x="217" y="181"/>
                  <a:pt x="217" y="170"/>
                </a:cubicBezTo>
                <a:cubicBezTo>
                  <a:pt x="217" y="77"/>
                  <a:pt x="293" y="1"/>
                  <a:pt x="387" y="1"/>
                </a:cubicBezTo>
                <a:cubicBezTo>
                  <a:pt x="480" y="1"/>
                  <a:pt x="556" y="77"/>
                  <a:pt x="556" y="170"/>
                </a:cubicBezTo>
                <a:cubicBezTo>
                  <a:pt x="556" y="211"/>
                  <a:pt x="542" y="248"/>
                  <a:pt x="517" y="278"/>
                </a:cubicBezTo>
                <a:close/>
                <a:moveTo>
                  <a:pt x="341" y="333"/>
                </a:moveTo>
                <a:cubicBezTo>
                  <a:pt x="285" y="317"/>
                  <a:pt x="240" y="273"/>
                  <a:pt x="224" y="217"/>
                </a:cubicBezTo>
                <a:cubicBezTo>
                  <a:pt x="213" y="215"/>
                  <a:pt x="201" y="214"/>
                  <a:pt x="190" y="214"/>
                </a:cubicBezTo>
                <a:cubicBezTo>
                  <a:pt x="104" y="214"/>
                  <a:pt x="35" y="283"/>
                  <a:pt x="35" y="369"/>
                </a:cubicBezTo>
                <a:cubicBezTo>
                  <a:pt x="35" y="455"/>
                  <a:pt x="104" y="525"/>
                  <a:pt x="190" y="525"/>
                </a:cubicBezTo>
                <a:cubicBezTo>
                  <a:pt x="276" y="525"/>
                  <a:pt x="345" y="455"/>
                  <a:pt x="345" y="369"/>
                </a:cubicBezTo>
                <a:cubicBezTo>
                  <a:pt x="345" y="357"/>
                  <a:pt x="344" y="345"/>
                  <a:pt x="341" y="333"/>
                </a:cubicBezTo>
                <a:close/>
                <a:moveTo>
                  <a:pt x="501" y="275"/>
                </a:moveTo>
                <a:cubicBezTo>
                  <a:pt x="502" y="274"/>
                  <a:pt x="502" y="272"/>
                  <a:pt x="503" y="272"/>
                </a:cubicBezTo>
                <a:cubicBezTo>
                  <a:pt x="504" y="271"/>
                  <a:pt x="504" y="271"/>
                  <a:pt x="505" y="271"/>
                </a:cubicBezTo>
                <a:cubicBezTo>
                  <a:pt x="528" y="244"/>
                  <a:pt x="542" y="208"/>
                  <a:pt x="542" y="170"/>
                </a:cubicBezTo>
                <a:cubicBezTo>
                  <a:pt x="542" y="84"/>
                  <a:pt x="472" y="15"/>
                  <a:pt x="387" y="15"/>
                </a:cubicBezTo>
                <a:cubicBezTo>
                  <a:pt x="301" y="15"/>
                  <a:pt x="231" y="84"/>
                  <a:pt x="231" y="170"/>
                </a:cubicBezTo>
                <a:cubicBezTo>
                  <a:pt x="231" y="256"/>
                  <a:pt x="301" y="325"/>
                  <a:pt x="387" y="325"/>
                </a:cubicBezTo>
                <a:cubicBezTo>
                  <a:pt x="432" y="325"/>
                  <a:pt x="473" y="306"/>
                  <a:pt x="501" y="27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8" name="Freeform 144">
            <a:extLst>
              <a:ext uri="{FF2B5EF4-FFF2-40B4-BE49-F238E27FC236}">
                <a16:creationId xmlns:a16="http://schemas.microsoft.com/office/drawing/2014/main" id="{4F62DF79-B4E8-C44C-8E99-42DD23AA096E}"/>
              </a:ext>
            </a:extLst>
          </p:cNvPr>
          <p:cNvSpPr>
            <a:spLocks noEditPoints="1"/>
          </p:cNvSpPr>
          <p:nvPr/>
        </p:nvSpPr>
        <p:spPr bwMode="auto">
          <a:xfrm>
            <a:off x="8629509" y="3938746"/>
            <a:ext cx="590864" cy="559766"/>
          </a:xfrm>
          <a:custGeom>
            <a:avLst/>
            <a:gdLst>
              <a:gd name="T0" fmla="*/ 615 w 615"/>
              <a:gd name="T1" fmla="*/ 217 h 583"/>
              <a:gd name="T2" fmla="*/ 314 w 615"/>
              <a:gd name="T3" fmla="*/ 7 h 583"/>
              <a:gd name="T4" fmla="*/ 300 w 615"/>
              <a:gd name="T5" fmla="*/ 7 h 583"/>
              <a:gd name="T6" fmla="*/ 0 w 615"/>
              <a:gd name="T7" fmla="*/ 217 h 583"/>
              <a:gd name="T8" fmla="*/ 96 w 615"/>
              <a:gd name="T9" fmla="*/ 377 h 583"/>
              <a:gd name="T10" fmla="*/ 213 w 615"/>
              <a:gd name="T11" fmla="*/ 560 h 583"/>
              <a:gd name="T12" fmla="*/ 401 w 615"/>
              <a:gd name="T13" fmla="*/ 561 h 583"/>
              <a:gd name="T14" fmla="*/ 402 w 615"/>
              <a:gd name="T15" fmla="*/ 560 h 583"/>
              <a:gd name="T16" fmla="*/ 518 w 615"/>
              <a:gd name="T17" fmla="*/ 377 h 583"/>
              <a:gd name="T18" fmla="*/ 300 w 615"/>
              <a:gd name="T19" fmla="*/ 149 h 583"/>
              <a:gd name="T20" fmla="*/ 221 w 615"/>
              <a:gd name="T21" fmla="*/ 166 h 583"/>
              <a:gd name="T22" fmla="*/ 211 w 615"/>
              <a:gd name="T23" fmla="*/ 176 h 583"/>
              <a:gd name="T24" fmla="*/ 302 w 615"/>
              <a:gd name="T25" fmla="*/ 268 h 583"/>
              <a:gd name="T26" fmla="*/ 304 w 615"/>
              <a:gd name="T27" fmla="*/ 269 h 583"/>
              <a:gd name="T28" fmla="*/ 305 w 615"/>
              <a:gd name="T29" fmla="*/ 269 h 583"/>
              <a:gd name="T30" fmla="*/ 307 w 615"/>
              <a:gd name="T31" fmla="*/ 270 h 583"/>
              <a:gd name="T32" fmla="*/ 307 w 615"/>
              <a:gd name="T33" fmla="*/ 270 h 583"/>
              <a:gd name="T34" fmla="*/ 309 w 615"/>
              <a:gd name="T35" fmla="*/ 269 h 583"/>
              <a:gd name="T36" fmla="*/ 310 w 615"/>
              <a:gd name="T37" fmla="*/ 269 h 583"/>
              <a:gd name="T38" fmla="*/ 311 w 615"/>
              <a:gd name="T39" fmla="*/ 268 h 583"/>
              <a:gd name="T40" fmla="*/ 404 w 615"/>
              <a:gd name="T41" fmla="*/ 176 h 583"/>
              <a:gd name="T42" fmla="*/ 394 w 615"/>
              <a:gd name="T43" fmla="*/ 166 h 583"/>
              <a:gd name="T44" fmla="*/ 314 w 615"/>
              <a:gd name="T45" fmla="*/ 149 h 583"/>
              <a:gd name="T46" fmla="*/ 600 w 615"/>
              <a:gd name="T47" fmla="*/ 219 h 583"/>
              <a:gd name="T48" fmla="*/ 597 w 615"/>
              <a:gd name="T49" fmla="*/ 227 h 583"/>
              <a:gd name="T50" fmla="*/ 18 w 615"/>
              <a:gd name="T51" fmla="*/ 227 h 583"/>
              <a:gd name="T52" fmla="*/ 14 w 615"/>
              <a:gd name="T53" fmla="*/ 219 h 583"/>
              <a:gd name="T54" fmla="*/ 300 w 615"/>
              <a:gd name="T55" fmla="*/ 149 h 583"/>
              <a:gd name="T56" fmla="*/ 307 w 615"/>
              <a:gd name="T57" fmla="*/ 569 h 583"/>
              <a:gd name="T58" fmla="*/ 108 w 615"/>
              <a:gd name="T59" fmla="*/ 369 h 583"/>
              <a:gd name="T60" fmla="*/ 307 w 615"/>
              <a:gd name="T61" fmla="*/ 299 h 583"/>
              <a:gd name="T62" fmla="*/ 507 w 615"/>
              <a:gd name="T63" fmla="*/ 369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5" h="583">
                <a:moveTo>
                  <a:pt x="609" y="234"/>
                </a:moveTo>
                <a:cubicBezTo>
                  <a:pt x="613" y="228"/>
                  <a:pt x="615" y="223"/>
                  <a:pt x="615" y="217"/>
                </a:cubicBezTo>
                <a:cubicBezTo>
                  <a:pt x="615" y="164"/>
                  <a:pt x="461" y="135"/>
                  <a:pt x="314" y="135"/>
                </a:cubicBezTo>
                <a:cubicBezTo>
                  <a:pt x="314" y="7"/>
                  <a:pt x="314" y="7"/>
                  <a:pt x="314" y="7"/>
                </a:cubicBezTo>
                <a:cubicBezTo>
                  <a:pt x="314" y="3"/>
                  <a:pt x="311" y="0"/>
                  <a:pt x="307" y="0"/>
                </a:cubicBezTo>
                <a:cubicBezTo>
                  <a:pt x="303" y="0"/>
                  <a:pt x="300" y="3"/>
                  <a:pt x="300" y="7"/>
                </a:cubicBezTo>
                <a:cubicBezTo>
                  <a:pt x="300" y="135"/>
                  <a:pt x="300" y="135"/>
                  <a:pt x="300" y="135"/>
                </a:cubicBezTo>
                <a:cubicBezTo>
                  <a:pt x="153" y="135"/>
                  <a:pt x="0" y="164"/>
                  <a:pt x="0" y="217"/>
                </a:cubicBezTo>
                <a:cubicBezTo>
                  <a:pt x="0" y="223"/>
                  <a:pt x="2" y="228"/>
                  <a:pt x="5" y="234"/>
                </a:cubicBezTo>
                <a:cubicBezTo>
                  <a:pt x="9" y="239"/>
                  <a:pt x="51" y="305"/>
                  <a:pt x="96" y="377"/>
                </a:cubicBezTo>
                <a:cubicBezTo>
                  <a:pt x="198" y="537"/>
                  <a:pt x="211" y="558"/>
                  <a:pt x="213" y="560"/>
                </a:cubicBezTo>
                <a:cubicBezTo>
                  <a:pt x="213" y="560"/>
                  <a:pt x="213" y="560"/>
                  <a:pt x="213" y="560"/>
                </a:cubicBezTo>
                <a:cubicBezTo>
                  <a:pt x="222" y="576"/>
                  <a:pt x="274" y="583"/>
                  <a:pt x="307" y="583"/>
                </a:cubicBezTo>
                <a:cubicBezTo>
                  <a:pt x="340" y="583"/>
                  <a:pt x="391" y="576"/>
                  <a:pt x="401" y="561"/>
                </a:cubicBezTo>
                <a:cubicBezTo>
                  <a:pt x="401" y="561"/>
                  <a:pt x="401" y="561"/>
                  <a:pt x="401" y="561"/>
                </a:cubicBezTo>
                <a:cubicBezTo>
                  <a:pt x="401" y="561"/>
                  <a:pt x="402" y="561"/>
                  <a:pt x="402" y="560"/>
                </a:cubicBezTo>
                <a:cubicBezTo>
                  <a:pt x="402" y="560"/>
                  <a:pt x="402" y="560"/>
                  <a:pt x="402" y="560"/>
                </a:cubicBezTo>
                <a:cubicBezTo>
                  <a:pt x="404" y="557"/>
                  <a:pt x="419" y="534"/>
                  <a:pt x="518" y="377"/>
                </a:cubicBezTo>
                <a:cubicBezTo>
                  <a:pt x="564" y="305"/>
                  <a:pt x="605" y="239"/>
                  <a:pt x="609" y="234"/>
                </a:cubicBezTo>
                <a:close/>
                <a:moveTo>
                  <a:pt x="300" y="149"/>
                </a:moveTo>
                <a:cubicBezTo>
                  <a:pt x="300" y="246"/>
                  <a:pt x="300" y="246"/>
                  <a:pt x="300" y="246"/>
                </a:cubicBezTo>
                <a:cubicBezTo>
                  <a:pt x="221" y="166"/>
                  <a:pt x="221" y="166"/>
                  <a:pt x="221" y="166"/>
                </a:cubicBezTo>
                <a:cubicBezTo>
                  <a:pt x="218" y="164"/>
                  <a:pt x="214" y="164"/>
                  <a:pt x="211" y="166"/>
                </a:cubicBezTo>
                <a:cubicBezTo>
                  <a:pt x="208" y="169"/>
                  <a:pt x="208" y="173"/>
                  <a:pt x="211" y="176"/>
                </a:cubicBezTo>
                <a:cubicBezTo>
                  <a:pt x="302" y="268"/>
                  <a:pt x="302" y="268"/>
                  <a:pt x="302" y="268"/>
                </a:cubicBezTo>
                <a:cubicBezTo>
                  <a:pt x="302" y="268"/>
                  <a:pt x="302" y="268"/>
                  <a:pt x="302" y="268"/>
                </a:cubicBezTo>
                <a:cubicBezTo>
                  <a:pt x="303" y="268"/>
                  <a:pt x="303" y="268"/>
                  <a:pt x="303" y="268"/>
                </a:cubicBezTo>
                <a:cubicBezTo>
                  <a:pt x="304" y="269"/>
                  <a:pt x="304" y="269"/>
                  <a:pt x="304" y="269"/>
                </a:cubicBezTo>
                <a:cubicBezTo>
                  <a:pt x="304" y="269"/>
                  <a:pt x="304" y="269"/>
                  <a:pt x="305" y="269"/>
                </a:cubicBezTo>
                <a:cubicBezTo>
                  <a:pt x="305" y="269"/>
                  <a:pt x="305" y="269"/>
                  <a:pt x="305" y="269"/>
                </a:cubicBezTo>
                <a:cubicBezTo>
                  <a:pt x="306" y="269"/>
                  <a:pt x="306" y="269"/>
                  <a:pt x="306" y="269"/>
                </a:cubicBezTo>
                <a:cubicBezTo>
                  <a:pt x="306" y="270"/>
                  <a:pt x="307" y="270"/>
                  <a:pt x="307" y="270"/>
                </a:cubicBezTo>
                <a:cubicBezTo>
                  <a:pt x="307" y="270"/>
                  <a:pt x="307" y="270"/>
                  <a:pt x="307" y="270"/>
                </a:cubicBezTo>
                <a:cubicBezTo>
                  <a:pt x="307" y="270"/>
                  <a:pt x="307" y="270"/>
                  <a:pt x="307" y="270"/>
                </a:cubicBezTo>
                <a:cubicBezTo>
                  <a:pt x="307" y="270"/>
                  <a:pt x="307" y="270"/>
                  <a:pt x="307" y="270"/>
                </a:cubicBezTo>
                <a:cubicBezTo>
                  <a:pt x="308" y="270"/>
                  <a:pt x="308" y="270"/>
                  <a:pt x="309" y="269"/>
                </a:cubicBezTo>
                <a:cubicBezTo>
                  <a:pt x="309" y="269"/>
                  <a:pt x="309" y="269"/>
                  <a:pt x="309" y="269"/>
                </a:cubicBezTo>
                <a:cubicBezTo>
                  <a:pt x="310" y="269"/>
                  <a:pt x="310" y="269"/>
                  <a:pt x="310" y="269"/>
                </a:cubicBezTo>
                <a:cubicBezTo>
                  <a:pt x="310" y="269"/>
                  <a:pt x="310" y="269"/>
                  <a:pt x="311" y="269"/>
                </a:cubicBezTo>
                <a:cubicBezTo>
                  <a:pt x="311" y="269"/>
                  <a:pt x="311" y="268"/>
                  <a:pt x="311" y="268"/>
                </a:cubicBezTo>
                <a:cubicBezTo>
                  <a:pt x="312" y="268"/>
                  <a:pt x="312" y="268"/>
                  <a:pt x="312" y="268"/>
                </a:cubicBezTo>
                <a:cubicBezTo>
                  <a:pt x="404" y="176"/>
                  <a:pt x="404" y="176"/>
                  <a:pt x="404" y="176"/>
                </a:cubicBezTo>
                <a:cubicBezTo>
                  <a:pt x="406" y="173"/>
                  <a:pt x="406" y="169"/>
                  <a:pt x="404" y="166"/>
                </a:cubicBezTo>
                <a:cubicBezTo>
                  <a:pt x="401" y="164"/>
                  <a:pt x="396" y="164"/>
                  <a:pt x="394" y="166"/>
                </a:cubicBezTo>
                <a:cubicBezTo>
                  <a:pt x="314" y="246"/>
                  <a:pt x="314" y="246"/>
                  <a:pt x="314" y="246"/>
                </a:cubicBezTo>
                <a:cubicBezTo>
                  <a:pt x="314" y="149"/>
                  <a:pt x="314" y="149"/>
                  <a:pt x="314" y="149"/>
                </a:cubicBezTo>
                <a:cubicBezTo>
                  <a:pt x="483" y="150"/>
                  <a:pt x="601" y="185"/>
                  <a:pt x="601" y="217"/>
                </a:cubicBezTo>
                <a:cubicBezTo>
                  <a:pt x="601" y="218"/>
                  <a:pt x="600" y="218"/>
                  <a:pt x="600" y="219"/>
                </a:cubicBezTo>
                <a:cubicBezTo>
                  <a:pt x="600" y="221"/>
                  <a:pt x="599" y="224"/>
                  <a:pt x="597" y="226"/>
                </a:cubicBezTo>
                <a:cubicBezTo>
                  <a:pt x="597" y="226"/>
                  <a:pt x="597" y="226"/>
                  <a:pt x="597" y="227"/>
                </a:cubicBezTo>
                <a:cubicBezTo>
                  <a:pt x="575" y="256"/>
                  <a:pt x="462" y="285"/>
                  <a:pt x="307" y="285"/>
                </a:cubicBezTo>
                <a:cubicBezTo>
                  <a:pt x="153" y="285"/>
                  <a:pt x="40" y="256"/>
                  <a:pt x="18" y="227"/>
                </a:cubicBezTo>
                <a:cubicBezTo>
                  <a:pt x="17" y="226"/>
                  <a:pt x="17" y="226"/>
                  <a:pt x="17" y="226"/>
                </a:cubicBezTo>
                <a:cubicBezTo>
                  <a:pt x="16" y="224"/>
                  <a:pt x="15" y="221"/>
                  <a:pt x="14" y="219"/>
                </a:cubicBezTo>
                <a:cubicBezTo>
                  <a:pt x="14" y="218"/>
                  <a:pt x="14" y="218"/>
                  <a:pt x="14" y="217"/>
                </a:cubicBezTo>
                <a:cubicBezTo>
                  <a:pt x="14" y="185"/>
                  <a:pt x="131" y="150"/>
                  <a:pt x="300" y="149"/>
                </a:cubicBezTo>
                <a:close/>
                <a:moveTo>
                  <a:pt x="390" y="553"/>
                </a:moveTo>
                <a:cubicBezTo>
                  <a:pt x="386" y="559"/>
                  <a:pt x="349" y="569"/>
                  <a:pt x="307" y="569"/>
                </a:cubicBezTo>
                <a:cubicBezTo>
                  <a:pt x="266" y="569"/>
                  <a:pt x="229" y="559"/>
                  <a:pt x="225" y="553"/>
                </a:cubicBezTo>
                <a:cubicBezTo>
                  <a:pt x="224" y="552"/>
                  <a:pt x="164" y="457"/>
                  <a:pt x="108" y="369"/>
                </a:cubicBezTo>
                <a:cubicBezTo>
                  <a:pt x="81" y="326"/>
                  <a:pt x="55" y="285"/>
                  <a:pt x="38" y="258"/>
                </a:cubicBezTo>
                <a:cubicBezTo>
                  <a:pt x="93" y="285"/>
                  <a:pt x="203" y="299"/>
                  <a:pt x="307" y="299"/>
                </a:cubicBezTo>
                <a:cubicBezTo>
                  <a:pt x="412" y="299"/>
                  <a:pt x="521" y="285"/>
                  <a:pt x="577" y="258"/>
                </a:cubicBezTo>
                <a:cubicBezTo>
                  <a:pt x="560" y="285"/>
                  <a:pt x="534" y="326"/>
                  <a:pt x="507" y="369"/>
                </a:cubicBezTo>
                <a:cubicBezTo>
                  <a:pt x="451" y="457"/>
                  <a:pt x="390" y="552"/>
                  <a:pt x="390" y="5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7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4.79167E-6 0.08426 " pathEditMode="relative" rAng="0" ptsTypes="AA">
                                      <p:cBhvr>
                                        <p:cTn id="9" dur="8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79167E-6 -2.59259E-6 L 4.79167E-6 0.08426 " pathEditMode="relative" rAng="0" ptsTypes="AA">
                                      <p:cBhvr>
                                        <p:cTn id="14" dur="8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9" grpId="0" animBg="1"/>
      <p:bldP spid="12" grpId="0"/>
      <p:bldP spid="14" grpId="0"/>
      <p:bldP spid="15" grpId="0" animBg="1"/>
      <p:bldP spid="16" grpId="0" animBg="1"/>
      <p:bldP spid="19" grpId="0"/>
      <p:bldP spid="23" grpId="0"/>
      <p:bldP spid="25" grpId="0"/>
      <p:bldP spid="26" grpId="0" animBg="1"/>
      <p:bldP spid="2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1CE1C8-E7E5-EB48-8CB7-C9122037F61C}"/>
              </a:ext>
            </a:extLst>
          </p:cNvPr>
          <p:cNvGrpSpPr/>
          <p:nvPr/>
        </p:nvGrpSpPr>
        <p:grpSpPr>
          <a:xfrm>
            <a:off x="659245" y="441428"/>
            <a:ext cx="10577323" cy="3157514"/>
            <a:chOff x="904617" y="1684705"/>
            <a:chExt cx="11029399" cy="329246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F377388-E4FC-3746-A5A1-A99AC1A2A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4617" y="1880828"/>
              <a:ext cx="10382766" cy="309634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2A6B93-EFF1-4548-A7D5-11C255C996EF}"/>
                </a:ext>
              </a:extLst>
            </p:cNvPr>
            <p:cNvSpPr/>
            <p:nvPr/>
          </p:nvSpPr>
          <p:spPr>
            <a:xfrm>
              <a:off x="11126362" y="1684705"/>
              <a:ext cx="807654" cy="11103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RU" sz="4000" b="1" dirty="0">
                  <a:latin typeface="Trebuchet MS" panose="020B0703020202090204" pitchFamily="34" charset="0"/>
                </a:rPr>
                <a:t>™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C0DBA33-B72D-1044-ADE1-92A6F57B0EE8}"/>
              </a:ext>
            </a:extLst>
          </p:cNvPr>
          <p:cNvSpPr/>
          <p:nvPr/>
        </p:nvSpPr>
        <p:spPr>
          <a:xfrm>
            <a:off x="6096000" y="3598942"/>
            <a:ext cx="8995350" cy="2436051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6000" b="1" dirty="0">
                <a:latin typeface="Trebuchet MS" panose="020B0703020202090204" pitchFamily="34" charset="0"/>
              </a:rPr>
              <a:t>Пора</a:t>
            </a:r>
            <a:r>
              <a:rPr lang="ru-RU" sz="4400" b="1" dirty="0">
                <a:latin typeface="Trebuchet MS" panose="020B0703020202090204" pitchFamily="34" charset="0"/>
              </a:rPr>
              <a:t> запросить </a:t>
            </a:r>
          </a:p>
          <a:p>
            <a:pPr>
              <a:lnSpc>
                <a:spcPct val="89000"/>
              </a:lnSpc>
            </a:pPr>
            <a:r>
              <a:rPr lang="ru-RU" sz="6600" b="1" dirty="0">
                <a:latin typeface="Trebuchet MS" panose="020B0703020202090204" pitchFamily="34" charset="0"/>
              </a:rPr>
              <a:t>демо-версию</a:t>
            </a:r>
            <a:r>
              <a:rPr lang="ru-RU" sz="4400" b="1" dirty="0">
                <a:latin typeface="Trebuchet MS" panose="020B0703020202090204" pitchFamily="34" charset="0"/>
              </a:rPr>
              <a:t>, </a:t>
            </a:r>
          </a:p>
          <a:p>
            <a:pPr>
              <a:lnSpc>
                <a:spcPct val="89000"/>
              </a:lnSpc>
            </a:pPr>
            <a:r>
              <a:rPr lang="ru-RU" sz="4400" b="1" dirty="0">
                <a:latin typeface="Trebuchet MS" panose="020B0703020202090204" pitchFamily="34" charset="0"/>
              </a:rPr>
              <a:t>как нам кажется </a:t>
            </a:r>
            <a:r>
              <a:rPr lang="ru-RU" sz="4400" b="1" dirty="0">
                <a:latin typeface="Trebuchet MS" panose="020B0703020202090204" pitchFamily="34" charset="0"/>
                <a:sym typeface="Wingdings" pitchFamily="2" charset="2"/>
              </a:rPr>
              <a:t></a:t>
            </a:r>
            <a:endParaRPr lang="en-US" sz="2000" b="1" dirty="0">
              <a:latin typeface="Trebuchet MS" panose="020B070302020209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34201B-A79B-8F44-B403-AD6AF0EC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32" y="3758926"/>
            <a:ext cx="2116081" cy="21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2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VolgaBlob-2021">
      <a:dk1>
        <a:srgbClr val="FFFFFF"/>
      </a:dk1>
      <a:lt1>
        <a:srgbClr val="585857"/>
      </a:lt1>
      <a:dk2>
        <a:srgbClr val="46768C"/>
      </a:dk2>
      <a:lt2>
        <a:srgbClr val="55828A"/>
      </a:lt2>
      <a:accent1>
        <a:srgbClr val="65A637"/>
      </a:accent1>
      <a:accent2>
        <a:srgbClr val="F8BE34"/>
      </a:accent2>
      <a:accent3>
        <a:srgbClr val="DC4E41"/>
      </a:accent3>
      <a:accent4>
        <a:srgbClr val="B6C75A"/>
      </a:accent4>
      <a:accent5>
        <a:srgbClr val="62B3B2"/>
      </a:accent5>
      <a:accent6>
        <a:srgbClr val="294E70"/>
      </a:accent6>
      <a:hlink>
        <a:srgbClr val="55828A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0">
      <a:dk1>
        <a:srgbClr val="57565A"/>
      </a:dk1>
      <a:lt1>
        <a:srgbClr val="FFFFFF"/>
      </a:lt1>
      <a:dk2>
        <a:srgbClr val="193441"/>
      </a:dk2>
      <a:lt2>
        <a:srgbClr val="2C4A58"/>
      </a:lt2>
      <a:accent1>
        <a:srgbClr val="B6C759"/>
      </a:accent1>
      <a:accent2>
        <a:srgbClr val="65A637"/>
      </a:accent2>
      <a:accent3>
        <a:srgbClr val="F8BE34"/>
      </a:accent3>
      <a:accent4>
        <a:srgbClr val="DC4E41"/>
      </a:accent4>
      <a:accent5>
        <a:srgbClr val="55828A"/>
      </a:accent5>
      <a:accent6>
        <a:srgbClr val="738795"/>
      </a:accent6>
      <a:hlink>
        <a:srgbClr val="55828A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F1B59C06E291D4BADCEBBA7637DC264" ma:contentTypeVersion="3" ma:contentTypeDescription="Создание документа." ma:contentTypeScope="" ma:versionID="855bc3ac30249f25d691ee39d94a3e52">
  <xsd:schema xmlns:xsd="http://www.w3.org/2001/XMLSchema" xmlns:xs="http://www.w3.org/2001/XMLSchema" xmlns:p="http://schemas.microsoft.com/office/2006/metadata/properties" xmlns:ns2="7cd73a27-3f92-464e-91f7-cb72ff25791b" targetNamespace="http://schemas.microsoft.com/office/2006/metadata/properties" ma:root="true" ma:fieldsID="57453790e698e3a0c1e738bfe9051a49" ns2:_="">
    <xsd:import namespace="7cd73a27-3f92-464e-91f7-cb72ff2579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73a27-3f92-464e-91f7-cb72ff2579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cd73a27-3f92-464e-91f7-cb72ff25791b">NM5QVMFVYWQ6-1858463901-192</_dlc_DocId>
    <_dlc_DocIdUrl xmlns="7cd73a27-3f92-464e-91f7-cb72ff25791b">
      <Url>https://portal.volgablob.ru/vb/sm/_layouts/15/DocIdRedir.aspx?ID=NM5QVMFVYWQ6-1858463901-192</Url>
      <Description>NM5QVMFVYWQ6-1858463901-192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B46526-4DD6-4070-8A83-7A39D78013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d73a27-3f92-464e-91f7-cb72ff2579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5DC5AA-AB06-4847-BD25-32CEA34167CA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7cd73a27-3f92-464e-91f7-cb72ff25791b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B227F63-F08E-485E-A6F9-436804308C9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E13A3E8-6D0A-4A13-B685-E20F7E76A6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166603</TotalTime>
  <Words>3178</Words>
  <Application>Microsoft Macintosh PowerPoint</Application>
  <PresentationFormat>Widescreen</PresentationFormat>
  <Paragraphs>681</Paragraphs>
  <Slides>90</Slides>
  <Notes>61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Arial</vt:lpstr>
      <vt:lpstr>Calibri</vt:lpstr>
      <vt:lpstr>Consolas</vt:lpstr>
      <vt:lpstr>JetBrains Mono</vt:lpstr>
      <vt:lpstr>Open Sans Light</vt:lpstr>
      <vt:lpstr>System Font Regular</vt:lpstr>
      <vt:lpstr>Trebuchet MS</vt:lpstr>
      <vt:lpstr>Office Theme</vt:lpstr>
      <vt:lpstr>1_Office Theme</vt:lpstr>
      <vt:lpstr>PowerPoint Presentation</vt:lpstr>
      <vt:lpstr>Комплексная       платформа мониторинга</vt:lpstr>
      <vt:lpstr>Наши клиенты</vt:lpstr>
      <vt:lpstr>PowerPoint Presentation</vt:lpstr>
      <vt:lpstr>Позиционирование Smart Monitor</vt:lpstr>
      <vt:lpstr>Два уровня Smart Monitor</vt:lpstr>
      <vt:lpstr>PowerPoint Presentation</vt:lpstr>
      <vt:lpstr>Практические сферы применения</vt:lpstr>
      <vt:lpstr>Архитектура решения</vt:lpstr>
      <vt:lpstr>Модули Smart Monitor</vt:lpstr>
      <vt:lpstr>Core</vt:lpstr>
      <vt:lpstr>Core: Smart Monitor Engine</vt:lpstr>
      <vt:lpstr>Концепция Search Anywhere</vt:lpstr>
      <vt:lpstr>PowerPoint Presentation</vt:lpstr>
      <vt:lpstr>Как использовать?</vt:lpstr>
      <vt:lpstr>Как использовать?</vt:lpstr>
      <vt:lpstr>Как использовать?</vt:lpstr>
      <vt:lpstr>Как использовать?</vt:lpstr>
      <vt:lpstr>Поиск по всем данным!</vt:lpstr>
      <vt:lpstr>Пример запроса</vt:lpstr>
      <vt:lpstr>db</vt:lpstr>
      <vt:lpstr>db конфигурации</vt:lpstr>
      <vt:lpstr>Как использовать?</vt:lpstr>
      <vt:lpstr>Как использовать?</vt:lpstr>
      <vt:lpstr>Smart Monitor Language</vt:lpstr>
      <vt:lpstr>Smart Monitor Language</vt:lpstr>
      <vt:lpstr>Smart Monitor Language</vt:lpstr>
      <vt:lpstr>Dashboard Framework</vt:lpstr>
      <vt:lpstr>Dashboard Framework</vt:lpstr>
      <vt:lpstr>Dashboard Framework</vt:lpstr>
      <vt:lpstr>Dashboard Framework</vt:lpstr>
      <vt:lpstr>SDK для создания визуализаций на Smart Monitor</vt:lpstr>
      <vt:lpstr>Ресурсно-сервисная модель</vt:lpstr>
      <vt:lpstr>Ресурсно-сервисная модель</vt:lpstr>
      <vt:lpstr>Ресурсно-сервисная модель</vt:lpstr>
      <vt:lpstr>Job Scheduler</vt:lpstr>
      <vt:lpstr>Job Scheduler</vt:lpstr>
      <vt:lpstr>Job Scheduler</vt:lpstr>
      <vt:lpstr>Knowledge Center – теперь в Core!</vt:lpstr>
      <vt:lpstr>Правила</vt:lpstr>
      <vt:lpstr>Правила</vt:lpstr>
      <vt:lpstr>Правила</vt:lpstr>
      <vt:lpstr>Wikilogs – динамические статьи!</vt:lpstr>
      <vt:lpstr>Глобальная строка поиска</vt:lpstr>
      <vt:lpstr>Smart Beat</vt:lpstr>
      <vt:lpstr>Smart Beat Manager</vt:lpstr>
      <vt:lpstr>Smart Beat Manager</vt:lpstr>
      <vt:lpstr>Темная тема</vt:lpstr>
      <vt:lpstr>Темная тема</vt:lpstr>
      <vt:lpstr>Темная тема</vt:lpstr>
      <vt:lpstr>Производительность системы</vt:lpstr>
      <vt:lpstr>Self Monitoring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Режим Service Provider </vt:lpstr>
      <vt:lpstr>Режим Service Provider </vt:lpstr>
      <vt:lpstr>Режим Service Provider </vt:lpstr>
      <vt:lpstr>Режим Service Provider </vt:lpstr>
      <vt:lpstr>Incident Manager</vt:lpstr>
      <vt:lpstr>Incident Manager</vt:lpstr>
      <vt:lpstr>Incident Manager</vt:lpstr>
      <vt:lpstr>Incident Manager</vt:lpstr>
      <vt:lpstr>Пример рабочего процесса</vt:lpstr>
      <vt:lpstr>Workflow — активные действия</vt:lpstr>
      <vt:lpstr>Inventory</vt:lpstr>
      <vt:lpstr>Inventory: Назначение</vt:lpstr>
      <vt:lpstr>Inventory</vt:lpstr>
      <vt:lpstr>Актив – объект инвентаризации</vt:lpstr>
      <vt:lpstr>Inventory</vt:lpstr>
      <vt:lpstr>SDK для создания приложений на Smart Monitor</vt:lpstr>
      <vt:lpstr>PowerPoint Presentation</vt:lpstr>
      <vt:lpstr>Кейс №1 (Иннотех)</vt:lpstr>
      <vt:lpstr>Кейс №1 (Иннотех)</vt:lpstr>
      <vt:lpstr>Кейс №2 (AIM - SGSOC)</vt:lpstr>
      <vt:lpstr>Кейс №2 (AIM - SGSOC)</vt:lpstr>
      <vt:lpstr>Кейс №3 (Росбанк)</vt:lpstr>
      <vt:lpstr>Кейс №4 (ЦБ)</vt:lpstr>
      <vt:lpstr>Кейс №5 (KPMG)</vt:lpstr>
      <vt:lpstr>Кейс №6 (Банк Бахрейна - ALUBAF)</vt:lpstr>
      <vt:lpstr>Кейс №7 (Крупнейший финансовый и кадровый аутсорсер)</vt:lpstr>
      <vt:lpstr>Кейс №7 (Крупнейший финансовый и кадровый аутсорсер)</vt:lpstr>
      <vt:lpstr>Кейс №7 (Крупнейший финансовый и кадровый аутсорсер)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Alexander Skakunov</cp:lastModifiedBy>
  <cp:revision>1552</cp:revision>
  <dcterms:created xsi:type="dcterms:W3CDTF">2014-10-08T23:03:32Z</dcterms:created>
  <dcterms:modified xsi:type="dcterms:W3CDTF">2024-02-27T07:49:25Z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0x010100AF1B59C06E291D4BADCEBBA7637DC264</vt:lpwstr>
  </property>
  <property fmtid="{D5CDD505-2E9C-101B-9397-08002B2CF9AE}" pid="3" name="_dlc_DocIdItemGuid">
    <vt:lpwstr>32e72e98-2adb-4ad7-83c6-18b228ad8098</vt:lpwstr>
  </property>
</Properties>
</file>